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 id="2147483681" r:id="rId6"/>
    <p:sldMasterId id="2147483683" r:id="rId7"/>
    <p:sldMasterId id="2147483686" r:id="rId8"/>
    <p:sldMasterId id="2147483688" r:id="rId9"/>
  </p:sldMasterIdLst>
  <p:notesMasterIdLst>
    <p:notesMasterId r:id="rId43"/>
  </p:notesMasterIdLst>
  <p:handoutMasterIdLst>
    <p:handoutMasterId r:id="rId44"/>
  </p:handoutMasterIdLst>
  <p:sldIdLst>
    <p:sldId id="616" r:id="rId10"/>
    <p:sldId id="323" r:id="rId11"/>
    <p:sldId id="645" r:id="rId12"/>
    <p:sldId id="707" r:id="rId13"/>
    <p:sldId id="705" r:id="rId14"/>
    <p:sldId id="706" r:id="rId15"/>
    <p:sldId id="708" r:id="rId16"/>
    <p:sldId id="710" r:id="rId17"/>
    <p:sldId id="649" r:id="rId18"/>
    <p:sldId id="628" r:id="rId19"/>
    <p:sldId id="711" r:id="rId20"/>
    <p:sldId id="593" r:id="rId21"/>
    <p:sldId id="712" r:id="rId22"/>
    <p:sldId id="594" r:id="rId23"/>
    <p:sldId id="675" r:id="rId24"/>
    <p:sldId id="684" r:id="rId25"/>
    <p:sldId id="685" r:id="rId26"/>
    <p:sldId id="704" r:id="rId27"/>
    <p:sldId id="686" r:id="rId28"/>
    <p:sldId id="654" r:id="rId29"/>
    <p:sldId id="672" r:id="rId30"/>
    <p:sldId id="647" r:id="rId31"/>
    <p:sldId id="648" r:id="rId32"/>
    <p:sldId id="713" r:id="rId33"/>
    <p:sldId id="714" r:id="rId34"/>
    <p:sldId id="692" r:id="rId35"/>
    <p:sldId id="698" r:id="rId36"/>
    <p:sldId id="700" r:id="rId37"/>
    <p:sldId id="695" r:id="rId38"/>
    <p:sldId id="696" r:id="rId39"/>
    <p:sldId id="697" r:id="rId40"/>
    <p:sldId id="715" r:id="rId41"/>
    <p:sldId id="644" r:id="rId4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hillips, Kevin" initials="PK" lastIdx="8" clrIdx="1">
    <p:extLst/>
  </p:cmAuthor>
  <p:cmAuthor id="3" name="Ramona AGRELA" initials="RA" lastIdx="15" clrIdx="0">
    <p:extLst/>
  </p:cmAuthor>
  <p:cmAuthor id="4" name="Karen Berardi" initials="KB" lastIdx="1" clrIdx="2">
    <p:extLst>
      <p:ext uri="{19B8F6BF-5375-455C-9EA6-DF929625EA0E}">
        <p15:presenceInfo xmlns:p15="http://schemas.microsoft.com/office/powerpoint/2012/main" userId="S-1-5-21-1801674531-1757981266-2146972089-378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CCECFF"/>
    <a:srgbClr val="D5DDE7"/>
    <a:srgbClr val="09B7E7"/>
    <a:srgbClr val="F9D6BF"/>
    <a:srgbClr val="FDF0E7"/>
    <a:srgbClr val="1F73C6"/>
    <a:srgbClr val="3399FF"/>
    <a:srgbClr val="FFFFCC"/>
    <a:srgbClr val="00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86649" autoAdjust="0"/>
  </p:normalViewPr>
  <p:slideViewPr>
    <p:cSldViewPr snapToGrid="0">
      <p:cViewPr varScale="1">
        <p:scale>
          <a:sx n="59" d="100"/>
          <a:sy n="59" d="100"/>
        </p:scale>
        <p:origin x="1268" y="68"/>
      </p:cViewPr>
      <p:guideLst>
        <p:guide orient="horz" pos="2160"/>
        <p:guide pos="3920"/>
      </p:guideLst>
    </p:cSldViewPr>
  </p:slideViewPr>
  <p:outlineViewPr>
    <p:cViewPr>
      <p:scale>
        <a:sx n="33" d="100"/>
        <a:sy n="33" d="100"/>
      </p:scale>
      <p:origin x="0" y="-2368"/>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48" d="100"/>
          <a:sy n="48" d="100"/>
        </p:scale>
        <p:origin x="264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D35E0-9A5D-4EB8-8A48-4ED52D2D6EAC}" type="doc">
      <dgm:prSet loTypeId="urn:microsoft.com/office/officeart/2005/8/layout/matrix1#1" loCatId="matrix" qsTypeId="urn:microsoft.com/office/officeart/2005/8/quickstyle/simple1" qsCatId="simple" csTypeId="urn:microsoft.com/office/officeart/2005/8/colors/colorful1" csCatId="colorful" phldr="1"/>
      <dgm:spPr/>
      <dgm:t>
        <a:bodyPr/>
        <a:lstStyle/>
        <a:p>
          <a:endParaRPr lang="en-US"/>
        </a:p>
      </dgm:t>
    </dgm:pt>
    <dgm:pt modelId="{F9A846BA-06FB-46AF-80ED-5EA0073A08FA}">
      <dgm:prSet phldrT="[Text]" custT="1"/>
      <dgm:spPr>
        <a:xfrm>
          <a:off x="2683430" y="1455488"/>
          <a:ext cx="4769829" cy="1318609"/>
        </a:xfrm>
        <a:prstGeom prst="roundRect">
          <a:avLst/>
        </a:prstGeom>
        <a:solidFill>
          <a:srgbClr val="09B7E7"/>
        </a:solidFill>
      </dgm:spPr>
      <dgm:t>
        <a:bodyPr/>
        <a:lstStyle/>
        <a:p>
          <a:r>
            <a:rPr lang="en-US" sz="3200" b="1" dirty="0" smtClean="0">
              <a:solidFill>
                <a:schemeClr val="bg1"/>
              </a:solidFill>
              <a:effectLst/>
              <a:latin typeface="+mn-lt"/>
              <a:ea typeface="+mn-ea"/>
              <a:cs typeface="+mn-cs"/>
            </a:rPr>
            <a:t>Career Tracks</a:t>
          </a:r>
          <a:endParaRPr lang="en-US" sz="3200" b="1" dirty="0">
            <a:solidFill>
              <a:schemeClr val="bg1"/>
            </a:solidFill>
            <a:effectLst/>
            <a:latin typeface="+mn-lt"/>
            <a:ea typeface="+mn-ea"/>
            <a:cs typeface="+mn-cs"/>
          </a:endParaRPr>
        </a:p>
      </dgm:t>
    </dgm:pt>
    <dgm:pt modelId="{867140E2-327F-4343-AA77-39B40F758E20}" type="parTrans" cxnId="{E0A59ECF-A5D6-4165-81D6-37160CDE59E0}">
      <dgm:prSet/>
      <dgm:spPr/>
      <dgm:t>
        <a:bodyPr/>
        <a:lstStyle/>
        <a:p>
          <a:endParaRPr lang="en-US" sz="3600">
            <a:solidFill>
              <a:srgbClr val="002855"/>
            </a:solidFill>
            <a:effectLst/>
          </a:endParaRPr>
        </a:p>
      </dgm:t>
    </dgm:pt>
    <dgm:pt modelId="{D054D334-137E-4116-BF8C-3B5A64D95A38}" type="sibTrans" cxnId="{E0A59ECF-A5D6-4165-81D6-37160CDE59E0}">
      <dgm:prSet/>
      <dgm:spPr/>
      <dgm:t>
        <a:bodyPr/>
        <a:lstStyle/>
        <a:p>
          <a:endParaRPr lang="en-US" sz="3600">
            <a:solidFill>
              <a:srgbClr val="002855"/>
            </a:solidFill>
            <a:effectLst/>
          </a:endParaRPr>
        </a:p>
      </dgm:t>
    </dgm:pt>
    <dgm:pt modelId="{F158A836-9807-4BB5-96D7-55AAE48F5E54}">
      <dgm:prSet phldrT="[Text]" custT="1"/>
      <dgm:spPr>
        <a:xfrm rot="16200000">
          <a:off x="1466660" y="-1466660"/>
          <a:ext cx="2118384" cy="5051704"/>
        </a:xfrm>
        <a:prstGeom prst="round1Rect">
          <a:avLst/>
        </a:prstGeom>
      </dgm:spPr>
      <dgm:t>
        <a:bodyPr/>
        <a:lstStyle/>
        <a:p>
          <a:r>
            <a:rPr lang="en-US" sz="3200" dirty="0" smtClean="0">
              <a:effectLst/>
              <a:latin typeface="+mn-lt"/>
              <a:ea typeface="+mn-ea"/>
              <a:cs typeface="+mn-cs"/>
            </a:rPr>
            <a:t>Job Classification</a:t>
          </a:r>
          <a:endParaRPr lang="en-US" sz="3200" dirty="0">
            <a:effectLst/>
            <a:latin typeface="+mn-lt"/>
            <a:ea typeface="+mn-ea"/>
            <a:cs typeface="+mn-cs"/>
          </a:endParaRPr>
        </a:p>
      </dgm:t>
    </dgm:pt>
    <dgm:pt modelId="{558C0938-D0E9-4B08-AF25-06F808A3FD1D}" type="parTrans" cxnId="{5DEF2495-9985-44C6-8EDA-3F14AE904248}">
      <dgm:prSet/>
      <dgm:spPr/>
      <dgm:t>
        <a:bodyPr/>
        <a:lstStyle/>
        <a:p>
          <a:endParaRPr lang="en-US" sz="3600">
            <a:solidFill>
              <a:srgbClr val="002855"/>
            </a:solidFill>
            <a:effectLst/>
          </a:endParaRPr>
        </a:p>
      </dgm:t>
    </dgm:pt>
    <dgm:pt modelId="{641FD4FB-DEB5-4BAD-8DE6-FF7449A706FD}" type="sibTrans" cxnId="{5DEF2495-9985-44C6-8EDA-3F14AE904248}">
      <dgm:prSet/>
      <dgm:spPr/>
      <dgm:t>
        <a:bodyPr/>
        <a:lstStyle/>
        <a:p>
          <a:endParaRPr lang="en-US" sz="3600">
            <a:solidFill>
              <a:srgbClr val="002855"/>
            </a:solidFill>
            <a:effectLst/>
          </a:endParaRPr>
        </a:p>
      </dgm:t>
    </dgm:pt>
    <dgm:pt modelId="{E7099059-3858-4031-AA26-70F1AE740B29}">
      <dgm:prSet phldrT="[Text]" custT="1"/>
      <dgm:spPr>
        <a:xfrm rot="5400000">
          <a:off x="6518364" y="651723"/>
          <a:ext cx="2118384" cy="5051704"/>
        </a:xfrm>
        <a:prstGeom prst="round1Rect">
          <a:avLst/>
        </a:prstGeom>
      </dgm:spPr>
      <dgm:t>
        <a:bodyPr/>
        <a:lstStyle/>
        <a:p>
          <a:r>
            <a:rPr lang="en-US" sz="3200" dirty="0" smtClean="0">
              <a:effectLst/>
              <a:latin typeface="+mn-lt"/>
              <a:ea typeface="+mn-ea"/>
              <a:cs typeface="+mn-cs"/>
            </a:rPr>
            <a:t>Development</a:t>
          </a:r>
          <a:endParaRPr lang="en-US" sz="3200" dirty="0">
            <a:effectLst/>
            <a:latin typeface="+mn-lt"/>
            <a:ea typeface="+mn-ea"/>
            <a:cs typeface="+mn-cs"/>
          </a:endParaRPr>
        </a:p>
      </dgm:t>
    </dgm:pt>
    <dgm:pt modelId="{2AD9F856-1FCF-4306-9F3B-5565B9795A99}" type="parTrans" cxnId="{C6BE03DB-B2D6-41F0-AD77-FF31B62F1DBE}">
      <dgm:prSet/>
      <dgm:spPr/>
      <dgm:t>
        <a:bodyPr/>
        <a:lstStyle/>
        <a:p>
          <a:endParaRPr lang="en-US" sz="3600">
            <a:solidFill>
              <a:srgbClr val="002855"/>
            </a:solidFill>
            <a:effectLst/>
          </a:endParaRPr>
        </a:p>
      </dgm:t>
    </dgm:pt>
    <dgm:pt modelId="{05C988DA-E2F2-414D-AFF5-AF61883FBE3F}" type="sibTrans" cxnId="{C6BE03DB-B2D6-41F0-AD77-FF31B62F1DBE}">
      <dgm:prSet/>
      <dgm:spPr/>
      <dgm:t>
        <a:bodyPr/>
        <a:lstStyle/>
        <a:p>
          <a:endParaRPr lang="en-US" sz="3600">
            <a:solidFill>
              <a:srgbClr val="002855"/>
            </a:solidFill>
            <a:effectLst/>
          </a:endParaRPr>
        </a:p>
      </dgm:t>
    </dgm:pt>
    <dgm:pt modelId="{1D5437B4-AE63-4725-B3BF-757CE9D3B51A}">
      <dgm:prSet phldrT="[Text]" custT="1"/>
      <dgm:spPr>
        <a:xfrm>
          <a:off x="5051704" y="0"/>
          <a:ext cx="5051704" cy="2118384"/>
        </a:xfrm>
        <a:prstGeom prst="round1Rect">
          <a:avLst/>
        </a:prstGeom>
      </dgm:spPr>
      <dgm:t>
        <a:bodyPr/>
        <a:lstStyle/>
        <a:p>
          <a:r>
            <a:rPr lang="en-US" sz="3200" dirty="0" smtClean="0">
              <a:effectLst/>
              <a:latin typeface="+mn-lt"/>
              <a:ea typeface="+mn-ea"/>
              <a:cs typeface="+mn-cs"/>
            </a:rPr>
            <a:t>Alignment with Market</a:t>
          </a:r>
          <a:endParaRPr lang="en-US" sz="3200" dirty="0">
            <a:effectLst/>
            <a:latin typeface="+mn-lt"/>
            <a:ea typeface="+mn-ea"/>
            <a:cs typeface="+mn-cs"/>
          </a:endParaRPr>
        </a:p>
      </dgm:t>
    </dgm:pt>
    <dgm:pt modelId="{77151872-762C-4E0C-84E2-38FC583BA821}" type="sibTrans" cxnId="{1890C31B-6C5A-492A-B02D-6A7C8BDE111A}">
      <dgm:prSet/>
      <dgm:spPr/>
      <dgm:t>
        <a:bodyPr/>
        <a:lstStyle/>
        <a:p>
          <a:endParaRPr lang="en-US" sz="3600">
            <a:solidFill>
              <a:srgbClr val="002855"/>
            </a:solidFill>
            <a:effectLst/>
          </a:endParaRPr>
        </a:p>
      </dgm:t>
    </dgm:pt>
    <dgm:pt modelId="{EE3EA5B9-D085-48DC-A4C9-23E6FD27D486}" type="parTrans" cxnId="{1890C31B-6C5A-492A-B02D-6A7C8BDE111A}">
      <dgm:prSet/>
      <dgm:spPr/>
      <dgm:t>
        <a:bodyPr/>
        <a:lstStyle/>
        <a:p>
          <a:endParaRPr lang="en-US" sz="3600">
            <a:solidFill>
              <a:srgbClr val="002855"/>
            </a:solidFill>
            <a:effectLst/>
          </a:endParaRPr>
        </a:p>
      </dgm:t>
    </dgm:pt>
    <dgm:pt modelId="{F4DD7773-E0F0-4CA0-AE12-39FE24E2D38B}">
      <dgm:prSet phldrT="[Text]" custT="1"/>
      <dgm:spPr>
        <a:xfrm rot="10800000">
          <a:off x="0" y="2118384"/>
          <a:ext cx="5051704" cy="2118384"/>
        </a:xfrm>
        <a:prstGeom prst="round1Rect">
          <a:avLst/>
        </a:prstGeom>
      </dgm:spPr>
      <dgm:t>
        <a:bodyPr/>
        <a:lstStyle/>
        <a:p>
          <a:r>
            <a:rPr lang="en-US" sz="3200" dirty="0" smtClean="0">
              <a:effectLst/>
              <a:latin typeface="+mn-lt"/>
              <a:ea typeface="+mn-ea"/>
              <a:cs typeface="+mn-cs"/>
            </a:rPr>
            <a:t>Career Paths</a:t>
          </a:r>
          <a:endParaRPr lang="en-US" sz="3200" dirty="0">
            <a:effectLst/>
            <a:latin typeface="+mn-lt"/>
            <a:ea typeface="+mn-ea"/>
            <a:cs typeface="+mn-cs"/>
          </a:endParaRPr>
        </a:p>
      </dgm:t>
    </dgm:pt>
    <dgm:pt modelId="{BDF0DF6A-C77C-48ED-8BA1-44B4EE5AE580}" type="sibTrans" cxnId="{71F9C174-A9A7-4C4B-82AD-F0A584F94B69}">
      <dgm:prSet/>
      <dgm:spPr/>
      <dgm:t>
        <a:bodyPr/>
        <a:lstStyle/>
        <a:p>
          <a:endParaRPr lang="en-US" sz="3600">
            <a:solidFill>
              <a:srgbClr val="002855"/>
            </a:solidFill>
            <a:effectLst/>
          </a:endParaRPr>
        </a:p>
      </dgm:t>
    </dgm:pt>
    <dgm:pt modelId="{5EB1A185-9242-4C2E-BC90-611B22CE7796}" type="parTrans" cxnId="{71F9C174-A9A7-4C4B-82AD-F0A584F94B69}">
      <dgm:prSet/>
      <dgm:spPr/>
      <dgm:t>
        <a:bodyPr/>
        <a:lstStyle/>
        <a:p>
          <a:endParaRPr lang="en-US" sz="3600">
            <a:solidFill>
              <a:srgbClr val="002855"/>
            </a:solidFill>
            <a:effectLst/>
          </a:endParaRPr>
        </a:p>
      </dgm:t>
    </dgm:pt>
    <dgm:pt modelId="{BFC31097-458E-4F60-9C82-108FD60BDAB0}" type="pres">
      <dgm:prSet presAssocID="{105D35E0-9A5D-4EB8-8A48-4ED52D2D6EAC}" presName="Name0" presStyleCnt="0">
        <dgm:presLayoutVars>
          <dgm:chMax val="1"/>
          <dgm:dir/>
          <dgm:animLvl val="ctr"/>
          <dgm:resizeHandles val="exact"/>
        </dgm:presLayoutVars>
      </dgm:prSet>
      <dgm:spPr/>
      <dgm:t>
        <a:bodyPr/>
        <a:lstStyle/>
        <a:p>
          <a:endParaRPr lang="en-US"/>
        </a:p>
      </dgm:t>
    </dgm:pt>
    <dgm:pt modelId="{1221CBED-D293-43F5-BC03-AAC365EA0A4C}" type="pres">
      <dgm:prSet presAssocID="{105D35E0-9A5D-4EB8-8A48-4ED52D2D6EAC}" presName="matrix" presStyleCnt="0"/>
      <dgm:spPr/>
      <dgm:t>
        <a:bodyPr/>
        <a:lstStyle/>
        <a:p>
          <a:endParaRPr lang="en-US"/>
        </a:p>
      </dgm:t>
    </dgm:pt>
    <dgm:pt modelId="{FFB9287B-8E97-4F8F-B24C-D9F2A4B775E7}" type="pres">
      <dgm:prSet presAssocID="{105D35E0-9A5D-4EB8-8A48-4ED52D2D6EAC}" presName="tile1" presStyleLbl="node1" presStyleIdx="0" presStyleCnt="4"/>
      <dgm:spPr/>
      <dgm:t>
        <a:bodyPr/>
        <a:lstStyle/>
        <a:p>
          <a:endParaRPr lang="en-US"/>
        </a:p>
      </dgm:t>
    </dgm:pt>
    <dgm:pt modelId="{19A5FE15-19D2-4AF0-857B-79ACE9A0464C}" type="pres">
      <dgm:prSet presAssocID="{105D35E0-9A5D-4EB8-8A48-4ED52D2D6EAC}" presName="tile1text" presStyleLbl="node1" presStyleIdx="0" presStyleCnt="4">
        <dgm:presLayoutVars>
          <dgm:chMax val="0"/>
          <dgm:chPref val="0"/>
          <dgm:bulletEnabled val="1"/>
        </dgm:presLayoutVars>
      </dgm:prSet>
      <dgm:spPr/>
      <dgm:t>
        <a:bodyPr/>
        <a:lstStyle/>
        <a:p>
          <a:endParaRPr lang="en-US"/>
        </a:p>
      </dgm:t>
    </dgm:pt>
    <dgm:pt modelId="{A1B2E022-D947-4A36-9425-E70251C9DC27}" type="pres">
      <dgm:prSet presAssocID="{105D35E0-9A5D-4EB8-8A48-4ED52D2D6EAC}" presName="tile2" presStyleLbl="node1" presStyleIdx="1" presStyleCnt="4"/>
      <dgm:spPr/>
      <dgm:t>
        <a:bodyPr/>
        <a:lstStyle/>
        <a:p>
          <a:endParaRPr lang="en-US"/>
        </a:p>
      </dgm:t>
    </dgm:pt>
    <dgm:pt modelId="{9F35149E-0314-4C0F-BF5A-644C750C05EB}" type="pres">
      <dgm:prSet presAssocID="{105D35E0-9A5D-4EB8-8A48-4ED52D2D6EAC}" presName="tile2text" presStyleLbl="node1" presStyleIdx="1" presStyleCnt="4">
        <dgm:presLayoutVars>
          <dgm:chMax val="0"/>
          <dgm:chPref val="0"/>
          <dgm:bulletEnabled val="1"/>
        </dgm:presLayoutVars>
      </dgm:prSet>
      <dgm:spPr/>
      <dgm:t>
        <a:bodyPr/>
        <a:lstStyle/>
        <a:p>
          <a:endParaRPr lang="en-US"/>
        </a:p>
      </dgm:t>
    </dgm:pt>
    <dgm:pt modelId="{906459C7-473F-4025-96D9-132B0F109E5D}" type="pres">
      <dgm:prSet presAssocID="{105D35E0-9A5D-4EB8-8A48-4ED52D2D6EAC}" presName="tile3" presStyleLbl="node1" presStyleIdx="2" presStyleCnt="4" custLinFactNeighborX="-218"/>
      <dgm:spPr/>
      <dgm:t>
        <a:bodyPr/>
        <a:lstStyle/>
        <a:p>
          <a:endParaRPr lang="en-US"/>
        </a:p>
      </dgm:t>
    </dgm:pt>
    <dgm:pt modelId="{A41ED008-30D3-4CD3-B843-9A1634C34588}" type="pres">
      <dgm:prSet presAssocID="{105D35E0-9A5D-4EB8-8A48-4ED52D2D6EAC}" presName="tile3text" presStyleLbl="node1" presStyleIdx="2" presStyleCnt="4">
        <dgm:presLayoutVars>
          <dgm:chMax val="0"/>
          <dgm:chPref val="0"/>
          <dgm:bulletEnabled val="1"/>
        </dgm:presLayoutVars>
      </dgm:prSet>
      <dgm:spPr/>
      <dgm:t>
        <a:bodyPr/>
        <a:lstStyle/>
        <a:p>
          <a:endParaRPr lang="en-US"/>
        </a:p>
      </dgm:t>
    </dgm:pt>
    <dgm:pt modelId="{F013E633-9EB5-4600-B43A-0DAC78F0D6C6}" type="pres">
      <dgm:prSet presAssocID="{105D35E0-9A5D-4EB8-8A48-4ED52D2D6EAC}" presName="tile4" presStyleLbl="node1" presStyleIdx="3" presStyleCnt="4"/>
      <dgm:spPr/>
      <dgm:t>
        <a:bodyPr/>
        <a:lstStyle/>
        <a:p>
          <a:endParaRPr lang="en-US"/>
        </a:p>
      </dgm:t>
    </dgm:pt>
    <dgm:pt modelId="{449187C2-A2EB-4C6F-B55F-00A2FFFAF56A}" type="pres">
      <dgm:prSet presAssocID="{105D35E0-9A5D-4EB8-8A48-4ED52D2D6EAC}" presName="tile4text" presStyleLbl="node1" presStyleIdx="3" presStyleCnt="4">
        <dgm:presLayoutVars>
          <dgm:chMax val="0"/>
          <dgm:chPref val="0"/>
          <dgm:bulletEnabled val="1"/>
        </dgm:presLayoutVars>
      </dgm:prSet>
      <dgm:spPr/>
      <dgm:t>
        <a:bodyPr/>
        <a:lstStyle/>
        <a:p>
          <a:endParaRPr lang="en-US"/>
        </a:p>
      </dgm:t>
    </dgm:pt>
    <dgm:pt modelId="{DD53D959-CC82-417F-9E8B-65A2DCA788A7}" type="pres">
      <dgm:prSet presAssocID="{105D35E0-9A5D-4EB8-8A48-4ED52D2D6EAC}" presName="centerTile" presStyleLbl="fgShp" presStyleIdx="0" presStyleCnt="1" custScaleX="157367" custScaleY="124492" custLinFactNeighborX="549" custLinFactNeighborY="-339">
        <dgm:presLayoutVars>
          <dgm:chMax val="0"/>
          <dgm:chPref val="0"/>
        </dgm:presLayoutVars>
      </dgm:prSet>
      <dgm:spPr/>
      <dgm:t>
        <a:bodyPr/>
        <a:lstStyle/>
        <a:p>
          <a:endParaRPr lang="en-US"/>
        </a:p>
      </dgm:t>
    </dgm:pt>
  </dgm:ptLst>
  <dgm:cxnLst>
    <dgm:cxn modelId="{4BF2EC14-0DCB-4DA0-89CE-900B1382BFA5}" type="presOf" srcId="{E7099059-3858-4031-AA26-70F1AE740B29}" destId="{F013E633-9EB5-4600-B43A-0DAC78F0D6C6}" srcOrd="0" destOrd="0" presId="urn:microsoft.com/office/officeart/2005/8/layout/matrix1#1"/>
    <dgm:cxn modelId="{3BBC7583-0FEB-455E-8053-483A49382206}" type="presOf" srcId="{F4DD7773-E0F0-4CA0-AE12-39FE24E2D38B}" destId="{A41ED008-30D3-4CD3-B843-9A1634C34588}" srcOrd="1" destOrd="0" presId="urn:microsoft.com/office/officeart/2005/8/layout/matrix1#1"/>
    <dgm:cxn modelId="{CFBACAA0-3D42-430E-AEBA-23CE1987B528}" type="presOf" srcId="{F158A836-9807-4BB5-96D7-55AAE48F5E54}" destId="{19A5FE15-19D2-4AF0-857B-79ACE9A0464C}" srcOrd="1" destOrd="0" presId="urn:microsoft.com/office/officeart/2005/8/layout/matrix1#1"/>
    <dgm:cxn modelId="{E0A59ECF-A5D6-4165-81D6-37160CDE59E0}" srcId="{105D35E0-9A5D-4EB8-8A48-4ED52D2D6EAC}" destId="{F9A846BA-06FB-46AF-80ED-5EA0073A08FA}" srcOrd="0" destOrd="0" parTransId="{867140E2-327F-4343-AA77-39B40F758E20}" sibTransId="{D054D334-137E-4116-BF8C-3B5A64D95A38}"/>
    <dgm:cxn modelId="{011C4D64-6D82-4E61-A500-E19EA3D0A31F}" type="presOf" srcId="{F4DD7773-E0F0-4CA0-AE12-39FE24E2D38B}" destId="{906459C7-473F-4025-96D9-132B0F109E5D}" srcOrd="0" destOrd="0" presId="urn:microsoft.com/office/officeart/2005/8/layout/matrix1#1"/>
    <dgm:cxn modelId="{7598F3B5-42C5-4B64-8C33-41E3152B6F4D}" type="presOf" srcId="{105D35E0-9A5D-4EB8-8A48-4ED52D2D6EAC}" destId="{BFC31097-458E-4F60-9C82-108FD60BDAB0}" srcOrd="0" destOrd="0" presId="urn:microsoft.com/office/officeart/2005/8/layout/matrix1#1"/>
    <dgm:cxn modelId="{A978EC4A-E8AB-4599-80CE-333AC0CDC22F}" type="presOf" srcId="{1D5437B4-AE63-4725-B3BF-757CE9D3B51A}" destId="{9F35149E-0314-4C0F-BF5A-644C750C05EB}" srcOrd="1" destOrd="0" presId="urn:microsoft.com/office/officeart/2005/8/layout/matrix1#1"/>
    <dgm:cxn modelId="{1890C31B-6C5A-492A-B02D-6A7C8BDE111A}" srcId="{F9A846BA-06FB-46AF-80ED-5EA0073A08FA}" destId="{1D5437B4-AE63-4725-B3BF-757CE9D3B51A}" srcOrd="1" destOrd="0" parTransId="{EE3EA5B9-D085-48DC-A4C9-23E6FD27D486}" sibTransId="{77151872-762C-4E0C-84E2-38FC583BA821}"/>
    <dgm:cxn modelId="{89B7BD4F-2922-479C-BA28-D44551E884A2}" type="presOf" srcId="{1D5437B4-AE63-4725-B3BF-757CE9D3B51A}" destId="{A1B2E022-D947-4A36-9425-E70251C9DC27}" srcOrd="0" destOrd="0" presId="urn:microsoft.com/office/officeart/2005/8/layout/matrix1#1"/>
    <dgm:cxn modelId="{827F2B81-08BE-4161-8509-BC50697235D7}" type="presOf" srcId="{F9A846BA-06FB-46AF-80ED-5EA0073A08FA}" destId="{DD53D959-CC82-417F-9E8B-65A2DCA788A7}" srcOrd="0" destOrd="0" presId="urn:microsoft.com/office/officeart/2005/8/layout/matrix1#1"/>
    <dgm:cxn modelId="{7419D5FC-09E3-4A1D-899D-201D60251511}" type="presOf" srcId="{E7099059-3858-4031-AA26-70F1AE740B29}" destId="{449187C2-A2EB-4C6F-B55F-00A2FFFAF56A}" srcOrd="1" destOrd="0" presId="urn:microsoft.com/office/officeart/2005/8/layout/matrix1#1"/>
    <dgm:cxn modelId="{5DEF2495-9985-44C6-8EDA-3F14AE904248}" srcId="{F9A846BA-06FB-46AF-80ED-5EA0073A08FA}" destId="{F158A836-9807-4BB5-96D7-55AAE48F5E54}" srcOrd="0" destOrd="0" parTransId="{558C0938-D0E9-4B08-AF25-06F808A3FD1D}" sibTransId="{641FD4FB-DEB5-4BAD-8DE6-FF7449A706FD}"/>
    <dgm:cxn modelId="{C6BE03DB-B2D6-41F0-AD77-FF31B62F1DBE}" srcId="{F9A846BA-06FB-46AF-80ED-5EA0073A08FA}" destId="{E7099059-3858-4031-AA26-70F1AE740B29}" srcOrd="3" destOrd="0" parTransId="{2AD9F856-1FCF-4306-9F3B-5565B9795A99}" sibTransId="{05C988DA-E2F2-414D-AFF5-AF61883FBE3F}"/>
    <dgm:cxn modelId="{25A0516F-453E-4152-A074-4B977A3C20C7}" type="presOf" srcId="{F158A836-9807-4BB5-96D7-55AAE48F5E54}" destId="{FFB9287B-8E97-4F8F-B24C-D9F2A4B775E7}" srcOrd="0" destOrd="0" presId="urn:microsoft.com/office/officeart/2005/8/layout/matrix1#1"/>
    <dgm:cxn modelId="{71F9C174-A9A7-4C4B-82AD-F0A584F94B69}" srcId="{F9A846BA-06FB-46AF-80ED-5EA0073A08FA}" destId="{F4DD7773-E0F0-4CA0-AE12-39FE24E2D38B}" srcOrd="2" destOrd="0" parTransId="{5EB1A185-9242-4C2E-BC90-611B22CE7796}" sibTransId="{BDF0DF6A-C77C-48ED-8BA1-44B4EE5AE580}"/>
    <dgm:cxn modelId="{FE971053-9429-449B-AB7A-6549E278E9C8}" type="presParOf" srcId="{BFC31097-458E-4F60-9C82-108FD60BDAB0}" destId="{1221CBED-D293-43F5-BC03-AAC365EA0A4C}" srcOrd="0" destOrd="0" presId="urn:microsoft.com/office/officeart/2005/8/layout/matrix1#1"/>
    <dgm:cxn modelId="{C17F8675-BD30-46B4-906C-9FF5A0A3B26A}" type="presParOf" srcId="{1221CBED-D293-43F5-BC03-AAC365EA0A4C}" destId="{FFB9287B-8E97-4F8F-B24C-D9F2A4B775E7}" srcOrd="0" destOrd="0" presId="urn:microsoft.com/office/officeart/2005/8/layout/matrix1#1"/>
    <dgm:cxn modelId="{9F5C356F-65EF-445E-8F7F-F7B582BDD8A2}" type="presParOf" srcId="{1221CBED-D293-43F5-BC03-AAC365EA0A4C}" destId="{19A5FE15-19D2-4AF0-857B-79ACE9A0464C}" srcOrd="1" destOrd="0" presId="urn:microsoft.com/office/officeart/2005/8/layout/matrix1#1"/>
    <dgm:cxn modelId="{711453D5-727D-45FB-BD1B-44EB475FBA7F}" type="presParOf" srcId="{1221CBED-D293-43F5-BC03-AAC365EA0A4C}" destId="{A1B2E022-D947-4A36-9425-E70251C9DC27}" srcOrd="2" destOrd="0" presId="urn:microsoft.com/office/officeart/2005/8/layout/matrix1#1"/>
    <dgm:cxn modelId="{C8B61375-FB0B-4616-8EF6-4B07827623CC}" type="presParOf" srcId="{1221CBED-D293-43F5-BC03-AAC365EA0A4C}" destId="{9F35149E-0314-4C0F-BF5A-644C750C05EB}" srcOrd="3" destOrd="0" presId="urn:microsoft.com/office/officeart/2005/8/layout/matrix1#1"/>
    <dgm:cxn modelId="{F8A0BF2A-928F-4488-BB65-CEC93D1FB42C}" type="presParOf" srcId="{1221CBED-D293-43F5-BC03-AAC365EA0A4C}" destId="{906459C7-473F-4025-96D9-132B0F109E5D}" srcOrd="4" destOrd="0" presId="urn:microsoft.com/office/officeart/2005/8/layout/matrix1#1"/>
    <dgm:cxn modelId="{416A8B4C-CEF5-4202-921E-D912B583779E}" type="presParOf" srcId="{1221CBED-D293-43F5-BC03-AAC365EA0A4C}" destId="{A41ED008-30D3-4CD3-B843-9A1634C34588}" srcOrd="5" destOrd="0" presId="urn:microsoft.com/office/officeart/2005/8/layout/matrix1#1"/>
    <dgm:cxn modelId="{302FD8B4-B56A-4BA3-B8BB-248291B3D95F}" type="presParOf" srcId="{1221CBED-D293-43F5-BC03-AAC365EA0A4C}" destId="{F013E633-9EB5-4600-B43A-0DAC78F0D6C6}" srcOrd="6" destOrd="0" presId="urn:microsoft.com/office/officeart/2005/8/layout/matrix1#1"/>
    <dgm:cxn modelId="{752E0CE7-804A-43BE-B248-0003F35394A0}" type="presParOf" srcId="{1221CBED-D293-43F5-BC03-AAC365EA0A4C}" destId="{449187C2-A2EB-4C6F-B55F-00A2FFFAF56A}" srcOrd="7" destOrd="0" presId="urn:microsoft.com/office/officeart/2005/8/layout/matrix1#1"/>
    <dgm:cxn modelId="{D35ADC6A-BDE8-4D14-9211-5B2D9AB7C22D}" type="presParOf" srcId="{BFC31097-458E-4F60-9C82-108FD60BDAB0}" destId="{DD53D959-CC82-417F-9E8B-65A2DCA788A7}" srcOrd="1" destOrd="0" presId="urn:microsoft.com/office/officeart/2005/8/layout/matrix1#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72B61-3703-495C-8D63-A62D39EDC154}" type="doc">
      <dgm:prSet loTypeId="urn:microsoft.com/office/officeart/2005/8/layout/vList6" loCatId="process" qsTypeId="urn:microsoft.com/office/officeart/2005/8/quickstyle/simple1" qsCatId="simple" csTypeId="urn:microsoft.com/office/officeart/2005/8/colors/colorful1#1" csCatId="colorful" phldr="1"/>
      <dgm:spPr/>
      <dgm:t>
        <a:bodyPr/>
        <a:lstStyle/>
        <a:p>
          <a:endParaRPr lang="en-US"/>
        </a:p>
      </dgm:t>
    </dgm:pt>
    <dgm:pt modelId="{906E9CD9-19DA-447B-BC38-00B68D7498F8}">
      <dgm:prSet phldrT="[Text]" custT="1"/>
      <dgm:spPr>
        <a:solidFill>
          <a:srgbClr val="EAB200"/>
        </a:solidFill>
      </dgm:spPr>
      <dgm: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Job Title Attributes (MAY CHANGE)</a:t>
          </a:r>
        </a:p>
      </dgm:t>
    </dgm:pt>
    <dgm:pt modelId="{73E54327-AAD7-4DC8-BEF9-CB4988EFFD83}" type="parTrans" cxnId="{DF95949D-067A-4C5D-987E-722D86CF4162}">
      <dgm:prSet/>
      <dgm:spPr/>
      <dgm:t>
        <a:bodyPr/>
        <a:lstStyle/>
        <a:p>
          <a:endParaRPr lang="en-US"/>
        </a:p>
      </dgm:t>
    </dgm:pt>
    <dgm:pt modelId="{A500F747-BAC7-4CB3-9B43-39D9B3EDC816}" type="sibTrans" cxnId="{DF95949D-067A-4C5D-987E-722D86CF4162}">
      <dgm:prSet/>
      <dgm:spPr/>
      <dgm:t>
        <a:bodyPr/>
        <a:lstStyle/>
        <a:p>
          <a:endParaRPr lang="en-US"/>
        </a:p>
      </dgm:t>
    </dgm:pt>
    <dgm:pt modelId="{DAD00F44-A362-4A87-8A4E-A67D52D5E5DE}">
      <dgm:prSet phldrT="[Text]" custT="1"/>
      <dgm:spPr>
        <a:solidFill>
          <a:schemeClr val="bg1">
            <a:lumMod val="65000"/>
          </a:schemeClr>
        </a:solidFill>
        <a:ln>
          <a:solidFill>
            <a:schemeClr val="accent6">
              <a:lumMod val="60000"/>
              <a:lumOff val="40000"/>
            </a:schemeClr>
          </a:solidFill>
        </a:ln>
      </dgm:spPr>
      <dgm: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WILL NOT CHANGE</a:t>
          </a:r>
          <a:endParaRPr lang="en-US" sz="2400" dirty="0">
            <a:latin typeface="Verdana" panose="020B0604030504040204" pitchFamily="34" charset="0"/>
            <a:ea typeface="Verdana" panose="020B0604030504040204" pitchFamily="34" charset="0"/>
            <a:cs typeface="Verdana" panose="020B0604030504040204" pitchFamily="34" charset="0"/>
          </a:endParaRPr>
        </a:p>
      </dgm:t>
    </dgm:pt>
    <dgm:pt modelId="{01A8D6DC-F192-43AA-8222-B98669FB3E9D}" type="parTrans" cxnId="{BA4DD5B3-0B2B-4032-AF19-244313418AE5}">
      <dgm:prSet/>
      <dgm:spPr/>
      <dgm:t>
        <a:bodyPr/>
        <a:lstStyle/>
        <a:p>
          <a:endParaRPr lang="en-US"/>
        </a:p>
      </dgm:t>
    </dgm:pt>
    <dgm:pt modelId="{B5700CE2-292F-412C-AF19-F9B841E5B35B}" type="sibTrans" cxnId="{BA4DD5B3-0B2B-4032-AF19-244313418AE5}">
      <dgm:prSet/>
      <dgm:spPr/>
      <dgm:t>
        <a:bodyPr/>
        <a:lstStyle/>
        <a:p>
          <a:endParaRPr lang="en-US"/>
        </a:p>
      </dgm:t>
    </dgm:pt>
    <dgm:pt modelId="{F25EDFEA-929D-482A-9125-DAD13D527BB1}">
      <dgm:prSet custT="1"/>
      <dgm:spPr>
        <a:solidFill>
          <a:schemeClr val="accent1">
            <a:lumMod val="40000"/>
            <a:lumOff val="6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Payroll Title / Classification</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C6903AA7-49F9-4F97-8FD8-A7DA49FE0C0B}" type="parTrans" cxnId="{0B3359C2-DB31-436A-9609-853BE8057C64}">
      <dgm:prSet/>
      <dgm:spPr/>
      <dgm:t>
        <a:bodyPr/>
        <a:lstStyle/>
        <a:p>
          <a:endParaRPr lang="en-US"/>
        </a:p>
      </dgm:t>
    </dgm:pt>
    <dgm:pt modelId="{B2641D57-FE85-41ED-8228-02B7B41D4A33}" type="sibTrans" cxnId="{0B3359C2-DB31-436A-9609-853BE8057C64}">
      <dgm:prSet/>
      <dgm:spPr/>
      <dgm:t>
        <a:bodyPr/>
        <a:lstStyle/>
        <a:p>
          <a:endParaRPr lang="en-US"/>
        </a:p>
      </dgm:t>
    </dgm:pt>
    <dgm:pt modelId="{190EF0C5-5F83-4C58-934B-218247EEF776}">
      <dgm:prSet phldrT="[Text]" custT="1"/>
      <dgm:spPr>
        <a:solidFill>
          <a:schemeClr val="accent4">
            <a:lumMod val="20000"/>
            <a:lumOff val="8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Personnel Program (MSP or PSS)</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030D377B-D745-4BA0-96A7-9AB770511FF1}" type="parTrans" cxnId="{6A71BCC9-9776-448E-AC59-5EEDC75AD07F}">
      <dgm:prSet/>
      <dgm:spPr/>
      <dgm:t>
        <a:bodyPr/>
        <a:lstStyle/>
        <a:p>
          <a:endParaRPr lang="en-US"/>
        </a:p>
      </dgm:t>
    </dgm:pt>
    <dgm:pt modelId="{DF9D6460-C007-4B56-8299-B2315704E797}" type="sibTrans" cxnId="{6A71BCC9-9776-448E-AC59-5EEDC75AD07F}">
      <dgm:prSet/>
      <dgm:spPr/>
      <dgm:t>
        <a:bodyPr/>
        <a:lstStyle/>
        <a:p>
          <a:endParaRPr lang="en-US"/>
        </a:p>
      </dgm:t>
    </dgm:pt>
    <dgm:pt modelId="{FAD20C2A-2B54-4E0B-A3EF-6DD0176A3744}">
      <dgm:prSet custT="1"/>
      <dgm:spPr>
        <a:solidFill>
          <a:schemeClr val="accent1">
            <a:lumMod val="75000"/>
          </a:schemeClr>
        </a:solidFill>
        <a:ln>
          <a:solidFill>
            <a:srgbClr val="0064A4"/>
          </a:solidFill>
        </a:ln>
      </dgm:spPr>
      <dgm: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Salary Grade &amp;  Structure            (WILL CHANGE)</a:t>
          </a:r>
        </a:p>
      </dgm:t>
    </dgm:pt>
    <dgm:pt modelId="{95742EE1-B50C-42CD-9B68-083F4034802D}" type="sibTrans" cxnId="{819F8EA2-E733-400B-92D7-5D768C8728ED}">
      <dgm:prSet/>
      <dgm:spPr/>
      <dgm:t>
        <a:bodyPr/>
        <a:lstStyle/>
        <a:p>
          <a:endParaRPr lang="en-US"/>
        </a:p>
      </dgm:t>
    </dgm:pt>
    <dgm:pt modelId="{91D01229-04B8-4B3B-A498-42A1978750C1}" type="parTrans" cxnId="{819F8EA2-E733-400B-92D7-5D768C8728ED}">
      <dgm:prSet/>
      <dgm:spPr/>
      <dgm:t>
        <a:bodyPr/>
        <a:lstStyle/>
        <a:p>
          <a:endParaRPr lang="en-US"/>
        </a:p>
      </dgm:t>
    </dgm:pt>
    <dgm:pt modelId="{DE3A0B70-25FB-4A19-B82D-921293D19F70}">
      <dgm:prSet phldrT="[Text]"/>
      <dgm:spPr>
        <a:solidFill>
          <a:schemeClr val="bg1">
            <a:lumMod val="85000"/>
            <a:alpha val="90000"/>
          </a:schemeClr>
        </a:solidFill>
      </dgm:spPr>
      <dgm:t>
        <a:bodyPr anchor="ctr" anchorCtr="0"/>
        <a:lstStyle/>
        <a:p>
          <a:pPr marL="171450" indent="0">
            <a:spcBef>
              <a:spcPct val="0"/>
            </a:spcBef>
          </a:pPr>
          <a:endParaRPr lang="en-US" sz="1400" dirty="0"/>
        </a:p>
      </dgm:t>
    </dgm:pt>
    <dgm:pt modelId="{88EE75F9-EE07-4399-9189-43F1CA96D6F4}" type="parTrans" cxnId="{37C75C0A-3BC2-4E15-BFC0-B20EB3DA725A}">
      <dgm:prSet/>
      <dgm:spPr/>
      <dgm:t>
        <a:bodyPr/>
        <a:lstStyle/>
        <a:p>
          <a:endParaRPr lang="en-US"/>
        </a:p>
      </dgm:t>
    </dgm:pt>
    <dgm:pt modelId="{A17BDAEB-92C6-4D26-8599-B65FFBB2D4D5}" type="sibTrans" cxnId="{37C75C0A-3BC2-4E15-BFC0-B20EB3DA725A}">
      <dgm:prSet/>
      <dgm:spPr/>
      <dgm:t>
        <a:bodyPr/>
        <a:lstStyle/>
        <a:p>
          <a:endParaRPr lang="en-US"/>
        </a:p>
      </dgm:t>
    </dgm:pt>
    <dgm:pt modelId="{4B27E774-F523-421F-86A7-CF400248B664}">
      <dgm:prSet custT="1"/>
      <dgm:spPr>
        <a:solidFill>
          <a:schemeClr val="accent4">
            <a:lumMod val="20000"/>
            <a:lumOff val="8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FLSA Exemption status </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0B609DC1-5B05-4380-82C0-640BFE8EE069}" type="parTrans" cxnId="{AC22233D-9959-4534-BC6C-DFAC0FC0DF3C}">
      <dgm:prSet/>
      <dgm:spPr/>
      <dgm:t>
        <a:bodyPr/>
        <a:lstStyle/>
        <a:p>
          <a:endParaRPr lang="en-US"/>
        </a:p>
      </dgm:t>
    </dgm:pt>
    <dgm:pt modelId="{DEBA85FB-82CB-45E2-9FD0-E5E3F4942D8A}" type="sibTrans" cxnId="{AC22233D-9959-4534-BC6C-DFAC0FC0DF3C}">
      <dgm:prSet/>
      <dgm:spPr/>
      <dgm:t>
        <a:bodyPr/>
        <a:lstStyle/>
        <a:p>
          <a:endParaRPr lang="en-US"/>
        </a:p>
      </dgm:t>
    </dgm:pt>
    <dgm:pt modelId="{66D4FBE3-8E86-4999-ABC7-4C76AC8BEE6C}">
      <dgm:prSet phldrT="[Text]"/>
      <dgm:spPr>
        <a:solidFill>
          <a:schemeClr val="bg1">
            <a:lumMod val="85000"/>
            <a:alpha val="90000"/>
          </a:schemeClr>
        </a:solidFill>
      </dgm:spPr>
      <dgm:t>
        <a:bodyPr anchor="ctr" anchorCtr="0"/>
        <a:lstStyle/>
        <a:p>
          <a:pPr marL="166688" indent="0">
            <a:spcBef>
              <a:spcPts val="1800"/>
            </a:spcBef>
          </a:pPr>
          <a:endParaRPr lang="en-US" sz="1400" dirty="0"/>
        </a:p>
      </dgm:t>
    </dgm:pt>
    <dgm:pt modelId="{E37108B9-FE5A-4F52-BE95-D7E6F9236B45}" type="parTrans" cxnId="{3CD2B3CB-2F02-4F5B-A30E-78841C8F0327}">
      <dgm:prSet/>
      <dgm:spPr/>
      <dgm:t>
        <a:bodyPr/>
        <a:lstStyle/>
        <a:p>
          <a:endParaRPr lang="en-US"/>
        </a:p>
      </dgm:t>
    </dgm:pt>
    <dgm:pt modelId="{21DD6959-6B1F-47EC-9FCF-4E50611087C0}" type="sibTrans" cxnId="{3CD2B3CB-2F02-4F5B-A30E-78841C8F0327}">
      <dgm:prSet/>
      <dgm:spPr/>
      <dgm:t>
        <a:bodyPr/>
        <a:lstStyle/>
        <a:p>
          <a:endParaRPr lang="en-US"/>
        </a:p>
      </dgm:t>
    </dgm:pt>
    <dgm:pt modelId="{B6FFF629-4A11-455F-8A42-52E2D660C70C}">
      <dgm:prSet phldrT="[Text]" custT="1"/>
      <dgm:spPr>
        <a:solidFill>
          <a:schemeClr val="bg1">
            <a:lumMod val="85000"/>
            <a:alpha val="90000"/>
          </a:schemeClr>
        </a:solidFill>
      </dgm:spPr>
      <dgm:t>
        <a:bodyPr/>
        <a:lstStyle/>
        <a:p>
          <a:pPr marL="166688" indent="0">
            <a:spcBef>
              <a:spcPts val="1800"/>
            </a:spcBef>
          </a:pP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base pay</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F0CD80E1-EC73-450D-8E07-0C0E2D7AF941}" type="parTrans" cxnId="{9E74584C-C609-4EEA-A8BB-EA9624C4C14B}">
      <dgm:prSet/>
      <dgm:spPr/>
      <dgm:t>
        <a:bodyPr/>
        <a:lstStyle/>
        <a:p>
          <a:endParaRPr lang="en-US"/>
        </a:p>
      </dgm:t>
    </dgm:pt>
    <dgm:pt modelId="{5B1CCE1E-E731-4C2F-84AA-D042E04C72DE}" type="sibTrans" cxnId="{9E74584C-C609-4EEA-A8BB-EA9624C4C14B}">
      <dgm:prSet/>
      <dgm:spPr/>
      <dgm:t>
        <a:bodyPr/>
        <a:lstStyle/>
        <a:p>
          <a:endParaRPr lang="en-US"/>
        </a:p>
      </dgm:t>
    </dgm:pt>
    <dgm:pt modelId="{01DBFA0E-FD5A-485D-834B-F8D7606BA711}">
      <dgm:prSet phldrT="[Text]" custT="1"/>
      <dgm:spPr>
        <a:solidFill>
          <a:schemeClr val="bg1">
            <a:lumMod val="85000"/>
            <a:alpha val="90000"/>
          </a:schemeClr>
        </a:solidFill>
      </dgm:spPr>
      <dgm:t>
        <a:bodyPr anchor="ctr" anchorCtr="0"/>
        <a:lstStyle/>
        <a:p>
          <a:pPr marL="166688" indent="0">
            <a:spcBef>
              <a:spcPts val="1800"/>
            </a:spcBef>
          </a:pP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working title</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EA867C8B-9B33-4B69-83C1-C36226DCCB48}" type="parTrans" cxnId="{9A4AA320-E0CE-45A8-98F8-BE34B3C1FF5B}">
      <dgm:prSet/>
      <dgm:spPr/>
      <dgm:t>
        <a:bodyPr/>
        <a:lstStyle/>
        <a:p>
          <a:endParaRPr lang="en-US"/>
        </a:p>
      </dgm:t>
    </dgm:pt>
    <dgm:pt modelId="{0FBA328E-4B20-4B52-A571-A5F453EE7B40}" type="sibTrans" cxnId="{9A4AA320-E0CE-45A8-98F8-BE34B3C1FF5B}">
      <dgm:prSet/>
      <dgm:spPr/>
      <dgm:t>
        <a:bodyPr/>
        <a:lstStyle/>
        <a:p>
          <a:endParaRPr lang="en-US"/>
        </a:p>
      </dgm:t>
    </dgm:pt>
    <dgm:pt modelId="{77FBE20C-9B06-438D-AE28-D8666876E7BF}">
      <dgm:prSet custT="1"/>
      <dgm:spPr>
        <a:solidFill>
          <a:schemeClr val="accent1">
            <a:lumMod val="40000"/>
            <a:lumOff val="6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Salary ranges aligned with local labor market</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70AF15CB-03B6-466A-8B71-D651CC195A2E}" type="parTrans" cxnId="{EFCC5073-FE2A-4FC6-A88D-54C71BB157B0}">
      <dgm:prSet/>
      <dgm:spPr/>
      <dgm:t>
        <a:bodyPr/>
        <a:lstStyle/>
        <a:p>
          <a:endParaRPr lang="en-US"/>
        </a:p>
      </dgm:t>
    </dgm:pt>
    <dgm:pt modelId="{5E51F0B5-C1EF-488E-91BD-8F8DCD4DCE5D}" type="sibTrans" cxnId="{EFCC5073-FE2A-4FC6-A88D-54C71BB157B0}">
      <dgm:prSet/>
      <dgm:spPr/>
      <dgm:t>
        <a:bodyPr/>
        <a:lstStyle/>
        <a:p>
          <a:endParaRPr lang="en-US"/>
        </a:p>
      </dgm:t>
    </dgm:pt>
    <dgm:pt modelId="{CD78E04E-3801-464E-9701-657E282A5366}">
      <dgm:prSet custT="1"/>
      <dgm:spPr>
        <a:solidFill>
          <a:schemeClr val="accent1">
            <a:lumMod val="40000"/>
            <a:lumOff val="6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Structure consistent across UCs</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C8D7D9F2-19BC-47D2-B961-68A38678428B}" type="parTrans" cxnId="{B1895D48-708A-4290-97BC-D23A9826166A}">
      <dgm:prSet/>
      <dgm:spPr/>
      <dgm:t>
        <a:bodyPr/>
        <a:lstStyle/>
        <a:p>
          <a:endParaRPr lang="en-US"/>
        </a:p>
      </dgm:t>
    </dgm:pt>
    <dgm:pt modelId="{5EDDF524-363B-45F7-9403-F20E42A91E27}" type="sibTrans" cxnId="{B1895D48-708A-4290-97BC-D23A9826166A}">
      <dgm:prSet/>
      <dgm:spPr/>
      <dgm:t>
        <a:bodyPr/>
        <a:lstStyle/>
        <a:p>
          <a:endParaRPr lang="en-US"/>
        </a:p>
      </dgm:t>
    </dgm:pt>
    <dgm:pt modelId="{042DE936-5F0E-4106-A44D-7A4ADB9762BC}">
      <dgm:prSet custT="1"/>
      <dgm:spPr>
        <a:solidFill>
          <a:schemeClr val="accent4">
            <a:lumMod val="20000"/>
            <a:lumOff val="8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Non-Represented to Represented</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9DF734E3-D069-4314-A7EE-7C4FB413BEF0}" type="parTrans" cxnId="{0F47DA28-4E5A-4168-9355-3C918F1C582F}">
      <dgm:prSet/>
      <dgm:spPr/>
      <dgm:t>
        <a:bodyPr/>
        <a:lstStyle/>
        <a:p>
          <a:endParaRPr lang="en-US"/>
        </a:p>
      </dgm:t>
    </dgm:pt>
    <dgm:pt modelId="{AD89DEAD-D3E0-4283-9C63-6A9485462118}" type="sibTrans" cxnId="{0F47DA28-4E5A-4168-9355-3C918F1C582F}">
      <dgm:prSet/>
      <dgm:spPr/>
      <dgm:t>
        <a:bodyPr/>
        <a:lstStyle/>
        <a:p>
          <a:endParaRPr lang="en-US"/>
        </a:p>
      </dgm:t>
    </dgm:pt>
    <dgm:pt modelId="{22D835B5-B6A2-4B09-87FF-4954EDF12AEA}">
      <dgm:prSet phldrT="[Text]" custT="1"/>
      <dgm:spPr>
        <a:solidFill>
          <a:schemeClr val="bg1">
            <a:lumMod val="85000"/>
            <a:alpha val="90000"/>
          </a:schemeClr>
        </a:solidFill>
      </dgm:spPr>
      <dgm:t>
        <a:bodyPr anchor="ctr" anchorCtr="0"/>
        <a:lstStyle/>
        <a:p>
          <a:pPr marL="166688" indent="0">
            <a:spcBef>
              <a:spcPts val="1800"/>
            </a:spcBef>
          </a:pP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job duties</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A5B2035F-2834-4118-AA32-06AC198A812B}" type="sibTrans" cxnId="{0A7D853F-0275-4625-9B91-EB0014310BF5}">
      <dgm:prSet/>
      <dgm:spPr/>
      <dgm:t>
        <a:bodyPr/>
        <a:lstStyle/>
        <a:p>
          <a:endParaRPr lang="en-US"/>
        </a:p>
      </dgm:t>
    </dgm:pt>
    <dgm:pt modelId="{81D903DF-434D-42BE-B56A-46BAAB2A2FFE}" type="parTrans" cxnId="{0A7D853F-0275-4625-9B91-EB0014310BF5}">
      <dgm:prSet/>
      <dgm:spPr/>
      <dgm:t>
        <a:bodyPr/>
        <a:lstStyle/>
        <a:p>
          <a:endParaRPr lang="en-US"/>
        </a:p>
      </dgm:t>
    </dgm:pt>
    <dgm:pt modelId="{6A5BEFD8-F5B7-42A1-8A0B-0E1B8C21CFCB}" type="pres">
      <dgm:prSet presAssocID="{59272B61-3703-495C-8D63-A62D39EDC154}" presName="Name0" presStyleCnt="0">
        <dgm:presLayoutVars>
          <dgm:dir/>
          <dgm:animLvl val="lvl"/>
          <dgm:resizeHandles/>
        </dgm:presLayoutVars>
      </dgm:prSet>
      <dgm:spPr/>
      <dgm:t>
        <a:bodyPr/>
        <a:lstStyle/>
        <a:p>
          <a:endParaRPr lang="en-US"/>
        </a:p>
      </dgm:t>
    </dgm:pt>
    <dgm:pt modelId="{E7103DA9-DF1B-4289-9A4E-F9CA323F46B8}" type="pres">
      <dgm:prSet presAssocID="{906E9CD9-19DA-447B-BC38-00B68D7498F8}" presName="linNode" presStyleCnt="0"/>
      <dgm:spPr/>
      <dgm:t>
        <a:bodyPr/>
        <a:lstStyle/>
        <a:p>
          <a:endParaRPr lang="en-US"/>
        </a:p>
      </dgm:t>
    </dgm:pt>
    <dgm:pt modelId="{70739F17-B92D-4F91-91A1-257240169D0E}" type="pres">
      <dgm:prSet presAssocID="{906E9CD9-19DA-447B-BC38-00B68D7498F8}" presName="parentShp" presStyleLbl="node1" presStyleIdx="0" presStyleCnt="3" custLinFactNeighborY="-968">
        <dgm:presLayoutVars>
          <dgm:bulletEnabled val="1"/>
        </dgm:presLayoutVars>
      </dgm:prSet>
      <dgm:spPr/>
      <dgm:t>
        <a:bodyPr/>
        <a:lstStyle/>
        <a:p>
          <a:endParaRPr lang="en-US"/>
        </a:p>
      </dgm:t>
    </dgm:pt>
    <dgm:pt modelId="{2BFC004A-E488-4D99-A63B-002BCC7D1256}" type="pres">
      <dgm:prSet presAssocID="{906E9CD9-19DA-447B-BC38-00B68D7498F8}" presName="childShp" presStyleLbl="bgAccFollowNode1" presStyleIdx="0" presStyleCnt="3">
        <dgm:presLayoutVars>
          <dgm:bulletEnabled val="1"/>
        </dgm:presLayoutVars>
      </dgm:prSet>
      <dgm:spPr/>
      <dgm:t>
        <a:bodyPr/>
        <a:lstStyle/>
        <a:p>
          <a:endParaRPr lang="en-US"/>
        </a:p>
      </dgm:t>
    </dgm:pt>
    <dgm:pt modelId="{A55F4D8E-DB9E-4FC3-8776-0EA52E834BF9}" type="pres">
      <dgm:prSet presAssocID="{A500F747-BAC7-4CB3-9B43-39D9B3EDC816}" presName="spacing" presStyleCnt="0"/>
      <dgm:spPr/>
      <dgm:t>
        <a:bodyPr/>
        <a:lstStyle/>
        <a:p>
          <a:endParaRPr lang="en-US"/>
        </a:p>
      </dgm:t>
    </dgm:pt>
    <dgm:pt modelId="{F5366EC4-8DA3-4E88-839A-1CB26314C8EB}" type="pres">
      <dgm:prSet presAssocID="{FAD20C2A-2B54-4E0B-A3EF-6DD0176A3744}" presName="linNode" presStyleCnt="0"/>
      <dgm:spPr/>
      <dgm:t>
        <a:bodyPr/>
        <a:lstStyle/>
        <a:p>
          <a:endParaRPr lang="en-US"/>
        </a:p>
      </dgm:t>
    </dgm:pt>
    <dgm:pt modelId="{AA60B9D1-F7BB-44AE-A614-628E1926946A}" type="pres">
      <dgm:prSet presAssocID="{FAD20C2A-2B54-4E0B-A3EF-6DD0176A3744}" presName="parentShp" presStyleLbl="node1" presStyleIdx="1" presStyleCnt="3">
        <dgm:presLayoutVars>
          <dgm:bulletEnabled val="1"/>
        </dgm:presLayoutVars>
      </dgm:prSet>
      <dgm:spPr/>
      <dgm:t>
        <a:bodyPr/>
        <a:lstStyle/>
        <a:p>
          <a:endParaRPr lang="en-US"/>
        </a:p>
      </dgm:t>
    </dgm:pt>
    <dgm:pt modelId="{CED157BE-5600-4A61-A958-248FF3D65D85}" type="pres">
      <dgm:prSet presAssocID="{FAD20C2A-2B54-4E0B-A3EF-6DD0176A3744}" presName="childShp" presStyleLbl="bgAccFollowNode1" presStyleIdx="1" presStyleCnt="3">
        <dgm:presLayoutVars>
          <dgm:bulletEnabled val="1"/>
        </dgm:presLayoutVars>
      </dgm:prSet>
      <dgm:spPr/>
      <dgm:t>
        <a:bodyPr/>
        <a:lstStyle/>
        <a:p>
          <a:endParaRPr lang="en-US"/>
        </a:p>
      </dgm:t>
    </dgm:pt>
    <dgm:pt modelId="{2453B0EE-22E9-425A-AA76-9B78BB501ED6}" type="pres">
      <dgm:prSet presAssocID="{95742EE1-B50C-42CD-9B68-083F4034802D}" presName="spacing" presStyleCnt="0"/>
      <dgm:spPr/>
      <dgm:t>
        <a:bodyPr/>
        <a:lstStyle/>
        <a:p>
          <a:endParaRPr lang="en-US"/>
        </a:p>
      </dgm:t>
    </dgm:pt>
    <dgm:pt modelId="{8F9FF808-42E9-4EE3-AEE3-0956D740D4F1}" type="pres">
      <dgm:prSet presAssocID="{DAD00F44-A362-4A87-8A4E-A67D52D5E5DE}" presName="linNode" presStyleCnt="0"/>
      <dgm:spPr/>
      <dgm:t>
        <a:bodyPr/>
        <a:lstStyle/>
        <a:p>
          <a:endParaRPr lang="en-US"/>
        </a:p>
      </dgm:t>
    </dgm:pt>
    <dgm:pt modelId="{6C2A307D-5913-45FF-9089-67227B697DA6}" type="pres">
      <dgm:prSet presAssocID="{DAD00F44-A362-4A87-8A4E-A67D52D5E5DE}" presName="parentShp" presStyleLbl="node1" presStyleIdx="2" presStyleCnt="3">
        <dgm:presLayoutVars>
          <dgm:bulletEnabled val="1"/>
        </dgm:presLayoutVars>
      </dgm:prSet>
      <dgm:spPr/>
      <dgm:t>
        <a:bodyPr/>
        <a:lstStyle/>
        <a:p>
          <a:endParaRPr lang="en-US"/>
        </a:p>
      </dgm:t>
    </dgm:pt>
    <dgm:pt modelId="{E30B2D7F-EBBA-4217-8323-D16209A70D7B}" type="pres">
      <dgm:prSet presAssocID="{DAD00F44-A362-4A87-8A4E-A67D52D5E5DE}" presName="childShp" presStyleLbl="bgAccFollowNode1" presStyleIdx="2" presStyleCnt="3" custLinFactNeighborX="0" custLinFactNeighborY="30281">
        <dgm:presLayoutVars>
          <dgm:bulletEnabled val="1"/>
        </dgm:presLayoutVars>
      </dgm:prSet>
      <dgm:spPr/>
      <dgm:t>
        <a:bodyPr/>
        <a:lstStyle/>
        <a:p>
          <a:endParaRPr lang="en-US"/>
        </a:p>
      </dgm:t>
    </dgm:pt>
  </dgm:ptLst>
  <dgm:cxnLst>
    <dgm:cxn modelId="{E5CD6D70-898D-4905-9B17-43B8ACD44FA3}" type="presOf" srcId="{22D835B5-B6A2-4B09-87FF-4954EDF12AEA}" destId="{E30B2D7F-EBBA-4217-8323-D16209A70D7B}" srcOrd="0" destOrd="1" presId="urn:microsoft.com/office/officeart/2005/8/layout/vList6"/>
    <dgm:cxn modelId="{04C6E14E-730D-4E22-9F02-F3FAA6B25431}" type="presOf" srcId="{FAD20C2A-2B54-4E0B-A3EF-6DD0176A3744}" destId="{AA60B9D1-F7BB-44AE-A614-628E1926946A}" srcOrd="0" destOrd="0" presId="urn:microsoft.com/office/officeart/2005/8/layout/vList6"/>
    <dgm:cxn modelId="{0A7D853F-0275-4625-9B91-EB0014310BF5}" srcId="{DAD00F44-A362-4A87-8A4E-A67D52D5E5DE}" destId="{22D835B5-B6A2-4B09-87FF-4954EDF12AEA}" srcOrd="1" destOrd="0" parTransId="{81D903DF-434D-42BE-B56A-46BAAB2A2FFE}" sibTransId="{A5B2035F-2834-4118-AA32-06AC198A812B}"/>
    <dgm:cxn modelId="{9E74584C-C609-4EEA-A8BB-EA9624C4C14B}" srcId="{DAD00F44-A362-4A87-8A4E-A67D52D5E5DE}" destId="{B6FFF629-4A11-455F-8A42-52E2D660C70C}" srcOrd="3" destOrd="0" parTransId="{F0CD80E1-EC73-450D-8E07-0C0E2D7AF941}" sibTransId="{5B1CCE1E-E731-4C2F-84AA-D042E04C72DE}"/>
    <dgm:cxn modelId="{0B3359C2-DB31-436A-9609-853BE8057C64}" srcId="{FAD20C2A-2B54-4E0B-A3EF-6DD0176A3744}" destId="{F25EDFEA-929D-482A-9125-DAD13D527BB1}" srcOrd="0" destOrd="0" parTransId="{C6903AA7-49F9-4F97-8FD8-A7DA49FE0C0B}" sibTransId="{B2641D57-FE85-41ED-8228-02B7B41D4A33}"/>
    <dgm:cxn modelId="{B4D13F58-7EAF-4274-983D-90C4BD82E786}" type="presOf" srcId="{DAD00F44-A362-4A87-8A4E-A67D52D5E5DE}" destId="{6C2A307D-5913-45FF-9089-67227B697DA6}" srcOrd="0" destOrd="0" presId="urn:microsoft.com/office/officeart/2005/8/layout/vList6"/>
    <dgm:cxn modelId="{DF95949D-067A-4C5D-987E-722D86CF4162}" srcId="{59272B61-3703-495C-8D63-A62D39EDC154}" destId="{906E9CD9-19DA-447B-BC38-00B68D7498F8}" srcOrd="0" destOrd="0" parTransId="{73E54327-AAD7-4DC8-BEF9-CB4988EFFD83}" sibTransId="{A500F747-BAC7-4CB3-9B43-39D9B3EDC816}"/>
    <dgm:cxn modelId="{00606A5C-C3D9-4789-8FF9-83B894877B14}" type="presOf" srcId="{906E9CD9-19DA-447B-BC38-00B68D7498F8}" destId="{70739F17-B92D-4F91-91A1-257240169D0E}" srcOrd="0" destOrd="0" presId="urn:microsoft.com/office/officeart/2005/8/layout/vList6"/>
    <dgm:cxn modelId="{B1895D48-708A-4290-97BC-D23A9826166A}" srcId="{FAD20C2A-2B54-4E0B-A3EF-6DD0176A3744}" destId="{CD78E04E-3801-464E-9701-657E282A5366}" srcOrd="1" destOrd="0" parTransId="{C8D7D9F2-19BC-47D2-B961-68A38678428B}" sibTransId="{5EDDF524-363B-45F7-9403-F20E42A91E27}"/>
    <dgm:cxn modelId="{0818F857-0D86-4B84-9710-E80B85492C05}" type="presOf" srcId="{F25EDFEA-929D-482A-9125-DAD13D527BB1}" destId="{CED157BE-5600-4A61-A958-248FF3D65D85}" srcOrd="0" destOrd="0" presId="urn:microsoft.com/office/officeart/2005/8/layout/vList6"/>
    <dgm:cxn modelId="{37C75C0A-3BC2-4E15-BFC0-B20EB3DA725A}" srcId="{DAD00F44-A362-4A87-8A4E-A67D52D5E5DE}" destId="{DE3A0B70-25FB-4A19-B82D-921293D19F70}" srcOrd="4" destOrd="0" parTransId="{88EE75F9-EE07-4399-9189-43F1CA96D6F4}" sibTransId="{A17BDAEB-92C6-4D26-8599-B65FFBB2D4D5}"/>
    <dgm:cxn modelId="{F513C387-9EB7-482A-9141-4A631214058E}" type="presOf" srcId="{042DE936-5F0E-4106-A44D-7A4ADB9762BC}" destId="{2BFC004A-E488-4D99-A63B-002BCC7D1256}" srcOrd="0" destOrd="2" presId="urn:microsoft.com/office/officeart/2005/8/layout/vList6"/>
    <dgm:cxn modelId="{3D7AE37C-0E9A-4464-8335-B77591C0B0B4}" type="presOf" srcId="{190EF0C5-5F83-4C58-934B-218247EEF776}" destId="{2BFC004A-E488-4D99-A63B-002BCC7D1256}" srcOrd="0" destOrd="0" presId="urn:microsoft.com/office/officeart/2005/8/layout/vList6"/>
    <dgm:cxn modelId="{9A4AA320-E0CE-45A8-98F8-BE34B3C1FF5B}" srcId="{DAD00F44-A362-4A87-8A4E-A67D52D5E5DE}" destId="{01DBFA0E-FD5A-485D-834B-F8D7606BA711}" srcOrd="2" destOrd="0" parTransId="{EA867C8B-9B33-4B69-83C1-C36226DCCB48}" sibTransId="{0FBA328E-4B20-4B52-A571-A5F453EE7B40}"/>
    <dgm:cxn modelId="{58167993-A917-4305-B371-B2D27531AC99}" type="presOf" srcId="{77FBE20C-9B06-438D-AE28-D8666876E7BF}" destId="{CED157BE-5600-4A61-A958-248FF3D65D85}" srcOrd="0" destOrd="2" presId="urn:microsoft.com/office/officeart/2005/8/layout/vList6"/>
    <dgm:cxn modelId="{EFCC5073-FE2A-4FC6-A88D-54C71BB157B0}" srcId="{FAD20C2A-2B54-4E0B-A3EF-6DD0176A3744}" destId="{77FBE20C-9B06-438D-AE28-D8666876E7BF}" srcOrd="2" destOrd="0" parTransId="{70AF15CB-03B6-466A-8B71-D651CC195A2E}" sibTransId="{5E51F0B5-C1EF-488E-91BD-8F8DCD4DCE5D}"/>
    <dgm:cxn modelId="{A6A8DF87-7FB8-47AB-AF16-8D305ACF12F5}" type="presOf" srcId="{4B27E774-F523-421F-86A7-CF400248B664}" destId="{2BFC004A-E488-4D99-A63B-002BCC7D1256}" srcOrd="0" destOrd="1" presId="urn:microsoft.com/office/officeart/2005/8/layout/vList6"/>
    <dgm:cxn modelId="{67C74C21-5887-4F55-BC6D-231626D56674}" type="presOf" srcId="{B6FFF629-4A11-455F-8A42-52E2D660C70C}" destId="{E30B2D7F-EBBA-4217-8323-D16209A70D7B}" srcOrd="0" destOrd="3" presId="urn:microsoft.com/office/officeart/2005/8/layout/vList6"/>
    <dgm:cxn modelId="{E9B94783-F86C-475F-9FCF-7708F6D2FD06}" type="presOf" srcId="{59272B61-3703-495C-8D63-A62D39EDC154}" destId="{6A5BEFD8-F5B7-42A1-8A0B-0E1B8C21CFCB}" srcOrd="0" destOrd="0" presId="urn:microsoft.com/office/officeart/2005/8/layout/vList6"/>
    <dgm:cxn modelId="{0F47DA28-4E5A-4168-9355-3C918F1C582F}" srcId="{906E9CD9-19DA-447B-BC38-00B68D7498F8}" destId="{042DE936-5F0E-4106-A44D-7A4ADB9762BC}" srcOrd="2" destOrd="0" parTransId="{9DF734E3-D069-4314-A7EE-7C4FB413BEF0}" sibTransId="{AD89DEAD-D3E0-4283-9C63-6A9485462118}"/>
    <dgm:cxn modelId="{DEE89B17-0D3A-47D3-BD85-6895B54026D2}" type="presOf" srcId="{CD78E04E-3801-464E-9701-657E282A5366}" destId="{CED157BE-5600-4A61-A958-248FF3D65D85}" srcOrd="0" destOrd="1" presId="urn:microsoft.com/office/officeart/2005/8/layout/vList6"/>
    <dgm:cxn modelId="{6A71BCC9-9776-448E-AC59-5EEDC75AD07F}" srcId="{906E9CD9-19DA-447B-BC38-00B68D7498F8}" destId="{190EF0C5-5F83-4C58-934B-218247EEF776}" srcOrd="0" destOrd="0" parTransId="{030D377B-D745-4BA0-96A7-9AB770511FF1}" sibTransId="{DF9D6460-C007-4B56-8299-B2315704E797}"/>
    <dgm:cxn modelId="{AF0E6E2F-633C-4FB6-AFAD-B57D3D258AC3}" type="presOf" srcId="{DE3A0B70-25FB-4A19-B82D-921293D19F70}" destId="{E30B2D7F-EBBA-4217-8323-D16209A70D7B}" srcOrd="0" destOrd="4" presId="urn:microsoft.com/office/officeart/2005/8/layout/vList6"/>
    <dgm:cxn modelId="{2757763C-AFC0-4D3B-93E2-851725B481B6}" type="presOf" srcId="{01DBFA0E-FD5A-485D-834B-F8D7606BA711}" destId="{E30B2D7F-EBBA-4217-8323-D16209A70D7B}" srcOrd="0" destOrd="2" presId="urn:microsoft.com/office/officeart/2005/8/layout/vList6"/>
    <dgm:cxn modelId="{3CD2B3CB-2F02-4F5B-A30E-78841C8F0327}" srcId="{DAD00F44-A362-4A87-8A4E-A67D52D5E5DE}" destId="{66D4FBE3-8E86-4999-ABC7-4C76AC8BEE6C}" srcOrd="0" destOrd="0" parTransId="{E37108B9-FE5A-4F52-BE95-D7E6F9236B45}" sibTransId="{21DD6959-6B1F-47EC-9FCF-4E50611087C0}"/>
    <dgm:cxn modelId="{BA4DD5B3-0B2B-4032-AF19-244313418AE5}" srcId="{59272B61-3703-495C-8D63-A62D39EDC154}" destId="{DAD00F44-A362-4A87-8A4E-A67D52D5E5DE}" srcOrd="2" destOrd="0" parTransId="{01A8D6DC-F192-43AA-8222-B98669FB3E9D}" sibTransId="{B5700CE2-292F-412C-AF19-F9B841E5B35B}"/>
    <dgm:cxn modelId="{8242CA0C-9043-4E67-AAB2-457068B1B06C}" type="presOf" srcId="{66D4FBE3-8E86-4999-ABC7-4C76AC8BEE6C}" destId="{E30B2D7F-EBBA-4217-8323-D16209A70D7B}" srcOrd="0" destOrd="0" presId="urn:microsoft.com/office/officeart/2005/8/layout/vList6"/>
    <dgm:cxn modelId="{AC22233D-9959-4534-BC6C-DFAC0FC0DF3C}" srcId="{906E9CD9-19DA-447B-BC38-00B68D7498F8}" destId="{4B27E774-F523-421F-86A7-CF400248B664}" srcOrd="1" destOrd="0" parTransId="{0B609DC1-5B05-4380-82C0-640BFE8EE069}" sibTransId="{DEBA85FB-82CB-45E2-9FD0-E5E3F4942D8A}"/>
    <dgm:cxn modelId="{819F8EA2-E733-400B-92D7-5D768C8728ED}" srcId="{59272B61-3703-495C-8D63-A62D39EDC154}" destId="{FAD20C2A-2B54-4E0B-A3EF-6DD0176A3744}" srcOrd="1" destOrd="0" parTransId="{91D01229-04B8-4B3B-A498-42A1978750C1}" sibTransId="{95742EE1-B50C-42CD-9B68-083F4034802D}"/>
    <dgm:cxn modelId="{8260D85F-51B9-41C1-9A8C-CFD490442757}" type="presParOf" srcId="{6A5BEFD8-F5B7-42A1-8A0B-0E1B8C21CFCB}" destId="{E7103DA9-DF1B-4289-9A4E-F9CA323F46B8}" srcOrd="0" destOrd="0" presId="urn:microsoft.com/office/officeart/2005/8/layout/vList6"/>
    <dgm:cxn modelId="{D32FA813-9CB9-45EB-AC2D-F97BF1FE2EF1}" type="presParOf" srcId="{E7103DA9-DF1B-4289-9A4E-F9CA323F46B8}" destId="{70739F17-B92D-4F91-91A1-257240169D0E}" srcOrd="0" destOrd="0" presId="urn:microsoft.com/office/officeart/2005/8/layout/vList6"/>
    <dgm:cxn modelId="{00C2B344-F9CE-40B8-90C0-9191063D3EB3}" type="presParOf" srcId="{E7103DA9-DF1B-4289-9A4E-F9CA323F46B8}" destId="{2BFC004A-E488-4D99-A63B-002BCC7D1256}" srcOrd="1" destOrd="0" presId="urn:microsoft.com/office/officeart/2005/8/layout/vList6"/>
    <dgm:cxn modelId="{A89EFA07-4CCE-4C58-920B-81EEE45A6AE4}" type="presParOf" srcId="{6A5BEFD8-F5B7-42A1-8A0B-0E1B8C21CFCB}" destId="{A55F4D8E-DB9E-4FC3-8776-0EA52E834BF9}" srcOrd="1" destOrd="0" presId="urn:microsoft.com/office/officeart/2005/8/layout/vList6"/>
    <dgm:cxn modelId="{A75C4662-4983-45B8-84EE-A2AF8D85DB5A}" type="presParOf" srcId="{6A5BEFD8-F5B7-42A1-8A0B-0E1B8C21CFCB}" destId="{F5366EC4-8DA3-4E88-839A-1CB26314C8EB}" srcOrd="2" destOrd="0" presId="urn:microsoft.com/office/officeart/2005/8/layout/vList6"/>
    <dgm:cxn modelId="{67F374AB-0B54-4640-9282-6F5897E955B1}" type="presParOf" srcId="{F5366EC4-8DA3-4E88-839A-1CB26314C8EB}" destId="{AA60B9D1-F7BB-44AE-A614-628E1926946A}" srcOrd="0" destOrd="0" presId="urn:microsoft.com/office/officeart/2005/8/layout/vList6"/>
    <dgm:cxn modelId="{A07E8D43-2135-4F7B-A393-A135E5FE5B3E}" type="presParOf" srcId="{F5366EC4-8DA3-4E88-839A-1CB26314C8EB}" destId="{CED157BE-5600-4A61-A958-248FF3D65D85}" srcOrd="1" destOrd="0" presId="urn:microsoft.com/office/officeart/2005/8/layout/vList6"/>
    <dgm:cxn modelId="{635E7FAD-5A96-4585-83CF-FCAAC53FFBB5}" type="presParOf" srcId="{6A5BEFD8-F5B7-42A1-8A0B-0E1B8C21CFCB}" destId="{2453B0EE-22E9-425A-AA76-9B78BB501ED6}" srcOrd="3" destOrd="0" presId="urn:microsoft.com/office/officeart/2005/8/layout/vList6"/>
    <dgm:cxn modelId="{BF4E0467-366A-4130-AA4E-B8BC6BAC9E20}" type="presParOf" srcId="{6A5BEFD8-F5B7-42A1-8A0B-0E1B8C21CFCB}" destId="{8F9FF808-42E9-4EE3-AEE3-0956D740D4F1}" srcOrd="4" destOrd="0" presId="urn:microsoft.com/office/officeart/2005/8/layout/vList6"/>
    <dgm:cxn modelId="{C72BCAB8-5005-480F-A37E-6633B049D92B}" type="presParOf" srcId="{8F9FF808-42E9-4EE3-AEE3-0956D740D4F1}" destId="{6C2A307D-5913-45FF-9089-67227B697DA6}" srcOrd="0" destOrd="0" presId="urn:microsoft.com/office/officeart/2005/8/layout/vList6"/>
    <dgm:cxn modelId="{9BD9B4CF-F042-4F6B-A23A-AEB26E217DCC}" type="presParOf" srcId="{8F9FF808-42E9-4EE3-AEE3-0956D740D4F1}" destId="{E30B2D7F-EBBA-4217-8323-D16209A70D7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9287B-8E97-4F8F-B24C-D9F2A4B775E7}">
      <dsp:nvSpPr>
        <dsp:cNvPr id="0" name=""/>
        <dsp:cNvSpPr/>
      </dsp:nvSpPr>
      <dsp:spPr>
        <a:xfrm rot="16200000">
          <a:off x="1520649" y="-1520649"/>
          <a:ext cx="1703494" cy="4744793"/>
        </a:xfrm>
        <a:prstGeom prst="round1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27584" bIns="227584" numCol="1" spcCol="1270" anchor="ctr" anchorCtr="0">
          <a:noAutofit/>
        </a:bodyPr>
        <a:lstStyle/>
        <a:p>
          <a:pPr lvl="0" algn="ctr" defTabSz="1422400">
            <a:lnSpc>
              <a:spcPct val="90000"/>
            </a:lnSpc>
            <a:spcBef>
              <a:spcPct val="0"/>
            </a:spcBef>
            <a:spcAft>
              <a:spcPct val="35000"/>
            </a:spcAft>
          </a:pPr>
          <a:r>
            <a:rPr lang="en-US" sz="3200" kern="1200" dirty="0" smtClean="0">
              <a:effectLst/>
              <a:latin typeface="+mn-lt"/>
              <a:ea typeface="+mn-ea"/>
              <a:cs typeface="+mn-cs"/>
            </a:rPr>
            <a:t>Job Classification</a:t>
          </a:r>
          <a:endParaRPr lang="en-US" sz="3200" kern="1200" dirty="0">
            <a:effectLst/>
            <a:latin typeface="+mn-lt"/>
            <a:ea typeface="+mn-ea"/>
            <a:cs typeface="+mn-cs"/>
          </a:endParaRPr>
        </a:p>
      </dsp:txBody>
      <dsp:txXfrm rot="5400000">
        <a:off x="0" y="62368"/>
        <a:ext cx="4744793" cy="1215252"/>
      </dsp:txXfrm>
    </dsp:sp>
    <dsp:sp modelId="{A1B2E022-D947-4A36-9425-E70251C9DC27}">
      <dsp:nvSpPr>
        <dsp:cNvPr id="0" name=""/>
        <dsp:cNvSpPr/>
      </dsp:nvSpPr>
      <dsp:spPr>
        <a:xfrm>
          <a:off x="4744793" y="0"/>
          <a:ext cx="4744793" cy="1703494"/>
        </a:xfrm>
        <a:prstGeom prst="round1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21920" rIns="121920" bIns="227584" numCol="1" spcCol="1270" anchor="ctr" anchorCtr="0">
          <a:noAutofit/>
        </a:bodyPr>
        <a:lstStyle/>
        <a:p>
          <a:pPr lvl="0" algn="ctr" defTabSz="1422400">
            <a:lnSpc>
              <a:spcPct val="90000"/>
            </a:lnSpc>
            <a:spcBef>
              <a:spcPct val="0"/>
            </a:spcBef>
            <a:spcAft>
              <a:spcPct val="35000"/>
            </a:spcAft>
          </a:pPr>
          <a:r>
            <a:rPr lang="en-US" sz="3200" kern="1200" dirty="0" smtClean="0">
              <a:effectLst/>
              <a:latin typeface="+mn-lt"/>
              <a:ea typeface="+mn-ea"/>
              <a:cs typeface="+mn-cs"/>
            </a:rPr>
            <a:t>Alignment with Market</a:t>
          </a:r>
          <a:endParaRPr lang="en-US" sz="3200" kern="1200" dirty="0">
            <a:effectLst/>
            <a:latin typeface="+mn-lt"/>
            <a:ea typeface="+mn-ea"/>
            <a:cs typeface="+mn-cs"/>
          </a:endParaRPr>
        </a:p>
      </dsp:txBody>
      <dsp:txXfrm>
        <a:off x="4744793" y="0"/>
        <a:ext cx="4682425" cy="1277620"/>
      </dsp:txXfrm>
    </dsp:sp>
    <dsp:sp modelId="{906459C7-473F-4025-96D9-132B0F109E5D}">
      <dsp:nvSpPr>
        <dsp:cNvPr id="0" name=""/>
        <dsp:cNvSpPr/>
      </dsp:nvSpPr>
      <dsp:spPr>
        <a:xfrm rot="10800000">
          <a:off x="0" y="1703494"/>
          <a:ext cx="4744793" cy="1703494"/>
        </a:xfrm>
        <a:prstGeom prst="round1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227584" rIns="227584" bIns="121920" numCol="1" spcCol="1270" anchor="ctr" anchorCtr="0">
          <a:noAutofit/>
        </a:bodyPr>
        <a:lstStyle/>
        <a:p>
          <a:pPr lvl="0" algn="ctr" defTabSz="1422400">
            <a:lnSpc>
              <a:spcPct val="90000"/>
            </a:lnSpc>
            <a:spcBef>
              <a:spcPct val="0"/>
            </a:spcBef>
            <a:spcAft>
              <a:spcPct val="35000"/>
            </a:spcAft>
          </a:pPr>
          <a:r>
            <a:rPr lang="en-US" sz="3200" kern="1200" dirty="0" smtClean="0">
              <a:effectLst/>
              <a:latin typeface="+mn-lt"/>
              <a:ea typeface="+mn-ea"/>
              <a:cs typeface="+mn-cs"/>
            </a:rPr>
            <a:t>Career Paths</a:t>
          </a:r>
          <a:endParaRPr lang="en-US" sz="3200" kern="1200" dirty="0">
            <a:effectLst/>
            <a:latin typeface="+mn-lt"/>
            <a:ea typeface="+mn-ea"/>
            <a:cs typeface="+mn-cs"/>
          </a:endParaRPr>
        </a:p>
      </dsp:txBody>
      <dsp:txXfrm rot="10800000">
        <a:off x="62368" y="2129368"/>
        <a:ext cx="4682425" cy="1277620"/>
      </dsp:txXfrm>
    </dsp:sp>
    <dsp:sp modelId="{F013E633-9EB5-4600-B43A-0DAC78F0D6C6}">
      <dsp:nvSpPr>
        <dsp:cNvPr id="0" name=""/>
        <dsp:cNvSpPr/>
      </dsp:nvSpPr>
      <dsp:spPr>
        <a:xfrm rot="5400000">
          <a:off x="6265442" y="182844"/>
          <a:ext cx="1703494" cy="4744793"/>
        </a:xfrm>
        <a:prstGeom prst="round1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121920" bIns="121920" numCol="1" spcCol="1270" anchor="ctr" anchorCtr="0">
          <a:noAutofit/>
        </a:bodyPr>
        <a:lstStyle/>
        <a:p>
          <a:pPr lvl="0" algn="ctr" defTabSz="1422400">
            <a:lnSpc>
              <a:spcPct val="90000"/>
            </a:lnSpc>
            <a:spcBef>
              <a:spcPct val="0"/>
            </a:spcBef>
            <a:spcAft>
              <a:spcPct val="35000"/>
            </a:spcAft>
          </a:pPr>
          <a:r>
            <a:rPr lang="en-US" sz="3200" kern="1200" dirty="0" smtClean="0">
              <a:effectLst/>
              <a:latin typeface="+mn-lt"/>
              <a:ea typeface="+mn-ea"/>
              <a:cs typeface="+mn-cs"/>
            </a:rPr>
            <a:t>Development</a:t>
          </a:r>
          <a:endParaRPr lang="en-US" sz="3200" kern="1200" dirty="0">
            <a:effectLst/>
            <a:latin typeface="+mn-lt"/>
            <a:ea typeface="+mn-ea"/>
            <a:cs typeface="+mn-cs"/>
          </a:endParaRPr>
        </a:p>
      </dsp:txBody>
      <dsp:txXfrm rot="-5400000">
        <a:off x="4744793" y="2129367"/>
        <a:ext cx="4744793" cy="1215252"/>
      </dsp:txXfrm>
    </dsp:sp>
    <dsp:sp modelId="{DD53D959-CC82-417F-9E8B-65A2DCA788A7}">
      <dsp:nvSpPr>
        <dsp:cNvPr id="0" name=""/>
        <dsp:cNvSpPr/>
      </dsp:nvSpPr>
      <dsp:spPr>
        <a:xfrm>
          <a:off x="2520401" y="1170428"/>
          <a:ext cx="4480043" cy="1060357"/>
        </a:xfrm>
        <a:prstGeom prst="roundRect">
          <a:avLst/>
        </a:prstGeom>
        <a:solidFill>
          <a:srgbClr val="09B7E7"/>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effectLst/>
              <a:latin typeface="+mn-lt"/>
              <a:ea typeface="+mn-ea"/>
              <a:cs typeface="+mn-cs"/>
            </a:rPr>
            <a:t>Career Tracks</a:t>
          </a:r>
          <a:endParaRPr lang="en-US" sz="3200" b="1" kern="1200" dirty="0">
            <a:solidFill>
              <a:schemeClr val="bg1"/>
            </a:solidFill>
            <a:effectLst/>
            <a:latin typeface="+mn-lt"/>
            <a:ea typeface="+mn-ea"/>
            <a:cs typeface="+mn-cs"/>
          </a:endParaRPr>
        </a:p>
      </dsp:txBody>
      <dsp:txXfrm>
        <a:off x="2572163" y="1222190"/>
        <a:ext cx="4376519" cy="956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C004A-E488-4D99-A63B-002BCC7D1256}">
      <dsp:nvSpPr>
        <dsp:cNvPr id="0" name=""/>
        <dsp:cNvSpPr/>
      </dsp:nvSpPr>
      <dsp:spPr>
        <a:xfrm>
          <a:off x="3827047" y="0"/>
          <a:ext cx="5740571" cy="1405223"/>
        </a:xfrm>
        <a:prstGeom prst="rightArrow">
          <a:avLst>
            <a:gd name="adj1" fmla="val 75000"/>
            <a:gd name="adj2" fmla="val 50000"/>
          </a:avLst>
        </a:prstGeom>
        <a:solidFill>
          <a:schemeClr val="accent4">
            <a:lumMod val="20000"/>
            <a:lumOff val="80000"/>
            <a:alpha val="9000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Personnel Program (MSP or PSS)</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FLSA Exemption status </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Non-Represented to Represented</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827047" y="175653"/>
        <a:ext cx="5213612" cy="1053917"/>
      </dsp:txXfrm>
    </dsp:sp>
    <dsp:sp modelId="{70739F17-B92D-4F91-91A1-257240169D0E}">
      <dsp:nvSpPr>
        <dsp:cNvPr id="0" name=""/>
        <dsp:cNvSpPr/>
      </dsp:nvSpPr>
      <dsp:spPr>
        <a:xfrm>
          <a:off x="0" y="0"/>
          <a:ext cx="3827047" cy="1405223"/>
        </a:xfrm>
        <a:prstGeom prst="roundRect">
          <a:avLst/>
        </a:prstGeom>
        <a:solidFill>
          <a:srgbClr val="EAB2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Verdana" panose="020B0604030504040204" pitchFamily="34" charset="0"/>
              <a:ea typeface="Verdana" panose="020B0604030504040204" pitchFamily="34" charset="0"/>
              <a:cs typeface="Verdana" panose="020B0604030504040204" pitchFamily="34" charset="0"/>
            </a:rPr>
            <a:t>Job Title Attributes (MAY CHANGE)</a:t>
          </a:r>
        </a:p>
      </dsp:txBody>
      <dsp:txXfrm>
        <a:off x="68597" y="68597"/>
        <a:ext cx="3689853" cy="1268029"/>
      </dsp:txXfrm>
    </dsp:sp>
    <dsp:sp modelId="{CED157BE-5600-4A61-A958-248FF3D65D85}">
      <dsp:nvSpPr>
        <dsp:cNvPr id="0" name=""/>
        <dsp:cNvSpPr/>
      </dsp:nvSpPr>
      <dsp:spPr>
        <a:xfrm>
          <a:off x="3827047" y="1545745"/>
          <a:ext cx="5740571" cy="1405223"/>
        </a:xfrm>
        <a:prstGeom prst="rightArrow">
          <a:avLst>
            <a:gd name="adj1" fmla="val 75000"/>
            <a:gd name="adj2" fmla="val 50000"/>
          </a:avLst>
        </a:prstGeom>
        <a:solidFill>
          <a:schemeClr val="accent1">
            <a:lumMod val="40000"/>
            <a:lumOff val="60000"/>
            <a:alpha val="9000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Payroll Title / Classification</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Structure consistent across UCs</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Salary ranges aligned with local labor market</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827047" y="1721398"/>
        <a:ext cx="5213612" cy="1053917"/>
      </dsp:txXfrm>
    </dsp:sp>
    <dsp:sp modelId="{AA60B9D1-F7BB-44AE-A614-628E1926946A}">
      <dsp:nvSpPr>
        <dsp:cNvPr id="0" name=""/>
        <dsp:cNvSpPr/>
      </dsp:nvSpPr>
      <dsp:spPr>
        <a:xfrm>
          <a:off x="0" y="1545745"/>
          <a:ext cx="3827047" cy="1405223"/>
        </a:xfrm>
        <a:prstGeom prst="roundRect">
          <a:avLst/>
        </a:prstGeom>
        <a:solidFill>
          <a:schemeClr val="accent1">
            <a:lumMod val="75000"/>
          </a:schemeClr>
        </a:solidFill>
        <a:ln w="10795" cap="flat" cmpd="sng" algn="ctr">
          <a:solidFill>
            <a:srgbClr val="0064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Verdana" panose="020B0604030504040204" pitchFamily="34" charset="0"/>
              <a:ea typeface="Verdana" panose="020B0604030504040204" pitchFamily="34" charset="0"/>
              <a:cs typeface="Verdana" panose="020B0604030504040204" pitchFamily="34" charset="0"/>
            </a:rPr>
            <a:t>Salary Grade &amp;  Structure            (WILL CHANGE)</a:t>
          </a:r>
        </a:p>
      </dsp:txBody>
      <dsp:txXfrm>
        <a:off x="68597" y="1614342"/>
        <a:ext cx="3689853" cy="1268029"/>
      </dsp:txXfrm>
    </dsp:sp>
    <dsp:sp modelId="{E30B2D7F-EBBA-4217-8323-D16209A70D7B}">
      <dsp:nvSpPr>
        <dsp:cNvPr id="0" name=""/>
        <dsp:cNvSpPr/>
      </dsp:nvSpPr>
      <dsp:spPr>
        <a:xfrm>
          <a:off x="3827047" y="3091491"/>
          <a:ext cx="5740571" cy="1405223"/>
        </a:xfrm>
        <a:prstGeom prst="rightArrow">
          <a:avLst>
            <a:gd name="adj1" fmla="val 75000"/>
            <a:gd name="adj2" fmla="val 50000"/>
          </a:avLst>
        </a:prstGeom>
        <a:solidFill>
          <a:schemeClr val="bg1">
            <a:lumMod val="85000"/>
            <a:alpha val="9000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66688" lvl="1" indent="0" algn="l" defTabSz="622300">
            <a:lnSpc>
              <a:spcPct val="90000"/>
            </a:lnSpc>
            <a:spcBef>
              <a:spcPct val="0"/>
            </a:spcBef>
            <a:spcAft>
              <a:spcPct val="15000"/>
            </a:spcAft>
            <a:buChar char="••"/>
          </a:pPr>
          <a:endParaRPr lang="en-US" sz="1400" kern="1200" dirty="0"/>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job duties</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working title</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base pay</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71450" lvl="1" indent="0" algn="l" defTabSz="622300">
            <a:lnSpc>
              <a:spcPct val="90000"/>
            </a:lnSpc>
            <a:spcBef>
              <a:spcPct val="0"/>
            </a:spcBef>
            <a:spcAft>
              <a:spcPct val="15000"/>
            </a:spcAft>
            <a:buChar char="••"/>
          </a:pPr>
          <a:endParaRPr lang="en-US" sz="1400" kern="1200" dirty="0"/>
        </a:p>
      </dsp:txBody>
      <dsp:txXfrm>
        <a:off x="3827047" y="3267144"/>
        <a:ext cx="5213612" cy="1053917"/>
      </dsp:txXfrm>
    </dsp:sp>
    <dsp:sp modelId="{6C2A307D-5913-45FF-9089-67227B697DA6}">
      <dsp:nvSpPr>
        <dsp:cNvPr id="0" name=""/>
        <dsp:cNvSpPr/>
      </dsp:nvSpPr>
      <dsp:spPr>
        <a:xfrm>
          <a:off x="0" y="3091491"/>
          <a:ext cx="3827047" cy="1405223"/>
        </a:xfrm>
        <a:prstGeom prst="roundRect">
          <a:avLst/>
        </a:prstGeom>
        <a:solidFill>
          <a:schemeClr val="bg1">
            <a:lumMod val="65000"/>
          </a:schemeClr>
        </a:solidFill>
        <a:ln w="1079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Verdana" panose="020B0604030504040204" pitchFamily="34" charset="0"/>
              <a:ea typeface="Verdana" panose="020B0604030504040204" pitchFamily="34" charset="0"/>
              <a:cs typeface="Verdana" panose="020B0604030504040204" pitchFamily="34" charset="0"/>
            </a:rPr>
            <a:t>WILL NOT CHANGE</a:t>
          </a:r>
          <a:endParaRPr lang="en-US" sz="2400" kern="1200" dirty="0">
            <a:latin typeface="Verdana" panose="020B0604030504040204" pitchFamily="34" charset="0"/>
            <a:ea typeface="Verdana" panose="020B0604030504040204" pitchFamily="34" charset="0"/>
            <a:cs typeface="Verdana" panose="020B0604030504040204" pitchFamily="34" charset="0"/>
          </a:endParaRPr>
        </a:p>
      </dsp:txBody>
      <dsp:txXfrm>
        <a:off x="68597" y="3160088"/>
        <a:ext cx="3689853" cy="1268029"/>
      </dsp:txXfrm>
    </dsp:sp>
  </dsp:spTree>
</dsp:drawing>
</file>

<file path=ppt/diagrams/layout1.xml><?xml version="1.0" encoding="utf-8"?>
<dgm:layoutDef xmlns:dgm="http://schemas.openxmlformats.org/drawingml/2006/diagram" xmlns:a="http://schemas.openxmlformats.org/drawingml/2006/main" uniqueId="urn:microsoft.com/office/officeart/2005/8/layout/matrix1#1" minVer="12.0">
  <dgm:title val=""/>
  <dgm:desc val=""/>
  <dgm:catLst>
    <dgm:cat type="matrix" pri="2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Name0">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100"/>
    </dgm:constrLst>
    <dgm:choose name="Name1">
      <dgm:if name="Name2" axis="ch" ptType="node" func="cnt" op="gte" val="1">
        <dgm:layoutNode name="matrix">
          <dgm:alg type="composite"/>
          <dgm:shape xmlns:r="http://schemas.openxmlformats.org/officeDocument/2006/relationships" r:blip="">
            <dgm:adjLst/>
          </dgm:shape>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layoutNode name="tile1" styleLbl="node1">
            <dgm:alg type="sp"/>
            <dgm:shape xmlns:r="http://schemas.openxmlformats.org/officeDocument/2006/relationships" rot="270" type="round1Rect" r:blip="">
              <dgm:adjLst/>
            </dgm:shape>
            <dgm:choose name="Name3">
              <dgm:if name="Name4" func="var" arg="dir" op="equ" val="norm">
                <dgm:presOf axis="ch ch desOrSelf" ptType="node node node" st="1 1 1" cnt="1 1 0"/>
              </dgm:if>
              <dgm:else name="Name5">
                <dgm:presOf axis="ch ch desOrSelf" ptType="node node node" st="1 2 1" cnt="1 1 0"/>
              </dgm:else>
            </dgm:choose>
          </dgm:layoutNode>
          <dgm:layoutNode name="tile1text" styleLbl="node1">
            <dgm:varLst>
              <dgm:chMax val="0"/>
              <dgm:chPref val="0"/>
              <dgm:bulletEnabled val="1"/>
            </dgm:varLst>
            <dgm:choose name="Name6">
              <dgm:if name="Name7" axis="root des" func="maxDepth" op="gte" val="3">
                <dgm:alg type="tx">
                  <dgm:param type="txAnchorVert" val="t"/>
                  <dgm:param type="parTxLTRAlign" val="l"/>
                  <dgm:param type="parTxRTLAlign" val="r"/>
                </dgm:alg>
              </dgm:if>
              <dgm:else name="Name8">
                <dgm:alg type="tx"/>
              </dgm:else>
            </dgm:choose>
            <dgm:shape xmlns:r="http://schemas.openxmlformats.org/officeDocument/2006/relationships" rot="270" type="round1Rect" r:blip="" hideGeom="1">
              <dgm:adjLst>
                <dgm:adj idx="1" val="0.2"/>
              </dgm:adjLst>
            </dgm:shape>
            <dgm:choose name="Name9">
              <dgm:if name="Name10" func="var" arg="dir" op="equ" val="norm">
                <dgm:presOf axis="ch ch desOrSelf" ptType="node node node" st="1 1 1" cnt="1 1 0"/>
              </dgm:if>
              <dgm:else name="Name11">
                <dgm:presOf axis="ch ch desOrSelf" ptType="node node node" st="1 2 1" cnt="1 1 0"/>
              </dgm:else>
            </dgm:choose>
            <dgm:constrLst>
              <dgm:constr type="tMarg" refType="primFontSz" fact="0.3"/>
              <dgm:constr type="lMarg" refType="primFontSz" fact="0.3"/>
            </dgm:constrLst>
            <dgm:ruleLst>
              <dgm:rule type="primFontSz" val="2" fact="NaN" max="NaN"/>
            </dgm:ruleLst>
          </dgm:layoutNode>
          <dgm:layoutNode name="tile2" styleLbl="node1">
            <dgm:alg type="sp"/>
            <dgm:shape xmlns:r="http://schemas.openxmlformats.org/officeDocument/2006/relationships" type="round1Rect" r:blip="">
              <dgm:adjLst/>
            </dgm:shape>
            <dgm:choose name="Name12">
              <dgm:if name="Name13" func="var" arg="dir" op="equ" val="norm">
                <dgm:presOf axis="ch ch desOrSelf" ptType="node node node" st="1 2 1" cnt="1 1 0"/>
              </dgm:if>
              <dgm:else name="Name14">
                <dgm:presOf axis="ch ch desOrSelf" ptType="node node node" st="1 1 1" cnt="1 1 0"/>
              </dgm:else>
            </dgm:choose>
          </dgm:layoutNode>
          <dgm:layoutNode name="tile2text" styleLbl="node1">
            <dgm:varLst>
              <dgm:chMax val="0"/>
              <dgm:chPref val="0"/>
              <dgm:bulletEnabled val="1"/>
            </dgm:varLst>
            <dgm:choose name="Name15">
              <dgm:if name="Name16" axis="root des" func="maxDepth" op="gte" val="3">
                <dgm:alg type="tx">
                  <dgm:param type="txAnchorVert" val="t"/>
                  <dgm:param type="parTxLTRAlign" val="l"/>
                  <dgm:param type="parTxRTLAlign" val="r"/>
                </dgm:alg>
              </dgm:if>
              <dgm:else name="Name17">
                <dgm:alg type="tx"/>
              </dgm:else>
            </dgm:choose>
            <dgm:shape xmlns:r="http://schemas.openxmlformats.org/officeDocument/2006/relationships" type="round1Rect" r:blip="" hideGeom="1">
              <dgm:adjLst/>
            </dgm:shape>
            <dgm:choose name="Name18">
              <dgm:if name="Name19" func="var" arg="dir" op="equ" val="norm">
                <dgm:presOf axis="ch ch desOrSelf" ptType="node node node" st="1 2 1" cnt="1 1 0"/>
              </dgm:if>
              <dgm:else name="Name20">
                <dgm:presOf axis="ch ch desOrSelf" ptType="node node node" st="1 1 1" cnt="1 1 0"/>
              </dgm:else>
            </dgm:choose>
            <dgm:constrLst>
              <dgm:constr type="tMarg" refType="primFontSz" fact="0.3"/>
              <dgm:constr type="rMarg" refType="primFontSz" fact="0.3"/>
            </dgm:constrLst>
            <dgm:ruleLst>
              <dgm:rule type="primFontSz" val="2" fact="NaN" max="NaN"/>
            </dgm:ruleLst>
          </dgm:layoutNode>
          <dgm:layoutNode name="tile3" styleLbl="node1">
            <dgm:alg type="sp"/>
            <dgm:shape xmlns:r="http://schemas.openxmlformats.org/officeDocument/2006/relationships" rot="180" type="round1Rect" r:blip="">
              <dgm:adjLst/>
            </dgm:shape>
            <dgm:choose name="Name21">
              <dgm:if name="Name22" func="var" arg="dir" op="equ" val="norm">
                <dgm:presOf axis="ch ch desOrSelf" ptType="node node node" st="1 3 1" cnt="1 1 0"/>
              </dgm:if>
              <dgm:else name="Name23">
                <dgm:presOf axis="ch ch desOrSelf" ptType="node node node" st="1 4 1" cnt="1 1 0"/>
              </dgm:else>
            </dgm:choose>
          </dgm:layoutNode>
          <dgm:layoutNode name="tile3text" styleLbl="node1">
            <dgm:varLst>
              <dgm:chMax val="0"/>
              <dgm:chPref val="0"/>
              <dgm:bulletEnabled val="1"/>
            </dgm:varLst>
            <dgm:choose name="Name24">
              <dgm:if name="Name25" axis="root des" func="maxDepth" op="gte" val="3">
                <dgm:alg type="tx">
                  <dgm:param type="txAnchorVert" val="t"/>
                  <dgm:param type="parTxLTRAlign" val="l"/>
                  <dgm:param type="parTxRTLAlign" val="r"/>
                </dgm:alg>
              </dgm:if>
              <dgm:else name="Name26">
                <dgm:alg type="tx"/>
              </dgm:else>
            </dgm:choose>
            <dgm:shape xmlns:r="http://schemas.openxmlformats.org/officeDocument/2006/relationships" rot="180" type="round1Rect" r:blip="" hideGeom="1">
              <dgm:adjLst/>
            </dgm:shape>
            <dgm:choose name="Name27">
              <dgm:if name="Name28" func="var" arg="dir" op="equ" val="norm">
                <dgm:presOf axis="ch ch desOrSelf" ptType="node node node" st="1 3 1" cnt="1 1 0"/>
              </dgm:if>
              <dgm:else name="Name29">
                <dgm:presOf axis="ch ch desOrSelf" ptType="node node node" st="1 4 1" cnt="1 1 0"/>
              </dgm:else>
            </dgm:choose>
            <dgm:constrLst>
              <dgm:constr type="bMarg" refType="primFontSz" fact="0.3"/>
              <dgm:constr type="lMarg" refType="primFontSz" fact="0.3"/>
            </dgm:constrLst>
            <dgm:ruleLst>
              <dgm:rule type="primFontSz" val="2" fact="NaN" max="NaN"/>
            </dgm:ruleLst>
          </dgm:layoutNode>
          <dgm:layoutNode name="tile4" styleLbl="node1">
            <dgm:alg type="sp"/>
            <dgm:shape xmlns:r="http://schemas.openxmlformats.org/officeDocument/2006/relationships" rot="90" type="round1Rect" r:blip="">
              <dgm:adjLst/>
            </dgm:shape>
            <dgm:choose name="Name30">
              <dgm:if name="Name31" func="var" arg="dir" op="equ" val="norm">
                <dgm:presOf axis="ch ch desOrSelf" ptType="node node node" st="1 4 1" cnt="1 1 0"/>
              </dgm:if>
              <dgm:else name="Name32">
                <dgm:presOf axis="ch ch desOrSelf" ptType="node node node" st="1 3 1" cnt="1 1 0"/>
              </dgm:else>
            </dgm:choose>
          </dgm:layoutNode>
          <dgm:layoutNode name="tile4text" styleLbl="node1">
            <dgm:varLst>
              <dgm:chMax val="0"/>
              <dgm:chPref val="0"/>
              <dgm:bulletEnabled val="1"/>
            </dgm:varLst>
            <dgm:choose name="Name33">
              <dgm:if name="Name34" axis="root des" func="maxDepth" op="gte" val="3">
                <dgm:alg type="tx">
                  <dgm:param type="txAnchorVert" val="t"/>
                  <dgm:param type="parTxLTRAlign" val="l"/>
                  <dgm:param type="parTxRTLAlign" val="r"/>
                </dgm:alg>
              </dgm:if>
              <dgm:else name="Name35">
                <dgm:alg type="tx"/>
              </dgm:else>
            </dgm:choose>
            <dgm:shape xmlns:r="http://schemas.openxmlformats.org/officeDocument/2006/relationships" rot="90" type="round1Rect" r:blip="" hideGeom="1">
              <dgm:adjLst/>
            </dgm:shape>
            <dgm:choose name="Name36">
              <dgm:if name="Name37" func="var" arg="dir" op="equ" val="norm">
                <dgm:presOf axis="ch ch desOrSelf" ptType="node node node" st="1 4 1" cnt="1 1 0"/>
              </dgm:if>
              <dgm:else name="Name38">
                <dgm:presOf axis="ch ch desOrSelf" ptType="node node node" st="1 3 1" cnt="1 1 0"/>
              </dgm:else>
            </dgm:choose>
            <dgm:constrLst>
              <dgm:constr type="bMarg" refType="primFontSz" fact="0.3"/>
              <dgm:constr type="rMarg" refType="primFontSz" fact="0.3"/>
            </dgm:constrLst>
            <dgm:ruleLst>
              <dgm:rule type="primFontSz" val="2"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if>
      <dgm:else name="Name39"/>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5"/>
          </a:xfrm>
          <a:prstGeom prst="rect">
            <a:avLst/>
          </a:prstGeom>
        </p:spPr>
        <p:txBody>
          <a:bodyPr vert="horz" lIns="94220" tIns="47110" rIns="94220" bIns="47110" rtlCol="0"/>
          <a:lstStyle>
            <a:lvl1pPr algn="l">
              <a:defRPr sz="1200"/>
            </a:lvl1pPr>
          </a:lstStyle>
          <a:p>
            <a:endParaRPr lang="en-US" dirty="0"/>
          </a:p>
        </p:txBody>
      </p:sp>
      <p:sp>
        <p:nvSpPr>
          <p:cNvPr id="3" name="Date Placeholder 2"/>
          <p:cNvSpPr>
            <a:spLocks noGrp="1"/>
          </p:cNvSpPr>
          <p:nvPr>
            <p:ph type="dt" sz="quarter" idx="1"/>
          </p:nvPr>
        </p:nvSpPr>
        <p:spPr>
          <a:xfrm>
            <a:off x="4023094" y="1"/>
            <a:ext cx="3077739" cy="471055"/>
          </a:xfrm>
          <a:prstGeom prst="rect">
            <a:avLst/>
          </a:prstGeom>
        </p:spPr>
        <p:txBody>
          <a:bodyPr vert="horz" lIns="94220" tIns="47110" rIns="94220" bIns="47110" rtlCol="0"/>
          <a:lstStyle>
            <a:lvl1pPr algn="r">
              <a:defRPr sz="1200"/>
            </a:lvl1pPr>
          </a:lstStyle>
          <a:p>
            <a:fld id="{D1DD40FB-3717-463A-B575-761048B4AA45}" type="datetime1">
              <a:rPr lang="en-US" smtClean="0"/>
              <a:t>9/11/2020</a:t>
            </a:fld>
            <a:endParaRPr lang="en-US" dirty="0"/>
          </a:p>
        </p:txBody>
      </p:sp>
      <p:sp>
        <p:nvSpPr>
          <p:cNvPr id="4" name="Footer Placeholder 3"/>
          <p:cNvSpPr>
            <a:spLocks noGrp="1"/>
          </p:cNvSpPr>
          <p:nvPr>
            <p:ph type="ftr" sz="quarter" idx="2"/>
          </p:nvPr>
        </p:nvSpPr>
        <p:spPr>
          <a:xfrm>
            <a:off x="0" y="8917424"/>
            <a:ext cx="3077739" cy="471054"/>
          </a:xfrm>
          <a:prstGeom prst="rect">
            <a:avLst/>
          </a:prstGeom>
        </p:spPr>
        <p:txBody>
          <a:bodyPr vert="horz" lIns="94220" tIns="47110" rIns="94220" bIns="471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4" y="8917424"/>
            <a:ext cx="3077739" cy="471054"/>
          </a:xfrm>
          <a:prstGeom prst="rect">
            <a:avLst/>
          </a:prstGeom>
        </p:spPr>
        <p:txBody>
          <a:bodyPr vert="horz" lIns="94220" tIns="47110" rIns="94220" bIns="47110" rtlCol="0" anchor="b"/>
          <a:lstStyle>
            <a:lvl1pPr algn="r">
              <a:defRPr sz="1200"/>
            </a:lvl1pPr>
          </a:lstStyle>
          <a:p>
            <a:fld id="{4B05C4C4-30ED-4AA0-ADD3-4F936911F058}" type="slidenum">
              <a:rPr lang="en-US" smtClean="0"/>
              <a:t>‹#›</a:t>
            </a:fld>
            <a:endParaRPr lang="en-US" dirty="0"/>
          </a:p>
        </p:txBody>
      </p:sp>
    </p:spTree>
    <p:extLst>
      <p:ext uri="{BB962C8B-B14F-4D97-AF65-F5344CB8AC3E}">
        <p14:creationId xmlns:p14="http://schemas.microsoft.com/office/powerpoint/2010/main" val="256847284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5"/>
          </a:xfrm>
          <a:prstGeom prst="rect">
            <a:avLst/>
          </a:prstGeom>
        </p:spPr>
        <p:txBody>
          <a:bodyPr vert="horz" lIns="94220" tIns="47110" rIns="94220" bIns="47110" rtlCol="0"/>
          <a:lstStyle>
            <a:lvl1pPr algn="l">
              <a:defRPr sz="1200"/>
            </a:lvl1pPr>
          </a:lstStyle>
          <a:p>
            <a:endParaRPr lang="en-US" dirty="0"/>
          </a:p>
        </p:txBody>
      </p:sp>
      <p:sp>
        <p:nvSpPr>
          <p:cNvPr id="3" name="Date Placeholder 2"/>
          <p:cNvSpPr>
            <a:spLocks noGrp="1"/>
          </p:cNvSpPr>
          <p:nvPr>
            <p:ph type="dt" idx="1"/>
          </p:nvPr>
        </p:nvSpPr>
        <p:spPr>
          <a:xfrm>
            <a:off x="4023094" y="1"/>
            <a:ext cx="3077739" cy="471055"/>
          </a:xfrm>
          <a:prstGeom prst="rect">
            <a:avLst/>
          </a:prstGeom>
        </p:spPr>
        <p:txBody>
          <a:bodyPr vert="horz" lIns="94220" tIns="47110" rIns="94220" bIns="47110" rtlCol="0"/>
          <a:lstStyle>
            <a:lvl1pPr algn="r">
              <a:defRPr sz="1200"/>
            </a:lvl1pPr>
          </a:lstStyle>
          <a:p>
            <a:fld id="{E549C00C-9FC0-4AA1-8734-B51B28651F36}" type="datetime1">
              <a:rPr lang="en-US" smtClean="0"/>
              <a:t>9/11/2020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0" tIns="47110" rIns="94220" bIns="47110" rtlCol="0" anchor="ctr"/>
          <a:lstStyle/>
          <a:p>
            <a:endParaRPr lang="en-US" dirty="0"/>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0" tIns="47110" rIns="94220" bIns="471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4"/>
            <a:ext cx="3077739" cy="471054"/>
          </a:xfrm>
          <a:prstGeom prst="rect">
            <a:avLst/>
          </a:prstGeom>
        </p:spPr>
        <p:txBody>
          <a:bodyPr vert="horz" lIns="94220" tIns="47110" rIns="94220" bIns="471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4"/>
            <a:ext cx="3077739" cy="471054"/>
          </a:xfrm>
          <a:prstGeom prst="rect">
            <a:avLst/>
          </a:prstGeom>
        </p:spPr>
        <p:txBody>
          <a:bodyPr vert="horz" lIns="94220" tIns="47110" rIns="94220" bIns="47110" rtlCol="0" anchor="b"/>
          <a:lstStyle>
            <a:lvl1pPr algn="r">
              <a:defRPr sz="1200"/>
            </a:lvl1pPr>
          </a:lstStyle>
          <a:p>
            <a:fld id="{4E3E4ADB-E8B5-425D-AFA9-B9B35AF0FB72}" type="slidenum">
              <a:rPr lang="en-US" smtClean="0"/>
              <a:t>‹#›</a:t>
            </a:fld>
            <a:endParaRPr lang="en-US" dirty="0"/>
          </a:p>
        </p:txBody>
      </p:sp>
    </p:spTree>
    <p:extLst>
      <p:ext uri="{BB962C8B-B14F-4D97-AF65-F5344CB8AC3E}">
        <p14:creationId xmlns:p14="http://schemas.microsoft.com/office/powerpoint/2010/main" val="8752242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a:t>
            </a:fld>
            <a:endParaRPr lang="en-US" dirty="0"/>
          </a:p>
        </p:txBody>
      </p:sp>
    </p:spTree>
    <p:extLst>
      <p:ext uri="{BB962C8B-B14F-4D97-AF65-F5344CB8AC3E}">
        <p14:creationId xmlns:p14="http://schemas.microsoft.com/office/powerpoint/2010/main" val="278623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20725" y="1163638"/>
            <a:ext cx="5583238"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p:txBody>
          <a:bodyPr wrap="square" lIns="91421" tIns="45712" rIns="91421" bIns="45712" numCol="1" anchor="t" anchorCtr="0" compatLnSpc="1">
            <a:prstTxWarp prst="textNoShape">
              <a:avLst/>
            </a:prstTxWarp>
            <a:normAutofit/>
          </a:bodyPr>
          <a:lstStyle/>
          <a:p>
            <a:pPr marL="0" lvl="1">
              <a:spcBef>
                <a:spcPct val="20000"/>
              </a:spcBef>
              <a:defRPr/>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2" rIns="91421" bIns="45712" numCol="1" anchorCtr="0" compatLnSpc="1">
            <a:prstTxWarp prst="textNoShape">
              <a:avLst/>
            </a:prstTxWarp>
          </a:bodyPr>
          <a:lstStyle>
            <a:lvl1pPr eaLnBrk="0" hangingPunct="0">
              <a:defRPr>
                <a:solidFill>
                  <a:schemeClr val="tx1"/>
                </a:solidFill>
                <a:latin typeface="Calibri" pitchFamily="34" charset="0"/>
              </a:defRPr>
            </a:lvl1pPr>
            <a:lvl2pPr marL="758194" indent="-291612" eaLnBrk="0" hangingPunct="0">
              <a:defRPr>
                <a:solidFill>
                  <a:schemeClr val="tx1"/>
                </a:solidFill>
                <a:latin typeface="Calibri" pitchFamily="34" charset="0"/>
              </a:defRPr>
            </a:lvl2pPr>
            <a:lvl3pPr marL="1166451" indent="-233290" eaLnBrk="0" hangingPunct="0">
              <a:defRPr>
                <a:solidFill>
                  <a:schemeClr val="tx1"/>
                </a:solidFill>
                <a:latin typeface="Calibri" pitchFamily="34" charset="0"/>
              </a:defRPr>
            </a:lvl3pPr>
            <a:lvl4pPr marL="1633032" indent="-233290" eaLnBrk="0" hangingPunct="0">
              <a:defRPr>
                <a:solidFill>
                  <a:schemeClr val="tx1"/>
                </a:solidFill>
                <a:latin typeface="Calibri" pitchFamily="34" charset="0"/>
              </a:defRPr>
            </a:lvl4pPr>
            <a:lvl5pPr marL="2099612" indent="-233290" eaLnBrk="0" hangingPunct="0">
              <a:defRPr>
                <a:solidFill>
                  <a:schemeClr val="tx1"/>
                </a:solidFill>
                <a:latin typeface="Calibri" pitchFamily="34" charset="0"/>
              </a:defRPr>
            </a:lvl5pPr>
            <a:lvl6pPr marL="2566193" indent="-233290" eaLnBrk="0" fontAlgn="base" hangingPunct="0">
              <a:spcBef>
                <a:spcPct val="0"/>
              </a:spcBef>
              <a:spcAft>
                <a:spcPct val="0"/>
              </a:spcAft>
              <a:defRPr>
                <a:solidFill>
                  <a:schemeClr val="tx1"/>
                </a:solidFill>
                <a:latin typeface="Calibri" pitchFamily="34" charset="0"/>
              </a:defRPr>
            </a:lvl6pPr>
            <a:lvl7pPr marL="3032773" indent="-233290" eaLnBrk="0" fontAlgn="base" hangingPunct="0">
              <a:spcBef>
                <a:spcPct val="0"/>
              </a:spcBef>
              <a:spcAft>
                <a:spcPct val="0"/>
              </a:spcAft>
              <a:defRPr>
                <a:solidFill>
                  <a:schemeClr val="tx1"/>
                </a:solidFill>
                <a:latin typeface="Calibri" pitchFamily="34" charset="0"/>
              </a:defRPr>
            </a:lvl7pPr>
            <a:lvl8pPr marL="3499353" indent="-233290" eaLnBrk="0" fontAlgn="base" hangingPunct="0">
              <a:spcBef>
                <a:spcPct val="0"/>
              </a:spcBef>
              <a:spcAft>
                <a:spcPct val="0"/>
              </a:spcAft>
              <a:defRPr>
                <a:solidFill>
                  <a:schemeClr val="tx1"/>
                </a:solidFill>
                <a:latin typeface="Calibri" pitchFamily="34" charset="0"/>
              </a:defRPr>
            </a:lvl8pPr>
            <a:lvl9pPr marL="3965935" indent="-23329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2043DF-F2C7-40A7-B713-29B7733D36F8}" type="slidenum">
              <a:rPr lang="en-US" altLang="en-US"/>
              <a:pPr eaLnBrk="1" fontAlgn="base" hangingPunct="1">
                <a:spcBef>
                  <a:spcPct val="0"/>
                </a:spcBef>
                <a:spcAft>
                  <a:spcPct val="0"/>
                </a:spcAft>
              </a:pPr>
              <a:t>11</a:t>
            </a:fld>
            <a:endParaRPr lang="en-US" altLang="en-US" dirty="0"/>
          </a:p>
        </p:txBody>
      </p:sp>
    </p:spTree>
    <p:extLst>
      <p:ext uri="{BB962C8B-B14F-4D97-AF65-F5344CB8AC3E}">
        <p14:creationId xmlns:p14="http://schemas.microsoft.com/office/powerpoint/2010/main" val="383781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defRPr/>
            </a:pPr>
            <a:endParaRPr lang="en-US" dirty="0" smtClean="0"/>
          </a:p>
        </p:txBody>
      </p:sp>
      <p:sp>
        <p:nvSpPr>
          <p:cNvPr id="4" name="Date Placeholder 3"/>
          <p:cNvSpPr>
            <a:spLocks noGrp="1"/>
          </p:cNvSpPr>
          <p:nvPr>
            <p:ph type="dt" idx="10"/>
          </p:nvPr>
        </p:nvSpPr>
        <p:spPr/>
        <p:txBody>
          <a:bodyPr/>
          <a:lstStyle/>
          <a:p>
            <a:fld id="{651C0A35-624C-465A-8A86-E088FC145651}"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12</a:t>
            </a:fld>
            <a:endParaRPr lang="en-US" dirty="0"/>
          </a:p>
        </p:txBody>
      </p:sp>
    </p:spTree>
    <p:extLst>
      <p:ext uri="{BB962C8B-B14F-4D97-AF65-F5344CB8AC3E}">
        <p14:creationId xmlns:p14="http://schemas.microsoft.com/office/powerpoint/2010/main" val="407777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20725" y="1163638"/>
            <a:ext cx="5583238"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p:txBody>
          <a:bodyPr wrap="square" lIns="91421" tIns="45712" rIns="91421" bIns="45712" numCol="1" anchor="t" anchorCtr="0" compatLnSpc="1">
            <a:prstTxWarp prst="textNoShape">
              <a:avLst/>
            </a:prstTxWarp>
            <a:normAutofit/>
          </a:bodyPr>
          <a:lstStyle/>
          <a:p>
            <a:pPr marL="0" lvl="1">
              <a:spcBef>
                <a:spcPct val="20000"/>
              </a:spcBef>
              <a:defRPr/>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2" rIns="91421" bIns="45712" numCol="1" anchorCtr="0" compatLnSpc="1">
            <a:prstTxWarp prst="textNoShape">
              <a:avLst/>
            </a:prstTxWarp>
          </a:bodyPr>
          <a:lstStyle>
            <a:lvl1pPr eaLnBrk="0" hangingPunct="0">
              <a:defRPr>
                <a:solidFill>
                  <a:schemeClr val="tx1"/>
                </a:solidFill>
                <a:latin typeface="Calibri" pitchFamily="34" charset="0"/>
              </a:defRPr>
            </a:lvl1pPr>
            <a:lvl2pPr marL="758194" indent="-291612" eaLnBrk="0" hangingPunct="0">
              <a:defRPr>
                <a:solidFill>
                  <a:schemeClr val="tx1"/>
                </a:solidFill>
                <a:latin typeface="Calibri" pitchFamily="34" charset="0"/>
              </a:defRPr>
            </a:lvl2pPr>
            <a:lvl3pPr marL="1166451" indent="-233290" eaLnBrk="0" hangingPunct="0">
              <a:defRPr>
                <a:solidFill>
                  <a:schemeClr val="tx1"/>
                </a:solidFill>
                <a:latin typeface="Calibri" pitchFamily="34" charset="0"/>
              </a:defRPr>
            </a:lvl3pPr>
            <a:lvl4pPr marL="1633032" indent="-233290" eaLnBrk="0" hangingPunct="0">
              <a:defRPr>
                <a:solidFill>
                  <a:schemeClr val="tx1"/>
                </a:solidFill>
                <a:latin typeface="Calibri" pitchFamily="34" charset="0"/>
              </a:defRPr>
            </a:lvl4pPr>
            <a:lvl5pPr marL="2099612" indent="-233290" eaLnBrk="0" hangingPunct="0">
              <a:defRPr>
                <a:solidFill>
                  <a:schemeClr val="tx1"/>
                </a:solidFill>
                <a:latin typeface="Calibri" pitchFamily="34" charset="0"/>
              </a:defRPr>
            </a:lvl5pPr>
            <a:lvl6pPr marL="2566193" indent="-233290" eaLnBrk="0" fontAlgn="base" hangingPunct="0">
              <a:spcBef>
                <a:spcPct val="0"/>
              </a:spcBef>
              <a:spcAft>
                <a:spcPct val="0"/>
              </a:spcAft>
              <a:defRPr>
                <a:solidFill>
                  <a:schemeClr val="tx1"/>
                </a:solidFill>
                <a:latin typeface="Calibri" pitchFamily="34" charset="0"/>
              </a:defRPr>
            </a:lvl6pPr>
            <a:lvl7pPr marL="3032773" indent="-233290" eaLnBrk="0" fontAlgn="base" hangingPunct="0">
              <a:spcBef>
                <a:spcPct val="0"/>
              </a:spcBef>
              <a:spcAft>
                <a:spcPct val="0"/>
              </a:spcAft>
              <a:defRPr>
                <a:solidFill>
                  <a:schemeClr val="tx1"/>
                </a:solidFill>
                <a:latin typeface="Calibri" pitchFamily="34" charset="0"/>
              </a:defRPr>
            </a:lvl7pPr>
            <a:lvl8pPr marL="3499353" indent="-233290" eaLnBrk="0" fontAlgn="base" hangingPunct="0">
              <a:spcBef>
                <a:spcPct val="0"/>
              </a:spcBef>
              <a:spcAft>
                <a:spcPct val="0"/>
              </a:spcAft>
              <a:defRPr>
                <a:solidFill>
                  <a:schemeClr val="tx1"/>
                </a:solidFill>
                <a:latin typeface="Calibri" pitchFamily="34" charset="0"/>
              </a:defRPr>
            </a:lvl8pPr>
            <a:lvl9pPr marL="3965935" indent="-23329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2043DF-F2C7-40A7-B713-29B7733D36F8}" type="slidenum">
              <a:rPr lang="en-US" altLang="en-US"/>
              <a:pPr eaLnBrk="1" fontAlgn="base" hangingPunct="1">
                <a:spcBef>
                  <a:spcPct val="0"/>
                </a:spcBef>
                <a:spcAft>
                  <a:spcPct val="0"/>
                </a:spcAft>
              </a:pPr>
              <a:t>13</a:t>
            </a:fld>
            <a:endParaRPr lang="en-US" altLang="en-US" dirty="0"/>
          </a:p>
        </p:txBody>
      </p:sp>
    </p:spTree>
    <p:extLst>
      <p:ext uri="{BB962C8B-B14F-4D97-AF65-F5344CB8AC3E}">
        <p14:creationId xmlns:p14="http://schemas.microsoft.com/office/powerpoint/2010/main" val="7682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51C0A35-624C-465A-8A86-E088FC145651}"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14</a:t>
            </a:fld>
            <a:endParaRPr lang="en-US" dirty="0"/>
          </a:p>
        </p:txBody>
      </p:sp>
    </p:spTree>
    <p:extLst>
      <p:ext uri="{BB962C8B-B14F-4D97-AF65-F5344CB8AC3E}">
        <p14:creationId xmlns:p14="http://schemas.microsoft.com/office/powerpoint/2010/main" val="1308466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15</a:t>
            </a:fld>
            <a:endParaRPr lang="en-US" dirty="0"/>
          </a:p>
        </p:txBody>
      </p:sp>
    </p:spTree>
    <p:extLst>
      <p:ext uri="{BB962C8B-B14F-4D97-AF65-F5344CB8AC3E}">
        <p14:creationId xmlns:p14="http://schemas.microsoft.com/office/powerpoint/2010/main" val="1437101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651C0A35-624C-465A-8A86-E088FC145651}"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16</a:t>
            </a:fld>
            <a:endParaRPr lang="en-US" dirty="0"/>
          </a:p>
        </p:txBody>
      </p:sp>
    </p:spTree>
    <p:extLst>
      <p:ext uri="{BB962C8B-B14F-4D97-AF65-F5344CB8AC3E}">
        <p14:creationId xmlns:p14="http://schemas.microsoft.com/office/powerpoint/2010/main" val="1686920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113" indent="-173113" defTabSz="923270">
              <a:buFont typeface="Arial" panose="020B0604020202020204" pitchFamily="34" charset="0"/>
              <a:buChar char="•"/>
              <a:defRPr/>
            </a:pPr>
            <a:r>
              <a:rPr lang="en-US" dirty="0" smtClean="0"/>
              <a:t>All UCs have the same Grade Structure</a:t>
            </a:r>
          </a:p>
          <a:p>
            <a:pPr defTabSz="923270">
              <a:defRPr/>
            </a:pPr>
            <a:endParaRPr lang="en-US" dirty="0" smtClean="0"/>
          </a:p>
        </p:txBody>
      </p:sp>
      <p:sp>
        <p:nvSpPr>
          <p:cNvPr id="4" name="Date Placeholder 3"/>
          <p:cNvSpPr>
            <a:spLocks noGrp="1"/>
          </p:cNvSpPr>
          <p:nvPr>
            <p:ph type="dt" idx="10"/>
          </p:nvPr>
        </p:nvSpPr>
        <p:spPr/>
        <p:txBody>
          <a:bodyPr/>
          <a:lstStyle/>
          <a:p>
            <a:fld id="{651C0A35-624C-465A-8A86-E088FC145651}"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17</a:t>
            </a:fld>
            <a:endParaRPr lang="en-US" dirty="0"/>
          </a:p>
        </p:txBody>
      </p:sp>
    </p:spTree>
    <p:extLst>
      <p:ext uri="{BB962C8B-B14F-4D97-AF65-F5344CB8AC3E}">
        <p14:creationId xmlns:p14="http://schemas.microsoft.com/office/powerpoint/2010/main" val="3488248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651C0A35-624C-465A-8A86-E088FC145651}"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18</a:t>
            </a:fld>
            <a:endParaRPr lang="en-US" dirty="0"/>
          </a:p>
        </p:txBody>
      </p:sp>
    </p:spTree>
    <p:extLst>
      <p:ext uri="{BB962C8B-B14F-4D97-AF65-F5344CB8AC3E}">
        <p14:creationId xmlns:p14="http://schemas.microsoft.com/office/powerpoint/2010/main" val="337666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illustrates the following:</a:t>
            </a:r>
          </a:p>
          <a:p>
            <a:pPr marL="173113" indent="-173113">
              <a:buFont typeface="Arial" panose="020B0604020202020204" pitchFamily="34" charset="0"/>
              <a:buChar char="•"/>
            </a:pPr>
            <a:r>
              <a:rPr lang="en-US" baseline="0" dirty="0" smtClean="0"/>
              <a:t>These ratios are averages, not a reflection of the movement for any one employee</a:t>
            </a:r>
          </a:p>
          <a:p>
            <a:pPr marL="173113" indent="-173113">
              <a:buFont typeface="Arial" panose="020B0604020202020204" pitchFamily="34" charset="0"/>
              <a:buChar char="•"/>
            </a:pPr>
            <a:r>
              <a:rPr lang="en-US" baseline="0" dirty="0" smtClean="0"/>
              <a:t>UCI has done a good job of paying at market, even without the benefit of a market-based salary range structure </a:t>
            </a:r>
          </a:p>
        </p:txBody>
      </p:sp>
      <p:sp>
        <p:nvSpPr>
          <p:cNvPr id="4" name="Date Placeholder 3"/>
          <p:cNvSpPr>
            <a:spLocks noGrp="1"/>
          </p:cNvSpPr>
          <p:nvPr>
            <p:ph type="dt" idx="10"/>
          </p:nvPr>
        </p:nvSpPr>
        <p:spPr/>
        <p:txBody>
          <a:bodyPr/>
          <a:lstStyle/>
          <a:p>
            <a:fld id="{651C0A35-624C-465A-8A86-E088FC145651}"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19</a:t>
            </a:fld>
            <a:endParaRPr lang="en-US" dirty="0"/>
          </a:p>
        </p:txBody>
      </p:sp>
    </p:spTree>
    <p:extLst>
      <p:ext uri="{BB962C8B-B14F-4D97-AF65-F5344CB8AC3E}">
        <p14:creationId xmlns:p14="http://schemas.microsoft.com/office/powerpoint/2010/main" val="1907186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smtClean="0"/>
              <a:t>The Career Tracks project</a:t>
            </a:r>
            <a:r>
              <a:rPr lang="en-US" baseline="0" dirty="0" smtClean="0"/>
              <a:t> team will handle implementation of adjustments – individual managers or departments do not need to do anything to facilitate adjustments.</a:t>
            </a:r>
            <a:endParaRPr lang="en-US" dirty="0"/>
          </a:p>
        </p:txBody>
      </p:sp>
      <p:sp>
        <p:nvSpPr>
          <p:cNvPr id="4" name="Date Placeholder 3"/>
          <p:cNvSpPr>
            <a:spLocks noGrp="1"/>
          </p:cNvSpPr>
          <p:nvPr>
            <p:ph type="dt" idx="10"/>
          </p:nvPr>
        </p:nvSpPr>
        <p:spPr/>
        <p:txBody>
          <a:bodyPr/>
          <a:lstStyle/>
          <a:p>
            <a:fld id="{651C0A35-624C-465A-8A86-E088FC145651}"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20</a:t>
            </a:fld>
            <a:endParaRPr lang="en-US" dirty="0"/>
          </a:p>
        </p:txBody>
      </p:sp>
    </p:spTree>
    <p:extLst>
      <p:ext uri="{BB962C8B-B14F-4D97-AF65-F5344CB8AC3E}">
        <p14:creationId xmlns:p14="http://schemas.microsoft.com/office/powerpoint/2010/main" val="357292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01CE1-34F7-BE41-9069-69048D9391F4}" type="slidenum">
              <a:rPr lang="en-US" smtClean="0"/>
              <a:t>2</a:t>
            </a:fld>
            <a:endParaRPr lang="en-US" dirty="0"/>
          </a:p>
        </p:txBody>
      </p:sp>
    </p:spTree>
    <p:extLst>
      <p:ext uri="{BB962C8B-B14F-4D97-AF65-F5344CB8AC3E}">
        <p14:creationId xmlns:p14="http://schemas.microsoft.com/office/powerpoint/2010/main" val="239929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21</a:t>
            </a:fld>
            <a:endParaRPr lang="en-US" dirty="0"/>
          </a:p>
        </p:txBody>
      </p:sp>
    </p:spTree>
    <p:extLst>
      <p:ext uri="{BB962C8B-B14F-4D97-AF65-F5344CB8AC3E}">
        <p14:creationId xmlns:p14="http://schemas.microsoft.com/office/powerpoint/2010/main" val="2621050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22</a:t>
            </a:fld>
            <a:endParaRPr lang="en-US" dirty="0"/>
          </a:p>
        </p:txBody>
      </p:sp>
    </p:spTree>
    <p:extLst>
      <p:ext uri="{BB962C8B-B14F-4D97-AF65-F5344CB8AC3E}">
        <p14:creationId xmlns:p14="http://schemas.microsoft.com/office/powerpoint/2010/main" val="2888733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23</a:t>
            </a:fld>
            <a:endParaRPr lang="en-US" dirty="0"/>
          </a:p>
        </p:txBody>
      </p:sp>
    </p:spTree>
    <p:extLst>
      <p:ext uri="{BB962C8B-B14F-4D97-AF65-F5344CB8AC3E}">
        <p14:creationId xmlns:p14="http://schemas.microsoft.com/office/powerpoint/2010/main" val="41355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24</a:t>
            </a:fld>
            <a:endParaRPr lang="en-US" dirty="0"/>
          </a:p>
        </p:txBody>
      </p:sp>
    </p:spTree>
    <p:extLst>
      <p:ext uri="{BB962C8B-B14F-4D97-AF65-F5344CB8AC3E}">
        <p14:creationId xmlns:p14="http://schemas.microsoft.com/office/powerpoint/2010/main" val="1178626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25</a:t>
            </a:fld>
            <a:endParaRPr lang="en-US" dirty="0"/>
          </a:p>
        </p:txBody>
      </p:sp>
    </p:spTree>
    <p:extLst>
      <p:ext uri="{BB962C8B-B14F-4D97-AF65-F5344CB8AC3E}">
        <p14:creationId xmlns:p14="http://schemas.microsoft.com/office/powerpoint/2010/main" val="3378232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7538" y="1173163"/>
            <a:ext cx="5634037" cy="31686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26</a:t>
            </a:fld>
            <a:endParaRPr lang="en-US" dirty="0"/>
          </a:p>
        </p:txBody>
      </p:sp>
    </p:spTree>
    <p:extLst>
      <p:ext uri="{BB962C8B-B14F-4D97-AF65-F5344CB8AC3E}">
        <p14:creationId xmlns:p14="http://schemas.microsoft.com/office/powerpoint/2010/main" val="2861025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27</a:t>
            </a:fld>
            <a:endParaRPr lang="en-US" dirty="0"/>
          </a:p>
        </p:txBody>
      </p:sp>
    </p:spTree>
    <p:extLst>
      <p:ext uri="{BB962C8B-B14F-4D97-AF65-F5344CB8AC3E}">
        <p14:creationId xmlns:p14="http://schemas.microsoft.com/office/powerpoint/2010/main" val="1603497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28</a:t>
            </a:fld>
            <a:endParaRPr lang="en-US" dirty="0"/>
          </a:p>
        </p:txBody>
      </p:sp>
    </p:spTree>
    <p:extLst>
      <p:ext uri="{BB962C8B-B14F-4D97-AF65-F5344CB8AC3E}">
        <p14:creationId xmlns:p14="http://schemas.microsoft.com/office/powerpoint/2010/main" val="255139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29</a:t>
            </a:fld>
            <a:endParaRPr lang="en-US" dirty="0"/>
          </a:p>
        </p:txBody>
      </p:sp>
    </p:spTree>
    <p:extLst>
      <p:ext uri="{BB962C8B-B14F-4D97-AF65-F5344CB8AC3E}">
        <p14:creationId xmlns:p14="http://schemas.microsoft.com/office/powerpoint/2010/main" val="3644704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30</a:t>
            </a:fld>
            <a:endParaRPr lang="en-US" dirty="0"/>
          </a:p>
        </p:txBody>
      </p:sp>
    </p:spTree>
    <p:extLst>
      <p:ext uri="{BB962C8B-B14F-4D97-AF65-F5344CB8AC3E}">
        <p14:creationId xmlns:p14="http://schemas.microsoft.com/office/powerpoint/2010/main" val="280185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3</a:t>
            </a:fld>
            <a:endParaRPr lang="en-US" dirty="0"/>
          </a:p>
        </p:txBody>
      </p:sp>
    </p:spTree>
    <p:extLst>
      <p:ext uri="{BB962C8B-B14F-4D97-AF65-F5344CB8AC3E}">
        <p14:creationId xmlns:p14="http://schemas.microsoft.com/office/powerpoint/2010/main" val="2099703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31</a:t>
            </a:fld>
            <a:endParaRPr lang="en-US" dirty="0"/>
          </a:p>
        </p:txBody>
      </p:sp>
    </p:spTree>
    <p:extLst>
      <p:ext uri="{BB962C8B-B14F-4D97-AF65-F5344CB8AC3E}">
        <p14:creationId xmlns:p14="http://schemas.microsoft.com/office/powerpoint/2010/main" val="2294572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D2DE3A-8D45-4E11-A607-69D6DCEACFDC}" type="slidenum">
              <a:rPr lang="en-US" altLang="en-US" smtClean="0"/>
              <a:pPr>
                <a:defRPr/>
              </a:pPr>
              <a:t>32</a:t>
            </a:fld>
            <a:endParaRPr lang="en-US" altLang="en-US" dirty="0"/>
          </a:p>
        </p:txBody>
      </p:sp>
    </p:spTree>
    <p:extLst>
      <p:ext uri="{BB962C8B-B14F-4D97-AF65-F5344CB8AC3E}">
        <p14:creationId xmlns:p14="http://schemas.microsoft.com/office/powerpoint/2010/main" val="246113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33</a:t>
            </a:fld>
            <a:endParaRPr lang="en-US" dirty="0"/>
          </a:p>
        </p:txBody>
      </p:sp>
    </p:spTree>
    <p:extLst>
      <p:ext uri="{BB962C8B-B14F-4D97-AF65-F5344CB8AC3E}">
        <p14:creationId xmlns:p14="http://schemas.microsoft.com/office/powerpoint/2010/main" val="427223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5</a:t>
            </a:fld>
            <a:endParaRPr lang="en-US" dirty="0"/>
          </a:p>
        </p:txBody>
      </p:sp>
    </p:spTree>
    <p:extLst>
      <p:ext uri="{BB962C8B-B14F-4D97-AF65-F5344CB8AC3E}">
        <p14:creationId xmlns:p14="http://schemas.microsoft.com/office/powerpoint/2010/main" val="129454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6</a:t>
            </a:fld>
            <a:endParaRPr lang="en-US" dirty="0"/>
          </a:p>
        </p:txBody>
      </p:sp>
    </p:spTree>
    <p:extLst>
      <p:ext uri="{BB962C8B-B14F-4D97-AF65-F5344CB8AC3E}">
        <p14:creationId xmlns:p14="http://schemas.microsoft.com/office/powerpoint/2010/main" val="303418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7</a:t>
            </a:fld>
            <a:endParaRPr lang="en-US" dirty="0"/>
          </a:p>
        </p:txBody>
      </p:sp>
    </p:spTree>
    <p:extLst>
      <p:ext uri="{BB962C8B-B14F-4D97-AF65-F5344CB8AC3E}">
        <p14:creationId xmlns:p14="http://schemas.microsoft.com/office/powerpoint/2010/main" val="170348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8</a:t>
            </a:fld>
            <a:endParaRPr lang="en-US" dirty="0"/>
          </a:p>
        </p:txBody>
      </p:sp>
    </p:spTree>
    <p:extLst>
      <p:ext uri="{BB962C8B-B14F-4D97-AF65-F5344CB8AC3E}">
        <p14:creationId xmlns:p14="http://schemas.microsoft.com/office/powerpoint/2010/main" val="242712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9</a:t>
            </a:fld>
            <a:endParaRPr lang="en-US" dirty="0"/>
          </a:p>
        </p:txBody>
      </p:sp>
    </p:spTree>
    <p:extLst>
      <p:ext uri="{BB962C8B-B14F-4D97-AF65-F5344CB8AC3E}">
        <p14:creationId xmlns:p14="http://schemas.microsoft.com/office/powerpoint/2010/main" val="261870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9/11/2020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10</a:t>
            </a:fld>
            <a:endParaRPr lang="en-US" dirty="0"/>
          </a:p>
        </p:txBody>
      </p:sp>
    </p:spTree>
    <p:extLst>
      <p:ext uri="{BB962C8B-B14F-4D97-AF65-F5344CB8AC3E}">
        <p14:creationId xmlns:p14="http://schemas.microsoft.com/office/powerpoint/2010/main" val="3071813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65763" y="1041400"/>
            <a:ext cx="11503631" cy="2387600"/>
          </a:xfrm>
          <a:prstGeom prst="rect">
            <a:avLst/>
          </a:prstGeom>
        </p:spPr>
        <p:txBody>
          <a:bodyPr anchor="b">
            <a:normAutofit/>
          </a:bodyPr>
          <a:lstStyle>
            <a:lvl1pPr algn="l">
              <a:defRPr sz="54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Title Slide</a:t>
            </a:r>
            <a:endParaRPr lang="en-US" dirty="0"/>
          </a:p>
        </p:txBody>
      </p:sp>
      <p:sp>
        <p:nvSpPr>
          <p:cNvPr id="3" name="Subtitle 2"/>
          <p:cNvSpPr>
            <a:spLocks noGrp="1"/>
          </p:cNvSpPr>
          <p:nvPr>
            <p:ph type="subTitle" idx="1" hasCustomPrompt="1"/>
          </p:nvPr>
        </p:nvSpPr>
        <p:spPr>
          <a:xfrm>
            <a:off x="496583" y="3642519"/>
            <a:ext cx="9144000" cy="1655762"/>
          </a:xfrm>
        </p:spPr>
        <p:txBody>
          <a:bodyPr>
            <a:normAutofit/>
          </a:bodyPr>
          <a:lstStyle>
            <a:lvl1pPr marL="0" indent="0" algn="l">
              <a:buNone/>
              <a:defRPr sz="2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Include Name, Title, Department and Date if Desired</a:t>
            </a:r>
            <a:endParaRPr lang="en-US" dirty="0"/>
          </a:p>
        </p:txBody>
      </p:sp>
      <p:grpSp>
        <p:nvGrpSpPr>
          <p:cNvPr id="6" name="Group 5"/>
          <p:cNvGrpSpPr/>
          <p:nvPr userDrawn="1"/>
        </p:nvGrpSpPr>
        <p:grpSpPr>
          <a:xfrm>
            <a:off x="128103" y="5088835"/>
            <a:ext cx="4626780" cy="1623368"/>
            <a:chOff x="279175" y="5154627"/>
            <a:chExt cx="4817611" cy="1708651"/>
          </a:xfrm>
        </p:grpSpPr>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l="19945"/>
            <a:stretch/>
          </p:blipFill>
          <p:spPr>
            <a:xfrm>
              <a:off x="1722792" y="5878610"/>
              <a:ext cx="3373994" cy="291615"/>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175" y="5154627"/>
              <a:ext cx="1708651" cy="1708651"/>
            </a:xfrm>
            <a:prstGeom prst="rect">
              <a:avLst/>
            </a:prstGeom>
          </p:spPr>
        </p:pic>
      </p:grpSp>
    </p:spTree>
    <p:extLst>
      <p:ext uri="{BB962C8B-B14F-4D97-AF65-F5344CB8AC3E}">
        <p14:creationId xmlns:p14="http://schemas.microsoft.com/office/powerpoint/2010/main" val="10950592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Rectangle 39"/>
          <p:cNvSpPr>
            <a:spLocks noGrp="1" noChangeArrowheads="1"/>
          </p:cNvSpPr>
          <p:nvPr>
            <p:ph type="ctrTitle" sz="quarter"/>
          </p:nvPr>
        </p:nvSpPr>
        <p:spPr>
          <a:xfrm>
            <a:off x="914400" y="2527300"/>
            <a:ext cx="10363200" cy="1143000"/>
          </a:xfrm>
        </p:spPr>
        <p:txBody>
          <a:bodyPr lIns="91440" tIns="45720" rIns="91440" bIns="45720" anchor="ctr"/>
          <a:lstStyle>
            <a:lvl1pPr>
              <a:defRPr sz="4800"/>
            </a:lvl1pPr>
          </a:lstStyle>
          <a:p>
            <a:pPr lvl="0"/>
            <a:r>
              <a:rPr lang="en-US" noProof="0" dirty="0" smtClean="0"/>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BDFD7670-8DEA-4B16-9D82-23D8DC7C1A45}" type="slidenum">
              <a:rPr lang="en-US" altLang="en-US"/>
              <a:pPr>
                <a:defRPr/>
              </a:pPr>
              <a:t>‹#›</a:t>
            </a:fld>
            <a:endParaRPr lang="en-US" altLang="en-US" dirty="0"/>
          </a:p>
        </p:txBody>
      </p:sp>
    </p:spTree>
    <p:extLst>
      <p:ext uri="{BB962C8B-B14F-4D97-AF65-F5344CB8AC3E}">
        <p14:creationId xmlns:p14="http://schemas.microsoft.com/office/powerpoint/2010/main" val="370525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677C64-A1DA-4678-ADE5-31E7CC80657F}" type="slidenum">
              <a:rPr lang="en-US" smtClean="0"/>
              <a:t>‹#›</a:t>
            </a:fld>
            <a:endParaRPr lang="en-US" dirty="0"/>
          </a:p>
        </p:txBody>
      </p:sp>
    </p:spTree>
    <p:extLst>
      <p:ext uri="{BB962C8B-B14F-4D97-AF65-F5344CB8AC3E}">
        <p14:creationId xmlns:p14="http://schemas.microsoft.com/office/powerpoint/2010/main" val="28862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4C9A0-02D8-9B42-9D52-09ECB300D87F}" type="slidenum">
              <a:rPr lang="en-US" smtClean="0"/>
              <a:t>‹#›</a:t>
            </a:fld>
            <a:endParaRPr lang="en-US" dirty="0"/>
          </a:p>
        </p:txBody>
      </p:sp>
    </p:spTree>
    <p:extLst>
      <p:ext uri="{BB962C8B-B14F-4D97-AF65-F5344CB8AC3E}">
        <p14:creationId xmlns:p14="http://schemas.microsoft.com/office/powerpoint/2010/main" val="372662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tional Transition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CF606-5D19-4303-B071-4500A24E97DB}" type="datetimeFigureOut">
              <a:rPr lang="en-US" smtClean="0"/>
              <a:t>9/11/2020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4E0B50-D6B0-43A7-8FF8-7192807E200F}" type="slidenum">
              <a:rPr lang="en-US" smtClean="0"/>
              <a:t>‹#›</a:t>
            </a:fld>
            <a:endParaRPr lang="en-US" dirty="0"/>
          </a:p>
        </p:txBody>
      </p:sp>
      <p:sp>
        <p:nvSpPr>
          <p:cNvPr id="5" name="Text Placeholder 2"/>
          <p:cNvSpPr>
            <a:spLocks noGrp="1"/>
          </p:cNvSpPr>
          <p:nvPr>
            <p:ph idx="1"/>
          </p:nvPr>
        </p:nvSpPr>
        <p:spPr>
          <a:xfrm>
            <a:off x="6299201" y="601379"/>
            <a:ext cx="5315857" cy="3530147"/>
          </a:xfrm>
          <a:prstGeom prst="rect">
            <a:avLst/>
          </a:prstGeom>
          <a:solidFill>
            <a:schemeClr val="accent1">
              <a:alpha val="93000"/>
            </a:schemeClr>
          </a:solidFill>
        </p:spPr>
        <p:txBody>
          <a:bodyPr vert="horz" lIns="91440" tIns="45720" rIns="91440" bIns="45720" rtlCol="0">
            <a:normAutofit/>
          </a:bodyPr>
          <a:lstStyle>
            <a:lvl1pPr>
              <a:defRPr sz="2000"/>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3"/>
          </p:nvPr>
        </p:nvSpPr>
        <p:spPr>
          <a:xfrm>
            <a:off x="6299201" y="664484"/>
            <a:ext cx="5315857" cy="3530147"/>
          </a:xfrm>
          <a:noFill/>
        </p:spPr>
        <p:txBody>
          <a:bodyPr/>
          <a:lstStyle/>
          <a:p>
            <a:pPr lvl="0"/>
            <a:r>
              <a:rPr lang="en-US" dirty="0" smtClean="0"/>
              <a:t>Click to edit</a:t>
            </a:r>
            <a:endParaRPr lang="en-US" dirty="0"/>
          </a:p>
        </p:txBody>
      </p:sp>
    </p:spTree>
    <p:extLst>
      <p:ext uri="{BB962C8B-B14F-4D97-AF65-F5344CB8AC3E}">
        <p14:creationId xmlns:p14="http://schemas.microsoft.com/office/powerpoint/2010/main" val="35251320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tional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0CF606-5D19-4303-B071-4500A24E97DB}" type="datetimeFigureOut">
              <a:rPr lang="en-US" smtClean="0"/>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4E0B50-D6B0-43A7-8FF8-7192807E200F}" type="slidenum">
              <a:rPr lang="en-US" smtClean="0"/>
              <a:t>‹#›</a:t>
            </a:fld>
            <a:endParaRPr lang="en-US" dirty="0"/>
          </a:p>
        </p:txBody>
      </p:sp>
      <p:sp>
        <p:nvSpPr>
          <p:cNvPr id="6" name="Text Placeholder 2"/>
          <p:cNvSpPr>
            <a:spLocks noGrp="1"/>
          </p:cNvSpPr>
          <p:nvPr>
            <p:ph idx="1"/>
          </p:nvPr>
        </p:nvSpPr>
        <p:spPr>
          <a:xfrm>
            <a:off x="6299201" y="664484"/>
            <a:ext cx="5315857" cy="3530147"/>
          </a:xfrm>
          <a:prstGeom prst="rect">
            <a:avLst/>
          </a:prstGeom>
          <a:solidFill>
            <a:srgbClr val="F78D05">
              <a:alpha val="93000"/>
            </a:srgbClr>
          </a:solidFill>
        </p:spPr>
        <p:txBody>
          <a:bodyPr vert="horz" lIns="91440" tIns="45720" rIns="91440" bIns="45720" rtlCol="0">
            <a:norm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3"/>
          </p:nvPr>
        </p:nvSpPr>
        <p:spPr>
          <a:xfrm>
            <a:off x="6429375" y="841375"/>
            <a:ext cx="5185683" cy="3353254"/>
          </a:xfrm>
          <a:noFill/>
        </p:spPr>
        <p:txBody>
          <a:bodyPr/>
          <a:lstStyle/>
          <a:p>
            <a:pPr lvl="0"/>
            <a:r>
              <a:rPr lang="en-US" dirty="0" smtClean="0"/>
              <a:t>Click to edit</a:t>
            </a:r>
            <a:endParaRPr lang="en-US" dirty="0"/>
          </a:p>
        </p:txBody>
      </p:sp>
    </p:spTree>
    <p:extLst>
      <p:ext uri="{BB962C8B-B14F-4D97-AF65-F5344CB8AC3E}">
        <p14:creationId xmlns:p14="http://schemas.microsoft.com/office/powerpoint/2010/main" val="3406409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6" y="1208602"/>
            <a:ext cx="5181600" cy="5130557"/>
          </a:xfrm>
        </p:spPr>
        <p:txBody>
          <a:bodyPr/>
          <a:lstStyle>
            <a:lvl1pPr>
              <a:defRPr sz="24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20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6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40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208598"/>
            <a:ext cx="5181600" cy="5110009"/>
          </a:xfrm>
        </p:spPr>
        <p:txBody>
          <a:bodyPr/>
          <a:lstStyle>
            <a:lvl1pPr>
              <a:defRPr sz="24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20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6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40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5158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4644D9-E5C4-404A-811F-6C831BD6EF95}"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C97BA-8E5B-48A3-9D43-CD0A009BFB37}" type="slidenum">
              <a:rPr lang="en-US" smtClean="0"/>
              <a:t>‹#›</a:t>
            </a:fld>
            <a:endParaRPr lang="en-US" dirty="0"/>
          </a:p>
        </p:txBody>
      </p:sp>
      <p:sp>
        <p:nvSpPr>
          <p:cNvPr id="7" name="Text Placeholder 7"/>
          <p:cNvSpPr>
            <a:spLocks noGrp="1"/>
          </p:cNvSpPr>
          <p:nvPr>
            <p:ph type="body" sz="quarter" idx="13"/>
          </p:nvPr>
        </p:nvSpPr>
        <p:spPr>
          <a:xfrm>
            <a:off x="6429375" y="841375"/>
            <a:ext cx="5185683" cy="3353254"/>
          </a:xfrm>
          <a:prstGeom prst="rect">
            <a:avLst/>
          </a:prstGeom>
          <a:noFill/>
        </p:spPr>
        <p:txBody>
          <a:bodyPr/>
          <a:lstStyle>
            <a:lvl1pPr>
              <a:defRPr>
                <a:solidFill>
                  <a:schemeClr val="bg1"/>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22289383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000140"/>
            <a:ext cx="6172200" cy="5210333"/>
          </a:xfrm>
        </p:spPr>
        <p:txBody>
          <a:bodyPr/>
          <a:lstStyle>
            <a:lvl1pPr>
              <a:defRPr sz="2400">
                <a:solidFill>
                  <a:srgbClr val="555759"/>
                </a:solidFill>
              </a:defRPr>
            </a:lvl1pPr>
            <a:lvl2pPr>
              <a:defRPr sz="2000">
                <a:solidFill>
                  <a:srgbClr val="555759"/>
                </a:solidFill>
              </a:defRPr>
            </a:lvl2pPr>
            <a:lvl3pPr>
              <a:defRPr sz="1800">
                <a:solidFill>
                  <a:srgbClr val="555759"/>
                </a:solidFill>
              </a:defRPr>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839788" y="2406718"/>
            <a:ext cx="3932237" cy="3811588"/>
          </a:xfrm>
        </p:spPr>
        <p:txBody>
          <a:bodyPr/>
          <a:lstStyle>
            <a:lvl1pPr marL="0" indent="0">
              <a:buNone/>
              <a:defRPr sz="1600">
                <a:solidFill>
                  <a:srgbClr val="555759"/>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88507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E92E4E-4CE2-4C68-83C8-2802B1887606}"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6E281-2E5C-4D28-A46D-9AAFBBF30B2B}" type="slidenum">
              <a:rPr lang="en-US" smtClean="0"/>
              <a:t>‹#›</a:t>
            </a:fld>
            <a:endParaRPr lang="en-US" dirty="0"/>
          </a:p>
        </p:txBody>
      </p:sp>
    </p:spTree>
    <p:extLst>
      <p:ext uri="{BB962C8B-B14F-4D97-AF65-F5344CB8AC3E}">
        <p14:creationId xmlns:p14="http://schemas.microsoft.com/office/powerpoint/2010/main" val="25889210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E92E4E-4CE2-4C68-83C8-2802B1887606}"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6E281-2E5C-4D28-A46D-9AAFBBF30B2B}" type="slidenum">
              <a:rPr lang="en-US" smtClean="0"/>
              <a:t>‹#›</a:t>
            </a:fld>
            <a:endParaRPr lang="en-US" dirty="0"/>
          </a:p>
        </p:txBody>
      </p:sp>
    </p:spTree>
    <p:extLst>
      <p:ext uri="{BB962C8B-B14F-4D97-AF65-F5344CB8AC3E}">
        <p14:creationId xmlns:p14="http://schemas.microsoft.com/office/powerpoint/2010/main" val="18534419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9" name="Title 8"/>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10" name="Text Placeholder 2"/>
          <p:cNvSpPr>
            <a:spLocks noGrp="1"/>
          </p:cNvSpPr>
          <p:nvPr>
            <p:ph idx="1"/>
          </p:nvPr>
        </p:nvSpPr>
        <p:spPr>
          <a:xfrm>
            <a:off x="631371" y="1157511"/>
            <a:ext cx="10515600" cy="5010573"/>
          </a:xfrm>
          <a:prstGeom prst="rect">
            <a:avLst/>
          </a:prstGeom>
        </p:spPr>
        <p:txBody>
          <a:bodyPr vert="horz" lIns="91440" tIns="45720" rIns="91440" bIns="45720" rtlCol="0">
            <a:normAutofit/>
          </a:bodyPr>
          <a:lstStyle>
            <a:lvl1pPr>
              <a:defRPr>
                <a:solidFill>
                  <a:srgbClr val="0064A4"/>
                </a:solidFill>
              </a:defRPr>
            </a:lvl1pPr>
            <a:lvl2pPr marL="685766" indent="-228589">
              <a:buFont typeface="Wingdings" panose="05000000000000000000" pitchFamily="2" charset="2"/>
              <a:buChar char="§"/>
              <a:defRPr>
                <a:solidFill>
                  <a:schemeClr val="bg1">
                    <a:lumMod val="50000"/>
                  </a:schemeClr>
                </a:solidFill>
              </a:defRPr>
            </a:lvl2pPr>
            <a:lvl3pPr marL="1142942" indent="-228589">
              <a:buFont typeface="Wingdings" panose="05000000000000000000" pitchFamily="2" charset="2"/>
              <a:buChar char="§"/>
              <a:defRPr>
                <a:solidFill>
                  <a:schemeClr val="bg1">
                    <a:lumMod val="50000"/>
                  </a:schemeClr>
                </a:solidFill>
              </a:defRPr>
            </a:lvl3pPr>
            <a:lvl4pPr marL="1600120" indent="-228589">
              <a:buFont typeface="Wingdings" panose="05000000000000000000" pitchFamily="2" charset="2"/>
              <a:buChar char="§"/>
              <a:defRPr>
                <a:solidFill>
                  <a:schemeClr val="bg1">
                    <a:lumMod val="50000"/>
                  </a:schemeClr>
                </a:solidFill>
              </a:defRPr>
            </a:lvl4pPr>
            <a:lvl5pPr marL="2057298" indent="-228589">
              <a:buFont typeface="Wingdings" panose="05000000000000000000" pitchFamily="2" charset="2"/>
              <a:buChar cha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38412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3" name="Title 2"/>
          <p:cNvSpPr>
            <a:spLocks noGrp="1"/>
          </p:cNvSpPr>
          <p:nvPr>
            <p:ph type="title"/>
          </p:nvPr>
        </p:nvSpPr>
        <p:spPr>
          <a:xfrm>
            <a:off x="2002972" y="96702"/>
            <a:ext cx="10515600" cy="72921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962799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E92E4E-4CE2-4C68-83C8-2802B1887606}"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6E281-2E5C-4D28-A46D-9AAFBBF30B2B}" type="slidenum">
              <a:rPr lang="en-US" smtClean="0"/>
              <a:t>‹#›</a:t>
            </a:fld>
            <a:endParaRPr lang="en-US" dirty="0"/>
          </a:p>
        </p:txBody>
      </p:sp>
    </p:spTree>
    <p:extLst>
      <p:ext uri="{BB962C8B-B14F-4D97-AF65-F5344CB8AC3E}">
        <p14:creationId xmlns:p14="http://schemas.microsoft.com/office/powerpoint/2010/main" val="875406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6" y="1208602"/>
            <a:ext cx="5181600" cy="5130557"/>
          </a:xfrm>
        </p:spPr>
        <p:txBody>
          <a:bodyPr/>
          <a:lstStyle>
            <a:lvl1pPr>
              <a:defRPr sz="24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20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6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40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208598"/>
            <a:ext cx="5181600" cy="5110009"/>
          </a:xfrm>
        </p:spPr>
        <p:txBody>
          <a:bodyPr/>
          <a:lstStyle>
            <a:lvl1pPr>
              <a:defRPr sz="24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20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6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40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11652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7541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000140"/>
            <a:ext cx="6172200" cy="5210333"/>
          </a:xfrm>
        </p:spPr>
        <p:txBody>
          <a:bodyPr/>
          <a:lstStyle>
            <a:lvl1pPr>
              <a:defRPr sz="2400">
                <a:solidFill>
                  <a:srgbClr val="555759"/>
                </a:solidFill>
              </a:defRPr>
            </a:lvl1pPr>
            <a:lvl2pPr>
              <a:defRPr sz="2000">
                <a:solidFill>
                  <a:srgbClr val="555759"/>
                </a:solidFill>
              </a:defRPr>
            </a:lvl2pPr>
            <a:lvl3pPr>
              <a:defRPr sz="1800">
                <a:solidFill>
                  <a:srgbClr val="555759"/>
                </a:solidFill>
              </a:defRPr>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839788" y="2406718"/>
            <a:ext cx="3932237" cy="3811588"/>
          </a:xfrm>
        </p:spPr>
        <p:txBody>
          <a:bodyPr/>
          <a:lstStyle>
            <a:lvl1pPr marL="0" indent="0">
              <a:buNone/>
              <a:defRPr sz="1600">
                <a:solidFill>
                  <a:srgbClr val="555759"/>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245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995367"/>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838200" y="2416995"/>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07297065-12DB-4451-8B30-EBF38A6018EA}" type="slidenum">
              <a:rPr lang="en-US" smtClean="0"/>
              <a:t>‹#›</a:t>
            </a:fld>
            <a:endParaRPr lang="en-US" dirty="0"/>
          </a:p>
        </p:txBody>
      </p:sp>
      <p:sp>
        <p:nvSpPr>
          <p:cNvPr id="8" name="Slide Number Placeholder 6"/>
          <p:cNvSpPr txBox="1">
            <a:spLocks/>
          </p:cNvSpPr>
          <p:nvPr userDrawn="1"/>
        </p:nvSpPr>
        <p:spPr>
          <a:xfrm>
            <a:off x="11787146" y="6527307"/>
            <a:ext cx="404855" cy="365125"/>
          </a:xfrm>
          <a:prstGeom prst="rect">
            <a:avLst/>
          </a:prstGeom>
        </p:spPr>
        <p:txBody>
          <a:bodyPr/>
          <a:lstStyle>
            <a:defPPr>
              <a:defRPr lang="en-US"/>
            </a:defPPr>
            <a:lvl1pPr marL="0" algn="l" defTabSz="914400" rtl="0" eaLnBrk="1" latinLnBrk="0" hangingPunct="1">
              <a:defRPr sz="1400" kern="1200">
                <a:solidFill>
                  <a:srgbClr val="0064A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297065-12DB-4451-8B30-EBF38A6018EA}" type="slidenum">
              <a:rPr lang="en-US" sz="1400" smtClean="0"/>
              <a:pPr/>
              <a:t>‹#›</a:t>
            </a:fld>
            <a:endParaRPr lang="en-US" sz="1400"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0664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11204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34667-B2E8-425D-AC79-3FCE16694447}" type="datetimeFigureOut">
              <a:rPr lang="en-US" smtClean="0"/>
              <a:t>9/11/2020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E61FD7-B10B-4B57-9F0B-10420441B16E}" type="slidenum">
              <a:rPr lang="en-US" smtClean="0"/>
              <a:t>‹#›</a:t>
            </a:fld>
            <a:endParaRPr lang="en-US" dirty="0"/>
          </a:p>
        </p:txBody>
      </p:sp>
    </p:spTree>
    <p:extLst>
      <p:ext uri="{BB962C8B-B14F-4D97-AF65-F5344CB8AC3E}">
        <p14:creationId xmlns:p14="http://schemas.microsoft.com/office/powerpoint/2010/main" val="16592246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199" y="1232456"/>
            <a:ext cx="10515600" cy="5096429"/>
          </a:xfrm>
        </p:spPr>
        <p:txBody>
          <a:bodyPr>
            <a:normAutofit/>
          </a:bodyPr>
          <a:lstStyle>
            <a:lvl1pPr>
              <a:defRPr sz="2400" baseline="0">
                <a:solidFill>
                  <a:srgbClr val="0064A4"/>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rgbClr val="555759"/>
                </a:solidFill>
              </a:defRPr>
            </a:lvl2pPr>
            <a:lvl5pPr>
              <a:defRPr>
                <a:solidFill>
                  <a:srgbClr val="0064A4"/>
                </a:solidFill>
              </a:defRPr>
            </a:lvl5pPr>
          </a:lstStyle>
          <a:p>
            <a:pPr lvl="0"/>
            <a:r>
              <a:rPr lang="en-US" dirty="0" smtClean="0"/>
              <a:t>Object</a:t>
            </a:r>
            <a:endParaRPr lang="en-US" dirty="0"/>
          </a:p>
        </p:txBody>
      </p:sp>
      <p:sp>
        <p:nvSpPr>
          <p:cNvPr id="4"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Tree>
    <p:extLst>
      <p:ext uri="{BB962C8B-B14F-4D97-AF65-F5344CB8AC3E}">
        <p14:creationId xmlns:p14="http://schemas.microsoft.com/office/powerpoint/2010/main" val="35195895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7.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9.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1371" y="1157511"/>
            <a:ext cx="10515600" cy="50105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3" y="759483"/>
            <a:ext cx="121919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83325" y="6446300"/>
            <a:ext cx="2870475" cy="198028"/>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 y="2"/>
            <a:ext cx="12198096" cy="825913"/>
          </a:xfrm>
          <a:prstGeom prst="rect">
            <a:avLst/>
          </a:prstGeom>
        </p:spPr>
      </p:pic>
      <p:sp>
        <p:nvSpPr>
          <p:cNvPr id="7" name="Slide Number Placeholder 6"/>
          <p:cNvSpPr>
            <a:spLocks noGrp="1"/>
          </p:cNvSpPr>
          <p:nvPr>
            <p:ph type="sldNum" sz="quarter" idx="4"/>
          </p:nvPr>
        </p:nvSpPr>
        <p:spPr>
          <a:xfrm>
            <a:off x="11723536" y="6492877"/>
            <a:ext cx="468464" cy="365125"/>
          </a:xfrm>
          <a:prstGeom prst="rect">
            <a:avLst/>
          </a:prstGeom>
        </p:spPr>
        <p:txBody>
          <a:bodyPr/>
          <a:lstStyle>
            <a:lvl1pPr>
              <a:defRPr sz="1400">
                <a:solidFill>
                  <a:srgbClr val="0064A4"/>
                </a:solidFill>
              </a:defRPr>
            </a:lvl1pPr>
          </a:lstStyle>
          <a:p>
            <a:fld id="{07297065-12DB-4451-8B30-EBF38A6018EA}" type="slidenum">
              <a:rPr lang="en-US" smtClean="0"/>
              <a:pPr/>
              <a:t>‹#›</a:t>
            </a:fld>
            <a:endParaRPr lang="en-US" dirty="0"/>
          </a:p>
        </p:txBody>
      </p:sp>
      <p:sp>
        <p:nvSpPr>
          <p:cNvPr id="2" name="Title Placeholder 1"/>
          <p:cNvSpPr>
            <a:spLocks noGrp="1"/>
          </p:cNvSpPr>
          <p:nvPr>
            <p:ph type="title"/>
          </p:nvPr>
        </p:nvSpPr>
        <p:spPr>
          <a:xfrm>
            <a:off x="2002972" y="96702"/>
            <a:ext cx="10515600" cy="72921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54445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 id="2147483660" r:id="rId7"/>
    <p:sldLayoutId id="2147483685" r:id="rId8"/>
    <p:sldLayoutId id="2147483698" r:id="rId9"/>
    <p:sldLayoutId id="2147483701" r:id="rId10"/>
    <p:sldLayoutId id="2147483702" r:id="rId11"/>
    <p:sldLayoutId id="2147483703" r:id="rId12"/>
  </p:sldLayoutIdLst>
  <p:timing>
    <p:tnLst>
      <p:par>
        <p:cTn id="1" dur="indefinite" restart="never" nodeType="tmRoot"/>
      </p:par>
    </p:tnLst>
  </p:timing>
  <p:hf hdr="0"/>
  <p:txStyles>
    <p:titleStyle>
      <a:lvl1pPr algn="l" defTabSz="914354" rtl="0" eaLnBrk="1" latinLnBrk="0" hangingPunct="1">
        <a:lnSpc>
          <a:spcPct val="90000"/>
        </a:lnSpc>
        <a:spcBef>
          <a:spcPct val="0"/>
        </a:spcBef>
        <a:buNone/>
        <a:defRPr sz="44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54" rtl="0" eaLnBrk="1" latinLnBrk="0" hangingPunct="1">
        <a:lnSpc>
          <a:spcPct val="90000"/>
        </a:lnSpc>
        <a:spcBef>
          <a:spcPts val="1000"/>
        </a:spcBef>
        <a:buFontTx/>
        <a:buNone/>
        <a:defRPr sz="2400" kern="1200" baseline="0">
          <a:solidFill>
            <a:srgbClr val="0064A4"/>
          </a:solidFill>
          <a:latin typeface="Century Gothic" panose="020B0502020202020204" pitchFamily="34" charset="0"/>
          <a:ea typeface="Verdana" panose="020B0604030504040204" pitchFamily="34" charset="0"/>
          <a:cs typeface="Verdana" panose="020B060403050404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0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18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6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44"/>
            <a:ext cx="12192000" cy="6835156"/>
          </a:xfrm>
          <a:prstGeom prst="rect">
            <a:avLst/>
          </a:prstGeom>
        </p:spPr>
      </p:pic>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CF606-5D19-4303-B071-4500A24E97DB}" type="datetimeFigureOut">
              <a:rPr lang="en-US" smtClean="0"/>
              <a:t>9/11/2020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E0B50-D6B0-43A7-8FF8-7192807E200F}" type="slidenum">
              <a:rPr lang="en-US" smtClean="0"/>
              <a:t>‹#›</a:t>
            </a:fld>
            <a:endParaRPr lang="en-US" dirty="0"/>
          </a:p>
        </p:txBody>
      </p:sp>
      <p:sp>
        <p:nvSpPr>
          <p:cNvPr id="3" name="Text Placeholder 2"/>
          <p:cNvSpPr>
            <a:spLocks noGrp="1"/>
          </p:cNvSpPr>
          <p:nvPr>
            <p:ph type="body" idx="1"/>
          </p:nvPr>
        </p:nvSpPr>
        <p:spPr>
          <a:xfrm>
            <a:off x="6299201" y="664484"/>
            <a:ext cx="5315857" cy="3530147"/>
          </a:xfrm>
          <a:prstGeom prst="rect">
            <a:avLst/>
          </a:prstGeom>
          <a:solidFill>
            <a:schemeClr val="accent1">
              <a:alpha val="93000"/>
            </a:schemeClr>
          </a:solidFill>
        </p:spPr>
        <p:txBody>
          <a:bodyPr vert="horz" lIns="91440" tIns="45720" rIns="91440" bIns="45720" rtlCol="0">
            <a:norm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USE A PHOTO RELEVANT</a:t>
            </a:r>
            <a:r>
              <a:rPr lang="en-US" sz="18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 YOUR PRESENTATION TOPIC. </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INSERT</a:t>
            </a:r>
            <a:r>
              <a:rPr lang="en-US" sz="18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SECTION OR TOPIC TEXT USING A 7% TRANSPARENT RECTANGLE IN BLUE, ORANGE OR WHITE COLOR; FONT STYLE SHOULD BE VERDANA AND FONT COLOR SHOULD BE WHITE, 80% GRAY, BLUE OR ORANGE TO CONTRAST TRANSPARENCY BACKGROUND</a:t>
            </a: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8406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95" r:id="rId3"/>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ctr" defTabSz="914377" rtl="0" eaLnBrk="1" fontAlgn="auto" latinLnBrk="0" hangingPunct="1">
        <a:lnSpc>
          <a:spcPct val="100000"/>
        </a:lnSpc>
        <a:spcBef>
          <a:spcPts val="0"/>
        </a:spcBef>
        <a:spcAft>
          <a:spcPts val="0"/>
        </a:spcAft>
        <a:buClrTx/>
        <a:buSzTx/>
        <a:buFontTx/>
        <a:buNone/>
        <a:tabLst/>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644D9-E5C4-404A-811F-6C831BD6EF95}" type="datetimeFigureOut">
              <a:rPr lang="en-US" smtClean="0"/>
              <a:t>9/11/2020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C97BA-8E5B-48A3-9D43-CD0A009BFB37}" type="slidenum">
              <a:rPr lang="en-US" smtClean="0"/>
              <a:t>‹#›</a:t>
            </a:fld>
            <a:endParaRPr lang="en-US" dirty="0"/>
          </a:p>
        </p:txBody>
      </p:sp>
      <p:pic>
        <p:nvPicPr>
          <p:cNvPr id="9" name="Picture 8"/>
          <p:cNvPicPr>
            <a:picLocks noChangeAspect="1"/>
          </p:cNvPicPr>
          <p:nvPr userDrawn="1"/>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2"/>
          <p:cNvSpPr txBox="1">
            <a:spLocks/>
          </p:cNvSpPr>
          <p:nvPr userDrawn="1"/>
        </p:nvSpPr>
        <p:spPr>
          <a:xfrm>
            <a:off x="6299201" y="664484"/>
            <a:ext cx="5315857" cy="3530147"/>
          </a:xfrm>
          <a:prstGeom prst="rect">
            <a:avLst/>
          </a:prstGeom>
          <a:solidFill>
            <a:srgbClr val="F78D05">
              <a:alpha val="93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FontTx/>
              <a:buNone/>
              <a:defRPr/>
            </a:pP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2274791"/>
      </p:ext>
    </p:extLst>
  </p:cSld>
  <p:clrMap bg1="lt1" tx1="dk1" bg2="lt2" tx2="dk2" accent1="accent1" accent2="accent2" accent3="accent3" accent4="accent4" accent5="accent5" accent6="accent6" hlink="hlink" folHlink="folHlink"/>
  <p:sldLayoutIdLst>
    <p:sldLayoutId id="2147483682" r:id="rId1"/>
    <p:sldLayoutId id="2147483697" r:id="rId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92E4E-4CE2-4C68-83C8-2802B1887606}" type="datetimeFigureOut">
              <a:rPr lang="en-US" smtClean="0"/>
              <a:t>9/11/2020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6E281-2E5C-4D28-A46D-9AAFBBF30B2B}" type="slidenum">
              <a:rPr lang="en-US" smtClean="0"/>
              <a:t>‹#›</a:t>
            </a:fld>
            <a:endParaRPr lang="en-US" dirty="0"/>
          </a:p>
        </p:txBody>
      </p:sp>
      <p:pic>
        <p:nvPicPr>
          <p:cNvPr id="2" name="Picture 1"/>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7"/>
          <p:cNvSpPr txBox="1">
            <a:spLocks/>
          </p:cNvSpPr>
          <p:nvPr userDrawn="1"/>
        </p:nvSpPr>
        <p:spPr>
          <a:xfrm>
            <a:off x="6299201" y="664484"/>
            <a:ext cx="5315857" cy="3530147"/>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chemeClr val="bg1"/>
              </a:solidFill>
            </a:endParaRPr>
          </a:p>
        </p:txBody>
      </p:sp>
      <p:sp>
        <p:nvSpPr>
          <p:cNvPr id="10" name="Text Placeholder 7"/>
          <p:cNvSpPr txBox="1">
            <a:spLocks/>
          </p:cNvSpPr>
          <p:nvPr userDrawn="1"/>
        </p:nvSpPr>
        <p:spPr>
          <a:xfrm>
            <a:off x="6299200" y="841375"/>
            <a:ext cx="5185683" cy="3353254"/>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solidFill>
                <a:schemeClr val="bg1"/>
              </a:solidFill>
            </a:endParaRPr>
          </a:p>
        </p:txBody>
      </p:sp>
    </p:spTree>
    <p:extLst>
      <p:ext uri="{BB962C8B-B14F-4D97-AF65-F5344CB8AC3E}">
        <p14:creationId xmlns:p14="http://schemas.microsoft.com/office/powerpoint/2010/main" val="1608845090"/>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92E4E-4CE2-4C68-83C8-2802B1887606}" type="datetimeFigureOut">
              <a:rPr lang="en-US" smtClean="0"/>
              <a:t>9/11/2020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6E281-2E5C-4D28-A46D-9AAFBBF30B2B}" type="slidenum">
              <a:rPr lang="en-US" smtClean="0"/>
              <a:t>‹#›</a:t>
            </a:fld>
            <a:endParaRPr lang="en-US" dirty="0"/>
          </a:p>
        </p:txBody>
      </p:sp>
      <p:pic>
        <p:nvPicPr>
          <p:cNvPr id="7" name="Picture 6"/>
          <p:cNvPicPr>
            <a:picLocks noChangeAspect="1"/>
          </p:cNvPicPr>
          <p:nvPr userDrawn="1"/>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0316" y="-123444"/>
            <a:ext cx="12312315" cy="7329758"/>
          </a:xfrm>
          <a:prstGeom prst="rect">
            <a:avLst/>
          </a:prstGeom>
        </p:spPr>
      </p:pic>
      <p:sp>
        <p:nvSpPr>
          <p:cNvPr id="9" name="Text Placeholder 7"/>
          <p:cNvSpPr txBox="1">
            <a:spLocks/>
          </p:cNvSpPr>
          <p:nvPr userDrawn="1"/>
        </p:nvSpPr>
        <p:spPr>
          <a:xfrm>
            <a:off x="6299201" y="664484"/>
            <a:ext cx="5315857" cy="3530147"/>
          </a:xfrm>
          <a:prstGeom prst="rect">
            <a:avLst/>
          </a:prstGeom>
          <a:solidFill>
            <a:srgbClr val="F78D05"/>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chemeClr val="bg1"/>
              </a:solidFill>
            </a:endParaRPr>
          </a:p>
        </p:txBody>
      </p:sp>
      <p:sp>
        <p:nvSpPr>
          <p:cNvPr id="10" name="Text Placeholder 7"/>
          <p:cNvSpPr txBox="1">
            <a:spLocks/>
          </p:cNvSpPr>
          <p:nvPr userDrawn="1"/>
        </p:nvSpPr>
        <p:spPr>
          <a:xfrm>
            <a:off x="6429375" y="841375"/>
            <a:ext cx="5185683" cy="3353254"/>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chemeClr val="bg1"/>
              </a:solidFill>
            </a:endParaRPr>
          </a:p>
        </p:txBody>
      </p:sp>
    </p:spTree>
    <p:extLst>
      <p:ext uri="{BB962C8B-B14F-4D97-AF65-F5344CB8AC3E}">
        <p14:creationId xmlns:p14="http://schemas.microsoft.com/office/powerpoint/2010/main" val="1298429020"/>
      </p:ext>
    </p:extLst>
  </p:cSld>
  <p:clrMap bg1="lt1" tx1="dk1" bg2="lt2" tx2="dk2" accent1="accent1" accent2="accent2" accent3="accent3" accent4="accent4" accent5="accent5" accent6="accent6" hlink="hlink" folHlink="folHlink"/>
  <p:sldLayoutIdLst>
    <p:sldLayoutId id="2147483687" r:id="rId1"/>
    <p:sldLayoutId id="2147483699" r:id="rId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92E4E-4CE2-4C68-83C8-2802B1887606}" type="datetimeFigureOut">
              <a:rPr lang="en-US" smtClean="0"/>
              <a:t>9/11/2020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6E281-2E5C-4D28-A46D-9AAFBBF30B2B}" type="slidenum">
              <a:rPr lang="en-US" smtClean="0"/>
              <a:t>‹#›</a:t>
            </a:fld>
            <a:endParaRPr lang="en-US" dirty="0"/>
          </a:p>
        </p:txBody>
      </p:sp>
      <p:pic>
        <p:nvPicPr>
          <p:cNvPr id="2" name="Picture 1"/>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6758" y="1"/>
            <a:ext cx="13015839" cy="6858000"/>
          </a:xfrm>
          <a:prstGeom prst="rect">
            <a:avLst/>
          </a:prstGeom>
        </p:spPr>
      </p:pic>
      <p:sp>
        <p:nvSpPr>
          <p:cNvPr id="9" name="Text Placeholder 7"/>
          <p:cNvSpPr txBox="1">
            <a:spLocks/>
          </p:cNvSpPr>
          <p:nvPr userDrawn="1"/>
        </p:nvSpPr>
        <p:spPr>
          <a:xfrm>
            <a:off x="6299201" y="664484"/>
            <a:ext cx="5315857" cy="3530147"/>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chemeClr val="bg1"/>
              </a:solidFill>
            </a:endParaRPr>
          </a:p>
        </p:txBody>
      </p:sp>
    </p:spTree>
    <p:extLst>
      <p:ext uri="{BB962C8B-B14F-4D97-AF65-F5344CB8AC3E}">
        <p14:creationId xmlns:p14="http://schemas.microsoft.com/office/powerpoint/2010/main" val="551987202"/>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r.uci.edu/partnership/careertracks/"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297065-12DB-4451-8B30-EBF38A6018EA}" type="slidenum">
              <a:rPr lang="en-US" smtClean="0"/>
              <a:t>1</a:t>
            </a:fld>
            <a:endParaRPr lang="en-US" dirty="0"/>
          </a:p>
        </p:txBody>
      </p:sp>
      <p:sp>
        <p:nvSpPr>
          <p:cNvPr id="3" name="Title 2"/>
          <p:cNvSpPr>
            <a:spLocks noGrp="1"/>
          </p:cNvSpPr>
          <p:nvPr>
            <p:ph type="title"/>
          </p:nvPr>
        </p:nvSpPr>
        <p:spPr>
          <a:xfrm>
            <a:off x="2375166" y="1"/>
            <a:ext cx="9342572" cy="759319"/>
          </a:xfrm>
        </p:spPr>
        <p:txBody>
          <a:bodyPr>
            <a:normAutofit/>
          </a:bodyPr>
          <a:lstStyle/>
          <a:p>
            <a:r>
              <a:rPr lang="en-US" sz="4000" dirty="0" smtClean="0"/>
              <a:t>Career Tracks Information Session</a:t>
            </a:r>
            <a:endParaRPr lang="en-US" sz="4000" dirty="0"/>
          </a:p>
        </p:txBody>
      </p:sp>
      <p:sp>
        <p:nvSpPr>
          <p:cNvPr id="4" name="TextBox 3"/>
          <p:cNvSpPr txBox="1"/>
          <p:nvPr/>
        </p:nvSpPr>
        <p:spPr>
          <a:xfrm>
            <a:off x="1001272" y="1189676"/>
            <a:ext cx="10048672" cy="3785652"/>
          </a:xfrm>
          <a:prstGeom prst="rect">
            <a:avLst/>
          </a:prstGeom>
          <a:noFill/>
        </p:spPr>
        <p:txBody>
          <a:bodyPr wrap="square" rtlCol="0">
            <a:spAutoFit/>
          </a:bodyPr>
          <a:lstStyle/>
          <a:p>
            <a:pPr marL="342891" indent="-342891">
              <a:lnSpc>
                <a:spcPct val="150000"/>
              </a:lnSpc>
              <a:buFont typeface="Arial" panose="020B0604020202020204" pitchFamily="34" charset="0"/>
              <a:buChar char="•"/>
              <a:defRPr/>
            </a:pPr>
            <a:r>
              <a:rPr lang="en-US"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This session will be recorded</a:t>
            </a:r>
            <a:endPar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891" indent="-342891">
              <a:lnSpc>
                <a:spcPct val="150000"/>
              </a:lnSpc>
              <a:buFont typeface="Arial" panose="020B0604020202020204" pitchFamily="34" charset="0"/>
              <a:buChar char="•"/>
              <a:defRPr/>
            </a:pPr>
            <a:r>
              <a:rPr lang="en-US"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 copy </a:t>
            </a:r>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of this presentation and </a:t>
            </a:r>
            <a:r>
              <a:rPr lang="en-US"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 link to a recording of this presentation will be available on the Career Tracks website</a:t>
            </a:r>
            <a:endPar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42891" indent="-342891">
              <a:lnSpc>
                <a:spcPct val="150000"/>
              </a:lnSpc>
              <a:buFont typeface="Arial" panose="020B0604020202020204" pitchFamily="34" charset="0"/>
              <a:buChar char="•"/>
              <a:defRPr/>
            </a:pPr>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Mute computer (mute speaker icon on bottom right on computer screen) or mute phone when not actively speaking to minimize background noise</a:t>
            </a:r>
          </a:p>
          <a:p>
            <a:pPr marL="342891" indent="-342891">
              <a:lnSpc>
                <a:spcPct val="150000"/>
              </a:lnSpc>
              <a:buFont typeface="Arial" panose="020B0604020202020204" pitchFamily="34" charset="0"/>
              <a:buChar char="•"/>
              <a:defRPr/>
            </a:pPr>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Please ask questions during section breaks over phone or chat</a:t>
            </a:r>
          </a:p>
          <a:p>
            <a:pPr marL="342891" indent="-342891">
              <a:lnSpc>
                <a:spcPct val="150000"/>
              </a:lnSpc>
              <a:buFont typeface="Arial" panose="020B0604020202020204" pitchFamily="34" charset="0"/>
              <a:buChar char="•"/>
              <a:defRPr/>
            </a:pPr>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Do not place us on “hold” to take another call – please drop off and rejoin </a:t>
            </a:r>
          </a:p>
          <a:p>
            <a:pPr>
              <a:lnSpc>
                <a:spcPct val="150000"/>
              </a:lnSpc>
              <a:defRPr/>
            </a:pPr>
            <a:endParaRPr lang="en-US" sz="20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469794" y="5829225"/>
            <a:ext cx="3139681" cy="880643"/>
          </a:xfrm>
          <a:prstGeom prst="rect">
            <a:avLst/>
          </a:prstGeom>
        </p:spPr>
      </p:pic>
    </p:spTree>
    <p:extLst>
      <p:ext uri="{BB962C8B-B14F-4D97-AF65-F5344CB8AC3E}">
        <p14:creationId xmlns:p14="http://schemas.microsoft.com/office/powerpoint/2010/main" val="4068057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Tracks </a:t>
            </a:r>
            <a:br>
              <a:rPr lang="en-US" dirty="0" smtClean="0"/>
            </a:br>
            <a:r>
              <a:rPr lang="en-US" dirty="0" smtClean="0"/>
              <a:t>Jobs</a:t>
            </a:r>
            <a:endParaRPr lang="en-US" dirty="0"/>
          </a:p>
        </p:txBody>
      </p:sp>
      <p:sp>
        <p:nvSpPr>
          <p:cNvPr id="4" name="Slide Number Placeholder 3"/>
          <p:cNvSpPr>
            <a:spLocks noGrp="1"/>
          </p:cNvSpPr>
          <p:nvPr>
            <p:ph type="sldNum" sz="quarter" idx="12"/>
          </p:nvPr>
        </p:nvSpPr>
        <p:spPr/>
        <p:txBody>
          <a:bodyPr/>
          <a:lstStyle/>
          <a:p>
            <a:fld id="{63677C64-A1DA-4678-ADE5-31E7CC80657F}" type="slidenum">
              <a:rPr lang="en-US" smtClean="0"/>
              <a:t>10</a:t>
            </a:fld>
            <a:endParaRPr lang="en-US" dirty="0"/>
          </a:p>
        </p:txBody>
      </p:sp>
      <p:pic>
        <p:nvPicPr>
          <p:cNvPr id="6" name="Picture 5"/>
          <p:cNvPicPr>
            <a:picLocks noChangeAspect="1"/>
          </p:cNvPicPr>
          <p:nvPr/>
        </p:nvPicPr>
        <p:blipFill>
          <a:blip r:embed="rId3"/>
          <a:stretch>
            <a:fillRect/>
          </a:stretch>
        </p:blipFill>
        <p:spPr>
          <a:xfrm>
            <a:off x="469794" y="5829225"/>
            <a:ext cx="3139681" cy="880643"/>
          </a:xfrm>
          <a:prstGeom prst="rect">
            <a:avLst/>
          </a:prstGeom>
        </p:spPr>
      </p:pic>
      <p:sp>
        <p:nvSpPr>
          <p:cNvPr id="7" name="Title 5"/>
          <p:cNvSpPr txBox="1">
            <a:spLocks/>
          </p:cNvSpPr>
          <p:nvPr/>
        </p:nvSpPr>
        <p:spPr>
          <a:xfrm>
            <a:off x="657225" y="184348"/>
            <a:ext cx="10515600" cy="646331"/>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latin typeface="Arial" panose="020B0604020202020204" pitchFamily="34" charset="0"/>
                <a:cs typeface="Arial" panose="020B0604020202020204" pitchFamily="34" charset="0"/>
              </a:rPr>
              <a:t>           </a:t>
            </a:r>
            <a:r>
              <a:rPr lang="en-US" sz="4000" dirty="0">
                <a:latin typeface="+mn-lt"/>
                <a:cs typeface="Arial" panose="020B0604020202020204" pitchFamily="34" charset="0"/>
              </a:rPr>
              <a:t>Preview of Changes</a:t>
            </a:r>
          </a:p>
        </p:txBody>
      </p:sp>
      <p:graphicFrame>
        <p:nvGraphicFramePr>
          <p:cNvPr id="9" name="Diagram 8"/>
          <p:cNvGraphicFramePr/>
          <p:nvPr>
            <p:extLst>
              <p:ext uri="{D42A27DB-BD31-4B8C-83A1-F6EECF244321}">
                <p14:modId xmlns:p14="http://schemas.microsoft.com/office/powerpoint/2010/main" val="4227820652"/>
              </p:ext>
            </p:extLst>
          </p:nvPr>
        </p:nvGraphicFramePr>
        <p:xfrm>
          <a:off x="1279057" y="1199892"/>
          <a:ext cx="9567619" cy="4496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8709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Grp="1"/>
          </p:cNvSpPr>
          <p:nvPr>
            <p:ph type="title"/>
          </p:nvPr>
        </p:nvSpPr>
        <p:spPr>
          <a:xfrm>
            <a:off x="2236746" y="0"/>
            <a:ext cx="9550400" cy="900096"/>
          </a:xfrm>
        </p:spPr>
        <p:txBody>
          <a:bodyPr>
            <a:normAutofit/>
          </a:bodyPr>
          <a:lstStyle/>
          <a:p>
            <a:r>
              <a:rPr lang="en-US" sz="4000" dirty="0">
                <a:cs typeface="Arial" panose="020B0604020202020204" pitchFamily="34" charset="0"/>
              </a:rPr>
              <a:t>Personnel Program</a:t>
            </a:r>
            <a:endParaRPr lang="en-US" altLang="en-US" sz="4000" b="1" dirty="0" smtClean="0">
              <a:latin typeface="+mn-lt"/>
            </a:endParaRPr>
          </a:p>
        </p:txBody>
      </p:sp>
      <p:sp>
        <p:nvSpPr>
          <p:cNvPr id="12" name="Slide Number Placeholder 11"/>
          <p:cNvSpPr>
            <a:spLocks noGrp="1"/>
          </p:cNvSpPr>
          <p:nvPr>
            <p:ph type="sldNum" sz="quarter" idx="12"/>
          </p:nvPr>
        </p:nvSpPr>
        <p:spPr>
          <a:xfrm>
            <a:off x="11590020" y="6425515"/>
            <a:ext cx="601981" cy="466918"/>
          </a:xfrm>
        </p:spPr>
        <p:txBody>
          <a:bodyPr/>
          <a:lstStyle/>
          <a:p>
            <a:pPr>
              <a:defRPr/>
            </a:pPr>
            <a:fld id="{3F0D2E64-E97B-4679-AC5B-87677202B9FB}" type="slidenum">
              <a:rPr lang="en-US"/>
              <a:pPr>
                <a:defRPr/>
              </a:pPr>
              <a:t>11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06726005"/>
              </p:ext>
            </p:extLst>
          </p:nvPr>
        </p:nvGraphicFramePr>
        <p:xfrm>
          <a:off x="609600" y="1021535"/>
          <a:ext cx="10980420" cy="4464865"/>
        </p:xfrm>
        <a:graphic>
          <a:graphicData uri="http://schemas.openxmlformats.org/drawingml/2006/table">
            <a:tbl>
              <a:tblPr firstRow="1" bandRow="1">
                <a:tableStyleId>{5C22544A-7EE6-4342-B048-85BDC9FD1C3A}</a:tableStyleId>
              </a:tblPr>
              <a:tblGrid>
                <a:gridCol w="5395784">
                  <a:extLst>
                    <a:ext uri="{9D8B030D-6E8A-4147-A177-3AD203B41FA5}">
                      <a16:colId xmlns:a16="http://schemas.microsoft.com/office/drawing/2014/main" val="20000"/>
                    </a:ext>
                  </a:extLst>
                </a:gridCol>
                <a:gridCol w="5584636">
                  <a:extLst>
                    <a:ext uri="{9D8B030D-6E8A-4147-A177-3AD203B41FA5}">
                      <a16:colId xmlns:a16="http://schemas.microsoft.com/office/drawing/2014/main" val="20001"/>
                    </a:ext>
                  </a:extLst>
                </a:gridCol>
              </a:tblGrid>
              <a:tr h="984004">
                <a:tc>
                  <a:txBody>
                    <a:bodyPr/>
                    <a:lstStyle/>
                    <a:p>
                      <a:pPr marL="0" algn="ctr" defTabSz="914400" rtl="0" eaLnBrk="1" latinLnBrk="0" hangingPunct="1"/>
                      <a:r>
                        <a:rPr lang="en-US" sz="2800" b="1" kern="1200" dirty="0" smtClean="0">
                          <a:solidFill>
                            <a:schemeClr val="lt1"/>
                          </a:solidFill>
                          <a:latin typeface="+mn-lt"/>
                          <a:ea typeface="+mn-ea"/>
                          <a:cs typeface="+mn-cs"/>
                        </a:rPr>
                        <a:t>MSP </a:t>
                      </a:r>
                    </a:p>
                    <a:p>
                      <a:pPr marL="0" algn="ctr" defTabSz="914400" rtl="0" eaLnBrk="1" latinLnBrk="0" hangingPunct="1"/>
                      <a:r>
                        <a:rPr lang="en-US" sz="2400" b="1" kern="1200" dirty="0" smtClean="0">
                          <a:solidFill>
                            <a:schemeClr val="lt1"/>
                          </a:solidFill>
                          <a:latin typeface="+mn-lt"/>
                          <a:ea typeface="+mn-ea"/>
                          <a:cs typeface="+mn-cs"/>
                        </a:rPr>
                        <a:t>(Managers &amp; </a:t>
                      </a:r>
                    </a:p>
                    <a:p>
                      <a:pPr marL="0" algn="ctr" defTabSz="914400" rtl="0" eaLnBrk="1" latinLnBrk="0" hangingPunct="1"/>
                      <a:r>
                        <a:rPr lang="en-US" sz="2400" b="1" kern="1200" dirty="0" smtClean="0">
                          <a:solidFill>
                            <a:schemeClr val="lt1"/>
                          </a:solidFill>
                          <a:latin typeface="+mn-lt"/>
                          <a:ea typeface="+mn-ea"/>
                          <a:cs typeface="+mn-cs"/>
                        </a:rPr>
                        <a:t>Senior Professionals)</a:t>
                      </a:r>
                      <a:endParaRPr lang="en-US" sz="2400" b="1" kern="1200" dirty="0">
                        <a:solidFill>
                          <a:schemeClr val="lt1"/>
                        </a:solidFill>
                        <a:latin typeface="+mn-lt"/>
                        <a:ea typeface="+mn-ea"/>
                        <a:cs typeface="+mn-cs"/>
                      </a:endParaRPr>
                    </a:p>
                  </a:txBody>
                  <a:tcPr marL="121920" marR="121920" marT="45727" marB="45727">
                    <a:solidFill>
                      <a:srgbClr val="5B9BD5"/>
                    </a:solidFill>
                  </a:tcPr>
                </a:tc>
                <a:tc>
                  <a:txBody>
                    <a:bodyPr/>
                    <a:lstStyle/>
                    <a:p>
                      <a:pPr algn="ctr"/>
                      <a:r>
                        <a:rPr lang="en-US" sz="2800" b="1" dirty="0" smtClean="0">
                          <a:solidFill>
                            <a:schemeClr val="bg1"/>
                          </a:solidFill>
                          <a:latin typeface="+mn-lt"/>
                        </a:rPr>
                        <a:t>PSS </a:t>
                      </a:r>
                    </a:p>
                    <a:p>
                      <a:pPr algn="ctr"/>
                      <a:r>
                        <a:rPr lang="en-US" sz="2400" b="1" dirty="0" smtClean="0">
                          <a:solidFill>
                            <a:schemeClr val="bg1"/>
                          </a:solidFill>
                          <a:latin typeface="+mn-lt"/>
                        </a:rPr>
                        <a:t>(Professionals</a:t>
                      </a:r>
                      <a:r>
                        <a:rPr lang="en-US" sz="2400" b="1" baseline="0" dirty="0" smtClean="0">
                          <a:solidFill>
                            <a:schemeClr val="bg1"/>
                          </a:solidFill>
                          <a:latin typeface="+mn-lt"/>
                        </a:rPr>
                        <a:t> &amp; </a:t>
                      </a:r>
                    </a:p>
                    <a:p>
                      <a:pPr algn="ctr"/>
                      <a:r>
                        <a:rPr lang="en-US" sz="2400" b="1" baseline="0" dirty="0" smtClean="0">
                          <a:solidFill>
                            <a:schemeClr val="bg1"/>
                          </a:solidFill>
                          <a:latin typeface="+mn-lt"/>
                        </a:rPr>
                        <a:t>Support Staff)</a:t>
                      </a:r>
                      <a:endParaRPr lang="en-US" sz="2400" b="1" dirty="0">
                        <a:solidFill>
                          <a:schemeClr val="bg1"/>
                        </a:solidFill>
                        <a:latin typeface="+mn-lt"/>
                      </a:endParaRPr>
                    </a:p>
                  </a:txBody>
                  <a:tcPr marL="121920" marR="121920" marT="45727" marB="45727">
                    <a:solidFill>
                      <a:srgbClr val="5B9BD5"/>
                    </a:solidFill>
                  </a:tcPr>
                </a:tc>
                <a:extLst>
                  <a:ext uri="{0D108BD9-81ED-4DB2-BD59-A6C34878D82A}">
                    <a16:rowId xmlns:a16="http://schemas.microsoft.com/office/drawing/2014/main" val="10001"/>
                  </a:ext>
                </a:extLst>
              </a:tr>
              <a:tr h="2291358">
                <a:tc>
                  <a:txBody>
                    <a:bodyPr/>
                    <a:lstStyle/>
                    <a:p>
                      <a:pPr marL="0" indent="0">
                        <a:lnSpc>
                          <a:spcPct val="90000"/>
                        </a:lnSpc>
                        <a:spcAft>
                          <a:spcPct val="100000"/>
                        </a:spcAft>
                        <a:buSzPct val="80000"/>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Provide leadership, professional expertise and accountability at the highest levels to major organizational units or programs. </a:t>
                      </a:r>
                    </a:p>
                    <a:p>
                      <a:pPr marL="0" indent="0">
                        <a:lnSpc>
                          <a:spcPct val="90000"/>
                        </a:lnSpc>
                        <a:spcAft>
                          <a:spcPct val="100000"/>
                        </a:spcAft>
                        <a:buSzPct val="80000"/>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Identify objectives, direct programs, manage resources, formulate strategy, and function with a high degree of autonomy.</a:t>
                      </a:r>
                      <a:endParaRPr lang="en-US" sz="18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T="45727" marB="45727"/>
                </a:tc>
                <a:tc>
                  <a:txBody>
                    <a:bodyPr/>
                    <a:lstStyle/>
                    <a:p>
                      <a:pPr marL="0" indent="0" algn="l">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Provide administrative, professional, technical, and operational support through independent judgment, analytical skill, and professional or technical expertise.</a:t>
                      </a:r>
                    </a:p>
                    <a:p>
                      <a:pPr marL="0" indent="0" algn="l">
                        <a:buFont typeface="Arial" panose="020B0604020202020204" pitchFamily="34" charset="0"/>
                        <a:buNone/>
                      </a:pPr>
                      <a:endPar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l">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Or, are responsible for providing clerical, administrative, technical, service and maintenance support.</a:t>
                      </a:r>
                      <a:endParaRPr lang="en-US" sz="18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T="45727" marB="45727"/>
                </a:tc>
                <a:extLst>
                  <a:ext uri="{0D108BD9-81ED-4DB2-BD59-A6C34878D82A}">
                    <a16:rowId xmlns:a16="http://schemas.microsoft.com/office/drawing/2014/main" val="10002"/>
                  </a:ext>
                </a:extLst>
              </a:tr>
              <a:tr h="923813">
                <a:tc>
                  <a:txBody>
                    <a:bodyPr/>
                    <a:lstStyle/>
                    <a:p>
                      <a:pPr marL="0" indent="0" algn="l">
                        <a:lnSpc>
                          <a:spcPct val="90000"/>
                        </a:lnSpc>
                        <a:spcAft>
                          <a:spcPts val="0"/>
                        </a:spcAft>
                        <a:buSzPct val="80000"/>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 Managers (M1-M4), Expert Professionals (P5), selected Advanced Professionals (P4) and Supervisors (S2) *</a:t>
                      </a:r>
                      <a:endParaRPr lang="en-US" sz="18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7" marB="45727"/>
                </a:tc>
                <a:tc>
                  <a:txBody>
                    <a:bodyPr/>
                    <a:lstStyle/>
                    <a:p>
                      <a:pPr marL="0" indent="0" algn="l">
                        <a:spcAft>
                          <a:spcPts val="0"/>
                        </a:spcAft>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 other Supervisors and Professionals, Confidential and non-represented Operational and Technical positions *</a:t>
                      </a:r>
                      <a:endParaRPr lang="en-US" sz="18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7" marB="45727"/>
                </a:tc>
                <a:extLst>
                  <a:ext uri="{0D108BD9-81ED-4DB2-BD59-A6C34878D82A}">
                    <a16:rowId xmlns:a16="http://schemas.microsoft.com/office/drawing/2014/main" val="2603587055"/>
                  </a:ext>
                </a:extLst>
              </a:tr>
            </a:tbl>
          </a:graphicData>
        </a:graphic>
      </p:graphicFrame>
      <p:pic>
        <p:nvPicPr>
          <p:cNvPr id="5" name="Picture 4"/>
          <p:cNvPicPr>
            <a:picLocks noChangeAspect="1"/>
          </p:cNvPicPr>
          <p:nvPr/>
        </p:nvPicPr>
        <p:blipFill>
          <a:blip r:embed="rId3"/>
          <a:stretch>
            <a:fillRect/>
          </a:stretch>
        </p:blipFill>
        <p:spPr>
          <a:xfrm>
            <a:off x="469794" y="5829225"/>
            <a:ext cx="3139681" cy="880643"/>
          </a:xfrm>
          <a:prstGeom prst="rect">
            <a:avLst/>
          </a:prstGeom>
        </p:spPr>
      </p:pic>
      <p:sp>
        <p:nvSpPr>
          <p:cNvPr id="2" name="TextBox 1"/>
          <p:cNvSpPr txBox="1"/>
          <p:nvPr/>
        </p:nvSpPr>
        <p:spPr>
          <a:xfrm>
            <a:off x="609600" y="5507922"/>
            <a:ext cx="8089009" cy="338554"/>
          </a:xfrm>
          <a:prstGeom prst="rect">
            <a:avLst/>
          </a:prstGeom>
          <a:noFill/>
        </p:spPr>
        <p:txBody>
          <a:bodyPr wrap="none" rtlCol="0">
            <a:spAutoFit/>
          </a:bodyPr>
          <a:lstStyle/>
          <a:p>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*Limited </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exceptions </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exist to Personnel Program designations by Career Level</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2057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61077" y="6505905"/>
            <a:ext cx="430924" cy="386527"/>
          </a:xfrm>
        </p:spPr>
        <p:txBody>
          <a:bodyPr/>
          <a:lstStyle/>
          <a:p>
            <a:fld id="{07297065-12DB-4451-8B30-EBF38A6018EA}" type="slidenum">
              <a:rPr lang="en-US" smtClean="0"/>
              <a:t>12</a:t>
            </a:fld>
            <a:endParaRPr lang="en-US" dirty="0"/>
          </a:p>
        </p:txBody>
      </p:sp>
      <p:sp>
        <p:nvSpPr>
          <p:cNvPr id="3" name="Title 2"/>
          <p:cNvSpPr>
            <a:spLocks noGrp="1"/>
          </p:cNvSpPr>
          <p:nvPr>
            <p:ph type="title"/>
          </p:nvPr>
        </p:nvSpPr>
        <p:spPr/>
        <p:txBody>
          <a:bodyPr>
            <a:normAutofit/>
          </a:bodyPr>
          <a:lstStyle/>
          <a:p>
            <a:r>
              <a:rPr lang="en-US" sz="4000" dirty="0">
                <a:latin typeface="+mn-lt"/>
                <a:cs typeface="Arial" panose="020B0604020202020204" pitchFamily="34" charset="0"/>
              </a:rPr>
              <a:t>Personnel Program</a:t>
            </a:r>
          </a:p>
        </p:txBody>
      </p:sp>
      <p:graphicFrame>
        <p:nvGraphicFramePr>
          <p:cNvPr id="7" name="Table 6"/>
          <p:cNvGraphicFramePr>
            <a:graphicFrameLocks noGrp="1"/>
          </p:cNvGraphicFramePr>
          <p:nvPr>
            <p:extLst>
              <p:ext uri="{D42A27DB-BD31-4B8C-83A1-F6EECF244321}">
                <p14:modId xmlns:p14="http://schemas.microsoft.com/office/powerpoint/2010/main" val="3854749720"/>
              </p:ext>
            </p:extLst>
          </p:nvPr>
        </p:nvGraphicFramePr>
        <p:xfrm>
          <a:off x="827773" y="1010654"/>
          <a:ext cx="10693666" cy="4741387"/>
        </p:xfrm>
        <a:graphic>
          <a:graphicData uri="http://schemas.openxmlformats.org/drawingml/2006/table">
            <a:tbl>
              <a:tblPr firstRow="1" bandRow="1"/>
              <a:tblGrid>
                <a:gridCol w="3205212">
                  <a:extLst>
                    <a:ext uri="{9D8B030D-6E8A-4147-A177-3AD203B41FA5}">
                      <a16:colId xmlns:a16="http://schemas.microsoft.com/office/drawing/2014/main" val="20000"/>
                    </a:ext>
                  </a:extLst>
                </a:gridCol>
                <a:gridCol w="3628538">
                  <a:extLst>
                    <a:ext uri="{9D8B030D-6E8A-4147-A177-3AD203B41FA5}">
                      <a16:colId xmlns:a16="http://schemas.microsoft.com/office/drawing/2014/main" val="20001"/>
                    </a:ext>
                  </a:extLst>
                </a:gridCol>
                <a:gridCol w="3859916">
                  <a:extLst>
                    <a:ext uri="{9D8B030D-6E8A-4147-A177-3AD203B41FA5}">
                      <a16:colId xmlns:a16="http://schemas.microsoft.com/office/drawing/2014/main" val="1694551612"/>
                    </a:ext>
                  </a:extLst>
                </a:gridCol>
              </a:tblGrid>
              <a:tr h="654800">
                <a:tc gridSpan="3">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spcBef>
                          <a:spcPts val="1200"/>
                        </a:spcBef>
                      </a:pPr>
                      <a:r>
                        <a:rPr lang="en-US" sz="2400" dirty="0" smtClean="0">
                          <a:latin typeface="Verdana" panose="020B0604030504040204" pitchFamily="34" charset="0"/>
                          <a:ea typeface="Verdana" panose="020B0604030504040204" pitchFamily="34" charset="0"/>
                          <a:cs typeface="Verdana" panose="020B0604030504040204" pitchFamily="34" charset="0"/>
                        </a:rPr>
                        <a:t>If Personnel Program is changing…</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en-US" sz="2000" dirty="0"/>
                    </a:p>
                  </a:txBody>
                  <a:tcPr/>
                </a:tc>
                <a:tc hMerge="1">
                  <a:txBody>
                    <a:bodyPr/>
                    <a:lstStyle/>
                    <a:p>
                      <a:pPr algn="ctr">
                        <a:spcBef>
                          <a:spcPts val="1200"/>
                        </a:spcBef>
                      </a:pPr>
                      <a:endParaRPr lang="en-US" sz="1900" dirty="0">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82523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PSS To MSP </a:t>
                      </a:r>
                    </a:p>
                    <a:p>
                      <a:pPr algn="ctr"/>
                      <a:endPar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(37 employees)</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MSP To PSS</a:t>
                      </a:r>
                    </a:p>
                    <a:p>
                      <a:pPr algn="ctr"/>
                      <a:endPar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(110 employees)</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Non Represented to Represented</a:t>
                      </a:r>
                    </a:p>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(122 employees)</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25871">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Increased vacation accrual rate and all other employment provisions will apply in accordance with the MSP policy, effective upon the date of moving to Career Tracks job title effective October 1, 2020.</a:t>
                      </a:r>
                    </a:p>
                    <a:p>
                      <a:pPr algn="l"/>
                      <a:endPar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l"/>
                      <a:endPar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l"/>
                      <a:endPar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Vacation accrual rate will be grandfathered.  Current available vacation balances will not change at date of implementation.</a:t>
                      </a:r>
                    </a:p>
                    <a:p>
                      <a:pPr algn="l"/>
                      <a:endPar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l"/>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 other employment provisions will apply in accordance with the PSS policy, effective upon the date of moving to Career Tracks job title effective October 1, 2020 (monthly) or October 4, 2020 (biweekly). </a:t>
                      </a:r>
                    </a:p>
                  </a:txBody>
                  <a:tcPr marL="121920" marR="121920" marT="45717" marB="45717">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Employee will receive notification that position is covered by bargaining unit, including: </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Effective date November 1, 2020</a:t>
                      </a:r>
                    </a:p>
                    <a:p>
                      <a:pPr marL="342900" marR="0" lvl="0"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job title</a:t>
                      </a:r>
                    </a:p>
                    <a:p>
                      <a:pPr marL="342900" marR="0" lvl="0"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step/rate of pay</a:t>
                      </a:r>
                    </a:p>
                    <a:p>
                      <a:pPr marL="342900" marR="0" lvl="0"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Contact at union</a:t>
                      </a:r>
                    </a:p>
                  </a:txBody>
                  <a:tcPr marL="121920" marR="121920" marT="45717" marB="45717">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469794" y="5829225"/>
            <a:ext cx="3139681" cy="880643"/>
          </a:xfrm>
          <a:prstGeom prst="rect">
            <a:avLst/>
          </a:prstGeom>
        </p:spPr>
      </p:pic>
    </p:spTree>
    <p:extLst>
      <p:ext uri="{BB962C8B-B14F-4D97-AF65-F5344CB8AC3E}">
        <p14:creationId xmlns:p14="http://schemas.microsoft.com/office/powerpoint/2010/main" val="3596884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Grp="1"/>
          </p:cNvSpPr>
          <p:nvPr>
            <p:ph type="title"/>
          </p:nvPr>
        </p:nvSpPr>
        <p:spPr>
          <a:xfrm>
            <a:off x="2236746" y="0"/>
            <a:ext cx="9550400" cy="900096"/>
          </a:xfrm>
        </p:spPr>
        <p:txBody>
          <a:bodyPr>
            <a:normAutofit/>
          </a:bodyPr>
          <a:lstStyle/>
          <a:p>
            <a:r>
              <a:rPr lang="en-US" sz="4000" dirty="0" smtClean="0">
                <a:cs typeface="Arial" panose="020B0604020202020204" pitchFamily="34" charset="0"/>
              </a:rPr>
              <a:t>Exemption Status</a:t>
            </a:r>
            <a:endParaRPr lang="en-US" altLang="en-US" sz="4000" b="1" dirty="0" smtClean="0">
              <a:latin typeface="+mn-lt"/>
            </a:endParaRPr>
          </a:p>
        </p:txBody>
      </p:sp>
      <p:sp>
        <p:nvSpPr>
          <p:cNvPr id="12" name="Slide Number Placeholder 11"/>
          <p:cNvSpPr>
            <a:spLocks noGrp="1"/>
          </p:cNvSpPr>
          <p:nvPr>
            <p:ph type="sldNum" sz="quarter" idx="12"/>
          </p:nvPr>
        </p:nvSpPr>
        <p:spPr>
          <a:xfrm>
            <a:off x="11590020" y="6425515"/>
            <a:ext cx="601981" cy="466918"/>
          </a:xfrm>
        </p:spPr>
        <p:txBody>
          <a:bodyPr/>
          <a:lstStyle/>
          <a:p>
            <a:pPr>
              <a:defRPr/>
            </a:pPr>
            <a:fld id="{3F0D2E64-E97B-4679-AC5B-87677202B9FB}" type="slidenum">
              <a:rPr lang="en-US"/>
              <a:pPr>
                <a:defRPr/>
              </a:pPr>
              <a:t>13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46312111"/>
              </p:ext>
            </p:extLst>
          </p:nvPr>
        </p:nvGraphicFramePr>
        <p:xfrm>
          <a:off x="609600" y="1021535"/>
          <a:ext cx="10980420" cy="3342449"/>
        </p:xfrm>
        <a:graphic>
          <a:graphicData uri="http://schemas.openxmlformats.org/drawingml/2006/table">
            <a:tbl>
              <a:tblPr firstRow="1" bandRow="1">
                <a:tableStyleId>{5C22544A-7EE6-4342-B048-85BDC9FD1C3A}</a:tableStyleId>
              </a:tblPr>
              <a:tblGrid>
                <a:gridCol w="5395784">
                  <a:extLst>
                    <a:ext uri="{9D8B030D-6E8A-4147-A177-3AD203B41FA5}">
                      <a16:colId xmlns:a16="http://schemas.microsoft.com/office/drawing/2014/main" val="20000"/>
                    </a:ext>
                  </a:extLst>
                </a:gridCol>
                <a:gridCol w="5584636">
                  <a:extLst>
                    <a:ext uri="{9D8B030D-6E8A-4147-A177-3AD203B41FA5}">
                      <a16:colId xmlns:a16="http://schemas.microsoft.com/office/drawing/2014/main" val="20001"/>
                    </a:ext>
                  </a:extLst>
                </a:gridCol>
              </a:tblGrid>
              <a:tr h="755507">
                <a:tc>
                  <a:txBody>
                    <a:bodyPr/>
                    <a:lstStyle/>
                    <a:p>
                      <a:pPr marL="0" algn="ctr" defTabSz="914354" rtl="0" eaLnBrk="1" latinLnBrk="0" hangingPunct="1"/>
                      <a:r>
                        <a:rPr lang="en-US" sz="2800" b="1" kern="1200" dirty="0" smtClean="0">
                          <a:solidFill>
                            <a:schemeClr val="bg1"/>
                          </a:solidFill>
                          <a:latin typeface="+mn-lt"/>
                          <a:ea typeface="+mn-ea"/>
                          <a:cs typeface="+mn-cs"/>
                        </a:rPr>
                        <a:t>Non-Exempt</a:t>
                      </a:r>
                      <a:endParaRPr lang="en-US" sz="2800" b="1" kern="1200" dirty="0">
                        <a:solidFill>
                          <a:schemeClr val="bg1"/>
                        </a:solidFill>
                        <a:latin typeface="+mn-lt"/>
                        <a:ea typeface="+mn-ea"/>
                        <a:cs typeface="+mn-cs"/>
                      </a:endParaRPr>
                    </a:p>
                  </a:txBody>
                  <a:tcPr marL="121920" marR="121920" marT="45727" marB="45727">
                    <a:solidFill>
                      <a:srgbClr val="5B9BD5"/>
                    </a:solidFill>
                  </a:tcPr>
                </a:tc>
                <a:tc>
                  <a:txBody>
                    <a:bodyPr/>
                    <a:lstStyle/>
                    <a:p>
                      <a:pPr marL="0" algn="ctr" defTabSz="914354" rtl="0" eaLnBrk="1" latinLnBrk="0" hangingPunct="1"/>
                      <a:r>
                        <a:rPr lang="en-US" sz="2800" b="1" kern="1200" dirty="0" smtClean="0">
                          <a:solidFill>
                            <a:schemeClr val="bg1"/>
                          </a:solidFill>
                          <a:latin typeface="+mn-lt"/>
                          <a:ea typeface="+mn-ea"/>
                          <a:cs typeface="+mn-cs"/>
                        </a:rPr>
                        <a:t>Exempt</a:t>
                      </a:r>
                      <a:endParaRPr lang="en-US" sz="2800" b="1" kern="1200" dirty="0">
                        <a:solidFill>
                          <a:schemeClr val="bg1"/>
                        </a:solidFill>
                        <a:latin typeface="+mn-lt"/>
                        <a:ea typeface="+mn-ea"/>
                        <a:cs typeface="+mn-cs"/>
                      </a:endParaRPr>
                    </a:p>
                  </a:txBody>
                  <a:tcPr marL="121920" marR="121920" marT="45727" marB="45727">
                    <a:solidFill>
                      <a:srgbClr val="5B9BD5"/>
                    </a:solidFill>
                  </a:tcPr>
                </a:tc>
                <a:extLst>
                  <a:ext uri="{0D108BD9-81ED-4DB2-BD59-A6C34878D82A}">
                    <a16:rowId xmlns:a16="http://schemas.microsoft.com/office/drawing/2014/main" val="10001"/>
                  </a:ext>
                </a:extLst>
              </a:tr>
              <a:tr h="1423358">
                <a:tc>
                  <a:txBody>
                    <a:bodyPr/>
                    <a:lstStyle/>
                    <a:p>
                      <a:pPr marL="0" marR="0" lvl="0" indent="0" algn="l" defTabSz="914354" rtl="0" eaLnBrk="1" fontAlgn="base" latinLnBrk="0" hangingPunct="1">
                        <a:lnSpc>
                          <a:spcPct val="90000"/>
                        </a:lnSpc>
                        <a:spcBef>
                          <a:spcPct val="0"/>
                        </a:spcBef>
                        <a:spcAft>
                          <a:spcPct val="100000"/>
                        </a:spcAft>
                        <a:buClrTx/>
                        <a:buSzPct val="80000"/>
                        <a:buFont typeface="Arial" panose="020B0604020202020204" pitchFamily="34" charset="0"/>
                        <a:buNone/>
                        <a:tabLst/>
                      </a:pPr>
                      <a:r>
                        <a:rPr lang="en-US" sz="20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Performs work that is paid by the hour. Eligible for overtime pay for all hours worked in excess of 40 in a week. </a:t>
                      </a:r>
                    </a:p>
                  </a:txBody>
                  <a:tcPr marT="45727" marB="45727"/>
                </a:tc>
                <a:tc>
                  <a:txBody>
                    <a:bodyPr/>
                    <a:lstStyle/>
                    <a:p>
                      <a:pPr marL="0" indent="0">
                        <a:lnSpc>
                          <a:spcPct val="90000"/>
                        </a:lnSpc>
                        <a:spcAft>
                          <a:spcPct val="100000"/>
                        </a:spcAft>
                        <a:buSzPct val="80000"/>
                        <a:buFont typeface="Arial" panose="020B0604020202020204" pitchFamily="34" charset="0"/>
                        <a:buNone/>
                      </a:pPr>
                      <a:r>
                        <a:rPr lang="en-US" sz="20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Performs work that is defined by the Fair Labor Standards Act (FLSA)  as exempt from overtime requirements. Paid for the job, not by the hour.</a:t>
                      </a:r>
                    </a:p>
                  </a:txBody>
                  <a:tcPr marT="45727" marB="45727"/>
                </a:tc>
                <a:extLst>
                  <a:ext uri="{0D108BD9-81ED-4DB2-BD59-A6C34878D82A}">
                    <a16:rowId xmlns:a16="http://schemas.microsoft.com/office/drawing/2014/main" val="10002"/>
                  </a:ext>
                </a:extLst>
              </a:tr>
              <a:tr h="1163584">
                <a:tc>
                  <a:txBody>
                    <a:bodyPr/>
                    <a:lstStyle/>
                    <a:p>
                      <a:pPr marL="0" indent="0" algn="l">
                        <a:buFont typeface="Arial" panose="020B0604020202020204" pitchFamily="34" charset="0"/>
                        <a:buNone/>
                      </a:pPr>
                      <a:r>
                        <a:rPr lang="en-US" sz="20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Entry and Intermediate Professionals (P1 – P2) *</a:t>
                      </a:r>
                    </a:p>
                  </a:txBody>
                  <a:tcPr marL="121920" marR="121920" marT="45727" marB="45727" anchor="ctr"/>
                </a:tc>
                <a:tc>
                  <a:txBody>
                    <a:bodyPr/>
                    <a:lstStyle/>
                    <a:p>
                      <a:pPr marL="0" indent="0" algn="l">
                        <a:buFont typeface="Arial" panose="020B0604020202020204" pitchFamily="34" charset="0"/>
                        <a:buNone/>
                      </a:pPr>
                      <a:r>
                        <a:rPr lang="en-US" sz="20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 other Professionals, Supervisors and Managers *</a:t>
                      </a:r>
                      <a:endParaRPr lang="en-US" sz="20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7" marB="45727" anchor="ctr"/>
                </a:tc>
                <a:extLst>
                  <a:ext uri="{0D108BD9-81ED-4DB2-BD59-A6C34878D82A}">
                    <a16:rowId xmlns:a16="http://schemas.microsoft.com/office/drawing/2014/main" val="2603587055"/>
                  </a:ext>
                </a:extLst>
              </a:tr>
            </a:tbl>
          </a:graphicData>
        </a:graphic>
      </p:graphicFrame>
      <p:pic>
        <p:nvPicPr>
          <p:cNvPr id="5" name="Picture 4"/>
          <p:cNvPicPr>
            <a:picLocks noChangeAspect="1"/>
          </p:cNvPicPr>
          <p:nvPr/>
        </p:nvPicPr>
        <p:blipFill>
          <a:blip r:embed="rId3"/>
          <a:stretch>
            <a:fillRect/>
          </a:stretch>
        </p:blipFill>
        <p:spPr>
          <a:xfrm>
            <a:off x="469794" y="5829225"/>
            <a:ext cx="3139681" cy="880643"/>
          </a:xfrm>
          <a:prstGeom prst="rect">
            <a:avLst/>
          </a:prstGeom>
        </p:spPr>
      </p:pic>
      <p:sp>
        <p:nvSpPr>
          <p:cNvPr id="8" name="TextBox 7"/>
          <p:cNvSpPr txBox="1"/>
          <p:nvPr/>
        </p:nvSpPr>
        <p:spPr>
          <a:xfrm>
            <a:off x="609600" y="4485423"/>
            <a:ext cx="6713826" cy="338554"/>
          </a:xfrm>
          <a:prstGeom prst="rect">
            <a:avLst/>
          </a:prstGeom>
          <a:noFill/>
        </p:spPr>
        <p:txBody>
          <a:bodyPr wrap="none" rtlCol="0">
            <a:spAutoFit/>
          </a:bodyPr>
          <a:lstStyle/>
          <a:p>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*Limited </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exceptions </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exist to FLSA designations by Career Level</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220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24442" y="6516415"/>
            <a:ext cx="567559" cy="376016"/>
          </a:xfrm>
        </p:spPr>
        <p:txBody>
          <a:bodyPr/>
          <a:lstStyle/>
          <a:p>
            <a:fld id="{07297065-12DB-4451-8B30-EBF38A6018EA}" type="slidenum">
              <a:rPr lang="en-US" smtClean="0"/>
              <a:t>14</a:t>
            </a:fld>
            <a:endParaRPr lang="en-US" dirty="0"/>
          </a:p>
        </p:txBody>
      </p:sp>
      <p:sp>
        <p:nvSpPr>
          <p:cNvPr id="3" name="Title 2"/>
          <p:cNvSpPr>
            <a:spLocks noGrp="1"/>
          </p:cNvSpPr>
          <p:nvPr>
            <p:ph type="title"/>
          </p:nvPr>
        </p:nvSpPr>
        <p:spPr/>
        <p:txBody>
          <a:bodyPr>
            <a:normAutofit/>
          </a:bodyPr>
          <a:lstStyle/>
          <a:p>
            <a:r>
              <a:rPr lang="en-US" sz="4000" dirty="0">
                <a:latin typeface="+mn-lt"/>
                <a:cs typeface="Arial" panose="020B0604020202020204" pitchFamily="34" charset="0"/>
              </a:rPr>
              <a:t>Exemption Status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2230910"/>
              </p:ext>
            </p:extLst>
          </p:nvPr>
        </p:nvGraphicFramePr>
        <p:xfrm>
          <a:off x="1271240" y="1050265"/>
          <a:ext cx="9511990" cy="4610451"/>
        </p:xfrm>
        <a:graphic>
          <a:graphicData uri="http://schemas.openxmlformats.org/drawingml/2006/table">
            <a:tbl>
              <a:tblPr firstRow="1" bandRow="1">
                <a:tableStyleId>{5C22544A-7EE6-4342-B048-85BDC9FD1C3A}</a:tableStyleId>
              </a:tblPr>
              <a:tblGrid>
                <a:gridCol w="4688126">
                  <a:extLst>
                    <a:ext uri="{9D8B030D-6E8A-4147-A177-3AD203B41FA5}">
                      <a16:colId xmlns:a16="http://schemas.microsoft.com/office/drawing/2014/main" val="20000"/>
                    </a:ext>
                  </a:extLst>
                </a:gridCol>
                <a:gridCol w="4823864">
                  <a:extLst>
                    <a:ext uri="{9D8B030D-6E8A-4147-A177-3AD203B41FA5}">
                      <a16:colId xmlns:a16="http://schemas.microsoft.com/office/drawing/2014/main" val="20001"/>
                    </a:ext>
                  </a:extLst>
                </a:gridCol>
              </a:tblGrid>
              <a:tr h="66967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Verdana" panose="020B0604030504040204" pitchFamily="34" charset="0"/>
                          <a:ea typeface="Verdana" panose="020B0604030504040204" pitchFamily="34" charset="0"/>
                          <a:cs typeface="Verdana" panose="020B0604030504040204" pitchFamily="34" charset="0"/>
                        </a:rPr>
                        <a:t>If</a:t>
                      </a:r>
                      <a:r>
                        <a:rPr lang="en-US" sz="2400" baseline="0" dirty="0" smtClean="0">
                          <a:latin typeface="Verdana" panose="020B0604030504040204" pitchFamily="34" charset="0"/>
                          <a:ea typeface="Verdana" panose="020B0604030504040204" pitchFamily="34" charset="0"/>
                          <a:cs typeface="Verdana" panose="020B0604030504040204" pitchFamily="34" charset="0"/>
                        </a:rPr>
                        <a:t> Exemption Status is changing…</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10000"/>
                  </a:ext>
                </a:extLst>
              </a:tr>
              <a:tr h="554665">
                <a:tc>
                  <a:txBody>
                    <a:bodyPr/>
                    <a:lstStyle/>
                    <a:p>
                      <a:pPr algn="ctr"/>
                      <a:r>
                        <a:rPr lang="en-US" sz="1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Exempt To Non-Exempt</a:t>
                      </a:r>
                    </a:p>
                    <a:p>
                      <a:pPr algn="ctr"/>
                      <a:r>
                        <a:rPr lang="en-US" sz="19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(59</a:t>
                      </a:r>
                      <a:r>
                        <a:rPr lang="en-US" sz="1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employees)</a:t>
                      </a:r>
                      <a:endParaRPr lang="en-US" sz="19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tc>
                  <a:txBody>
                    <a:bodyPr/>
                    <a:lstStyle/>
                    <a:p>
                      <a:pPr algn="ctr"/>
                      <a:r>
                        <a:rPr lang="en-US" sz="1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Non-Exempt</a:t>
                      </a:r>
                      <a:r>
                        <a:rPr lang="en-US" sz="1900" b="1"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To Exempt </a:t>
                      </a:r>
                    </a:p>
                    <a:p>
                      <a:pPr algn="ctr"/>
                      <a:r>
                        <a:rPr lang="en-US" sz="1900" b="1"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900" b="1"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93 e</a:t>
                      </a:r>
                      <a:r>
                        <a:rPr lang="en-US" sz="1900" b="1"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mployees)</a:t>
                      </a:r>
                      <a:endParaRPr lang="en-US" sz="19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extLst>
                  <a:ext uri="{0D108BD9-81ED-4DB2-BD59-A6C34878D82A}">
                    <a16:rowId xmlns:a16="http://schemas.microsoft.com/office/drawing/2014/main" val="10001"/>
                  </a:ext>
                </a:extLst>
              </a:tr>
              <a:tr h="1265858">
                <a:tc>
                  <a:txBody>
                    <a:bodyPr/>
                    <a:lstStyle/>
                    <a:p>
                      <a:pPr marL="63500" marR="0" lvl="0" indent="0" algn="l" defTabSz="914400" rtl="0" eaLnBrk="1" fontAlgn="base" latinLnBrk="0" hangingPunct="1">
                        <a:lnSpc>
                          <a:spcPct val="115000"/>
                        </a:lnSpc>
                        <a:spcBef>
                          <a:spcPct val="0"/>
                        </a:spcBef>
                        <a:spcAft>
                          <a:spcPct val="0"/>
                        </a:spcAft>
                        <a:buClrTx/>
                        <a:buSzTx/>
                        <a:buFontTx/>
                        <a:buNone/>
                        <a:tabLst/>
                      </a:pPr>
                      <a:r>
                        <a:rPr lang="en-US" sz="16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Then effective November 1, 2020, </a:t>
                      </a:r>
                      <a:r>
                        <a:rPr kumimoji="0" lang="en-US" sz="1600" b="0" i="0" u="none" strike="noStrike" cap="none" normalizeH="0" baseline="0" dirty="0" smtClean="0">
                          <a:ln>
                            <a:noFill/>
                          </a:ln>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any position classified as non-exempt under Career Tracks is eligible for overtime pay in accordance with federal guidelines (Fair Labor Standards Act). </a:t>
                      </a:r>
                    </a:p>
                  </a:txBody>
                  <a:tcPr marL="121920" marR="121920" marT="45724" marB="45724"/>
                </a:tc>
                <a:tc>
                  <a:txBody>
                    <a:bodyPr/>
                    <a:lstStyle/>
                    <a:p>
                      <a:pPr marL="635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Then effective November 1, 2020, any position classified as exempt under Career Tracks is not covered by overtime regulations.  </a:t>
                      </a:r>
                    </a:p>
                  </a:txBody>
                  <a:tcPr marL="121920" marR="121920" marT="45724" marB="45724"/>
                </a:tc>
                <a:extLst>
                  <a:ext uri="{0D108BD9-81ED-4DB2-BD59-A6C34878D82A}">
                    <a16:rowId xmlns:a16="http://schemas.microsoft.com/office/drawing/2014/main" val="10002"/>
                  </a:ext>
                </a:extLst>
              </a:tr>
              <a:tr h="843981">
                <a:tc>
                  <a:txBody>
                    <a:bodyPr/>
                    <a:lstStyle/>
                    <a:p>
                      <a:pPr marL="635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All overtime must be pre-approved by the employee’s supervisor.</a:t>
                      </a:r>
                    </a:p>
                  </a:txBody>
                  <a:tcPr marL="121920" marR="121920" marT="45724" marB="45724"/>
                </a:tc>
                <a:tc>
                  <a:txBody>
                    <a:bodyPr/>
                    <a:lstStyle/>
                    <a:p>
                      <a:pPr marL="635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Compensatory Time Off must be used by March 1, 2021 or will be paid out at that time.</a:t>
                      </a:r>
                    </a:p>
                  </a:txBody>
                  <a:tcPr marL="121920" marR="121920" marT="45724" marB="45724"/>
                </a:tc>
                <a:extLst>
                  <a:ext uri="{0D108BD9-81ED-4DB2-BD59-A6C34878D82A}">
                    <a16:rowId xmlns:a16="http://schemas.microsoft.com/office/drawing/2014/main" val="578521273"/>
                  </a:ext>
                </a:extLst>
              </a:tr>
              <a:tr h="843981">
                <a:tc gridSpan="2">
                  <a:txBody>
                    <a:bodyPr/>
                    <a:lstStyle/>
                    <a:p>
                      <a:pPr marL="63500" marR="0" lvl="0" indent="0" algn="l" defTabSz="914400" rtl="0" eaLnBrk="1" fontAlgn="base" latinLnBrk="0" hangingPunct="1">
                        <a:lnSpc>
                          <a:spcPct val="115000"/>
                        </a:lnSpc>
                        <a:spcBef>
                          <a:spcPct val="0"/>
                        </a:spcBef>
                        <a:spcAft>
                          <a:spcPct val="0"/>
                        </a:spcAft>
                        <a:buClrTx/>
                        <a:buSzTx/>
                        <a:buFontTx/>
                        <a:buNone/>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Managers should notify </a:t>
                      </a:r>
                      <a:r>
                        <a:rPr kumimoji="0" lang="en-US" sz="1600" b="0" i="0" u="none" strike="noStrike" kern="1200" cap="none" normalizeH="0" baseline="0" dirty="0" smtClean="0">
                          <a:ln>
                            <a:noFill/>
                          </a:ln>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employees of new timekeeping procedures.</a:t>
                      </a:r>
                    </a:p>
                    <a:p>
                      <a:pPr marL="635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kern="1200" cap="none" normalizeH="0" baseline="0" dirty="0" smtClean="0">
                          <a:ln>
                            <a:noFill/>
                          </a:ln>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Employee letters will specify new pay cycle conversion starting November 1.</a:t>
                      </a:r>
                      <a:endParaRPr kumimoji="0" lang="en-US" sz="1600" b="0" i="0" u="none" strike="noStrike" cap="none" normalizeH="0" baseline="0" dirty="0" smtClean="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tc>
                <a:tc hMerge="1">
                  <a:txBody>
                    <a:bodyPr/>
                    <a:lstStyle/>
                    <a:p>
                      <a:pPr marL="63500" marR="0" lvl="0" indent="0" algn="l" defTabSz="914400" rtl="0" eaLnBrk="1" fontAlgn="base" latinLnBrk="0" hangingPunct="1">
                        <a:lnSpc>
                          <a:spcPct val="115000"/>
                        </a:lnSpc>
                        <a:spcBef>
                          <a:spcPct val="0"/>
                        </a:spcBef>
                        <a:spcAft>
                          <a:spcPct val="0"/>
                        </a:spcAft>
                        <a:buClrTx/>
                        <a:buSzTx/>
                        <a:buFontTx/>
                        <a:buNone/>
                        <a:tabLst/>
                        <a:defRPr/>
                      </a:pPr>
                      <a:endParaRPr kumimoji="0" lang="en-US" sz="1600" b="0" i="0" u="none" strike="noStrike" cap="none" normalizeH="0" baseline="0" dirty="0" smtClean="0">
                        <a:ln>
                          <a:noFill/>
                        </a:ln>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tc>
                <a:extLst>
                  <a:ext uri="{0D108BD9-81ED-4DB2-BD59-A6C34878D82A}">
                    <a16:rowId xmlns:a16="http://schemas.microsoft.com/office/drawing/2014/main" val="437340919"/>
                  </a:ext>
                </a:extLst>
              </a:tr>
            </a:tbl>
          </a:graphicData>
        </a:graphic>
      </p:graphicFrame>
      <p:pic>
        <p:nvPicPr>
          <p:cNvPr id="6" name="Picture 5"/>
          <p:cNvPicPr>
            <a:picLocks noChangeAspect="1"/>
          </p:cNvPicPr>
          <p:nvPr/>
        </p:nvPicPr>
        <p:blipFill>
          <a:blip r:embed="rId3"/>
          <a:stretch>
            <a:fillRect/>
          </a:stretch>
        </p:blipFill>
        <p:spPr>
          <a:xfrm>
            <a:off x="469794" y="5958814"/>
            <a:ext cx="2677667" cy="751054"/>
          </a:xfrm>
          <a:prstGeom prst="rect">
            <a:avLst/>
          </a:prstGeom>
        </p:spPr>
      </p:pic>
    </p:spTree>
    <p:extLst>
      <p:ext uri="{BB962C8B-B14F-4D97-AF65-F5344CB8AC3E}">
        <p14:creationId xmlns:p14="http://schemas.microsoft.com/office/powerpoint/2010/main" val="4182286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49126955"/>
              </p:ext>
            </p:extLst>
          </p:nvPr>
        </p:nvGraphicFramePr>
        <p:xfrm>
          <a:off x="1429213" y="1226326"/>
          <a:ext cx="9448801" cy="4154136"/>
        </p:xfrm>
        <a:graphic>
          <a:graphicData uri="http://schemas.openxmlformats.org/drawingml/2006/table">
            <a:tbl>
              <a:tblPr firstRow="1" bandRow="1">
                <a:tableStyleId>{5C22544A-7EE6-4342-B048-85BDC9FD1C3A}</a:tableStyleId>
              </a:tblPr>
              <a:tblGrid>
                <a:gridCol w="1665063">
                  <a:extLst>
                    <a:ext uri="{9D8B030D-6E8A-4147-A177-3AD203B41FA5}">
                      <a16:colId xmlns:a16="http://schemas.microsoft.com/office/drawing/2014/main" val="3099923978"/>
                    </a:ext>
                  </a:extLst>
                </a:gridCol>
                <a:gridCol w="2099711">
                  <a:extLst>
                    <a:ext uri="{9D8B030D-6E8A-4147-A177-3AD203B41FA5}">
                      <a16:colId xmlns:a16="http://schemas.microsoft.com/office/drawing/2014/main" val="3637337370"/>
                    </a:ext>
                  </a:extLst>
                </a:gridCol>
                <a:gridCol w="1499355">
                  <a:extLst>
                    <a:ext uri="{9D8B030D-6E8A-4147-A177-3AD203B41FA5}">
                      <a16:colId xmlns:a16="http://schemas.microsoft.com/office/drawing/2014/main" val="934989536"/>
                    </a:ext>
                  </a:extLst>
                </a:gridCol>
                <a:gridCol w="1505500">
                  <a:extLst>
                    <a:ext uri="{9D8B030D-6E8A-4147-A177-3AD203B41FA5}">
                      <a16:colId xmlns:a16="http://schemas.microsoft.com/office/drawing/2014/main" val="898061263"/>
                    </a:ext>
                  </a:extLst>
                </a:gridCol>
                <a:gridCol w="1407180">
                  <a:extLst>
                    <a:ext uri="{9D8B030D-6E8A-4147-A177-3AD203B41FA5}">
                      <a16:colId xmlns:a16="http://schemas.microsoft.com/office/drawing/2014/main" val="890587800"/>
                    </a:ext>
                  </a:extLst>
                </a:gridCol>
                <a:gridCol w="1271992">
                  <a:extLst>
                    <a:ext uri="{9D8B030D-6E8A-4147-A177-3AD203B41FA5}">
                      <a16:colId xmlns:a16="http://schemas.microsoft.com/office/drawing/2014/main" val="2971319322"/>
                    </a:ext>
                  </a:extLst>
                </a:gridCol>
              </a:tblGrid>
              <a:tr h="961349">
                <a:tc gridSpan="2">
                  <a:txBody>
                    <a:bodyPr/>
                    <a:lstStyle/>
                    <a:p>
                      <a:pPr algn="ctr"/>
                      <a:r>
                        <a:rPr lang="en-US" sz="1600" dirty="0" smtClean="0"/>
                        <a:t>If </a:t>
                      </a:r>
                      <a:r>
                        <a:rPr lang="en-US" sz="1600" baseline="0" dirty="0" smtClean="0"/>
                        <a:t>Exemption Status and </a:t>
                      </a:r>
                      <a:r>
                        <a:rPr lang="en-US" sz="1600" dirty="0" smtClean="0"/>
                        <a:t>Pay Frequency</a:t>
                      </a:r>
                      <a:r>
                        <a:rPr lang="en-US" sz="1600" baseline="0" dirty="0" smtClean="0"/>
                        <a:t> is Changing</a:t>
                      </a:r>
                      <a:endParaRPr lang="en-US" sz="1600" dirty="0"/>
                    </a:p>
                  </a:txBody>
                  <a:tcPr anchor="ctr"/>
                </a:tc>
                <a:tc hMerge="1">
                  <a:txBody>
                    <a:bodyPr/>
                    <a:lstStyle/>
                    <a:p>
                      <a:endParaRPr lang="en-US" sz="1400" dirty="0"/>
                    </a:p>
                  </a:txBody>
                  <a:tcPr/>
                </a:tc>
                <a:tc gridSpan="2">
                  <a:txBody>
                    <a:bodyPr/>
                    <a:lstStyle/>
                    <a:p>
                      <a:pPr algn="ctr"/>
                      <a:r>
                        <a:rPr lang="en-US" sz="1600" dirty="0" smtClean="0"/>
                        <a:t>Then Last Pay Period for</a:t>
                      </a:r>
                      <a:r>
                        <a:rPr lang="en-US" sz="1600" baseline="0" dirty="0" smtClean="0"/>
                        <a:t> </a:t>
                      </a:r>
                      <a:r>
                        <a:rPr lang="en-US" sz="1600" dirty="0" smtClean="0"/>
                        <a:t>Current Job Title Will be</a:t>
                      </a:r>
                      <a:endParaRPr lang="en-US" sz="1600" dirty="0"/>
                    </a:p>
                  </a:txBody>
                  <a:tcPr anchor="ctr"/>
                </a:tc>
                <a:tc hMerge="1">
                  <a:txBody>
                    <a:bodyPr/>
                    <a:lstStyle/>
                    <a:p>
                      <a:endParaRPr lang="en-US" sz="1400" dirty="0"/>
                    </a:p>
                  </a:txBody>
                  <a:tcPr/>
                </a:tc>
                <a:tc gridSpan="2">
                  <a:txBody>
                    <a:bodyPr/>
                    <a:lstStyle/>
                    <a:p>
                      <a:pPr algn="ctr"/>
                      <a:r>
                        <a:rPr lang="en-US" sz="1600" dirty="0" smtClean="0"/>
                        <a:t>And First Pay Period </a:t>
                      </a:r>
                    </a:p>
                    <a:p>
                      <a:pPr algn="ctr"/>
                      <a:r>
                        <a:rPr lang="en-US" sz="1600" dirty="0" smtClean="0"/>
                        <a:t>for Caree</a:t>
                      </a:r>
                      <a:r>
                        <a:rPr lang="en-US" sz="1600" baseline="0" dirty="0" smtClean="0"/>
                        <a:t>r Tracks</a:t>
                      </a:r>
                      <a:r>
                        <a:rPr lang="en-US" sz="1600" dirty="0" smtClean="0"/>
                        <a:t> Job Title Will</a:t>
                      </a:r>
                      <a:r>
                        <a:rPr lang="en-US" sz="1600" baseline="0" dirty="0" smtClean="0"/>
                        <a:t> be</a:t>
                      </a:r>
                      <a:endParaRPr lang="en-US" sz="1600" dirty="0"/>
                    </a:p>
                  </a:txBody>
                  <a:tcPr anchor="ctr"/>
                </a:tc>
                <a:tc hMerge="1">
                  <a:txBody>
                    <a:bodyPr/>
                    <a:lstStyle/>
                    <a:p>
                      <a:endParaRPr lang="en-US" sz="1400" dirty="0"/>
                    </a:p>
                  </a:txBody>
                  <a:tcPr/>
                </a:tc>
                <a:extLst>
                  <a:ext uri="{0D108BD9-81ED-4DB2-BD59-A6C34878D82A}">
                    <a16:rowId xmlns:a16="http://schemas.microsoft.com/office/drawing/2014/main" val="381638920"/>
                  </a:ext>
                </a:extLst>
              </a:tr>
              <a:tr h="1032052">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Current Status of:</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To </a:t>
                      </a:r>
                    </a:p>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Career Tracks Status of:</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Pay </a:t>
                      </a:r>
                    </a:p>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Period</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Pay </a:t>
                      </a:r>
                    </a:p>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Date</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Pay Period</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Pay </a:t>
                      </a:r>
                    </a:p>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Date</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3279120759"/>
                  </a:ext>
                </a:extLst>
              </a:tr>
              <a:tr h="1056993">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Exempt (Monthly)</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Non Exempt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(Bi Weekly)</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10/1/20 – 10/31/20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10/31/20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11/1/20 – 11/14/20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11/25/20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787518751"/>
                  </a:ext>
                </a:extLst>
              </a:tr>
              <a:tr h="110374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Non Exempt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(Bi Weekly)</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Exempt (Monthly)</a:t>
                      </a:r>
                    </a:p>
                    <a:p>
                      <a:pPr marL="0" algn="l" defTabSz="914377" rtl="0" eaLnBrk="1" latinLnBrk="0" hangingPunct="1"/>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10/18/20 – 10/31/20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11/10/20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11/1/20 – 11/30/20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12/1/20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4055186333"/>
                  </a:ext>
                </a:extLst>
              </a:tr>
            </a:tbl>
          </a:graphicData>
        </a:graphic>
      </p:graphicFrame>
      <p:sp>
        <p:nvSpPr>
          <p:cNvPr id="3" name="Slide Number Placeholder 2"/>
          <p:cNvSpPr>
            <a:spLocks noGrp="1"/>
          </p:cNvSpPr>
          <p:nvPr>
            <p:ph type="sldNum" sz="quarter" idx="12"/>
          </p:nvPr>
        </p:nvSpPr>
        <p:spPr>
          <a:xfrm>
            <a:off x="11758962" y="6540190"/>
            <a:ext cx="433040" cy="352242"/>
          </a:xfrm>
        </p:spPr>
        <p:txBody>
          <a:bodyPr/>
          <a:lstStyle/>
          <a:p>
            <a:fld id="{07297065-12DB-4451-8B30-EBF38A6018EA}" type="slidenum">
              <a:rPr lang="en-US" smtClean="0"/>
              <a:t>15</a:t>
            </a:fld>
            <a:endParaRPr lang="en-US" dirty="0"/>
          </a:p>
        </p:txBody>
      </p:sp>
      <p:sp>
        <p:nvSpPr>
          <p:cNvPr id="6" name="Title 2"/>
          <p:cNvSpPr txBox="1">
            <a:spLocks/>
          </p:cNvSpPr>
          <p:nvPr/>
        </p:nvSpPr>
        <p:spPr>
          <a:xfrm>
            <a:off x="2002972" y="96702"/>
            <a:ext cx="10515600" cy="729212"/>
          </a:xfrm>
          <a:prstGeom prst="rect">
            <a:avLst/>
          </a:prstGeom>
        </p:spPr>
        <p:txBody>
          <a:bodyPr>
            <a:normAutofit/>
          </a:bodyPr>
          <a:lstStyle>
            <a:lvl1pPr algn="l" defTabSz="914354" rtl="0" eaLnBrk="1" latinLnBrk="0" hangingPunct="1">
              <a:lnSpc>
                <a:spcPct val="90000"/>
              </a:lnSpc>
              <a:spcBef>
                <a:spcPct val="0"/>
              </a:spcBef>
              <a:buNone/>
              <a:defRPr sz="44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smtClean="0">
                <a:latin typeface="+mn-lt"/>
                <a:cs typeface="Arial" panose="020B0604020202020204" pitchFamily="34" charset="0"/>
              </a:rPr>
              <a:t>Exemption Status</a:t>
            </a:r>
            <a:endParaRPr lang="en-US" sz="4000" dirty="0">
              <a:latin typeface="+mn-lt"/>
              <a:cs typeface="Arial" panose="020B0604020202020204" pitchFamily="34" charset="0"/>
            </a:endParaRPr>
          </a:p>
        </p:txBody>
      </p:sp>
      <p:pic>
        <p:nvPicPr>
          <p:cNvPr id="7" name="Picture 6"/>
          <p:cNvPicPr>
            <a:picLocks noChangeAspect="1"/>
          </p:cNvPicPr>
          <p:nvPr/>
        </p:nvPicPr>
        <p:blipFill>
          <a:blip r:embed="rId3"/>
          <a:stretch>
            <a:fillRect/>
          </a:stretch>
        </p:blipFill>
        <p:spPr>
          <a:xfrm>
            <a:off x="469794" y="5958814"/>
            <a:ext cx="2677667" cy="751054"/>
          </a:xfrm>
          <a:prstGeom prst="rect">
            <a:avLst/>
          </a:prstGeom>
        </p:spPr>
      </p:pic>
    </p:spTree>
    <p:extLst>
      <p:ext uri="{BB962C8B-B14F-4D97-AF65-F5344CB8AC3E}">
        <p14:creationId xmlns:p14="http://schemas.microsoft.com/office/powerpoint/2010/main" val="3579856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68402" y="6420051"/>
            <a:ext cx="523600" cy="472381"/>
          </a:xfrm>
        </p:spPr>
        <p:txBody>
          <a:bodyPr/>
          <a:lstStyle/>
          <a:p>
            <a:fld id="{07297065-12DB-4451-8B30-EBF38A6018EA}" type="slidenum">
              <a:rPr lang="en-US" smtClean="0"/>
              <a:t>16</a:t>
            </a:fld>
            <a:endParaRPr lang="en-US" dirty="0"/>
          </a:p>
        </p:txBody>
      </p:sp>
      <p:sp>
        <p:nvSpPr>
          <p:cNvPr id="3" name="Title 2"/>
          <p:cNvSpPr>
            <a:spLocks noGrp="1"/>
          </p:cNvSpPr>
          <p:nvPr>
            <p:ph type="title"/>
          </p:nvPr>
        </p:nvSpPr>
        <p:spPr>
          <a:xfrm>
            <a:off x="1676400" y="0"/>
            <a:ext cx="10515600" cy="729212"/>
          </a:xfrm>
        </p:spPr>
        <p:txBody>
          <a:bodyPr>
            <a:normAutofit/>
          </a:bodyPr>
          <a:lstStyle/>
          <a:p>
            <a:r>
              <a:rPr lang="en-US" sz="3600" dirty="0" smtClean="0"/>
              <a:t>  </a:t>
            </a:r>
            <a:r>
              <a:rPr lang="en-US" sz="4000" dirty="0" smtClean="0"/>
              <a:t>Salary Range Structure</a:t>
            </a:r>
            <a:endParaRPr lang="en-US" sz="4000" dirty="0"/>
          </a:p>
        </p:txBody>
      </p:sp>
      <p:pic>
        <p:nvPicPr>
          <p:cNvPr id="5" name="Content Placeholder 4"/>
          <p:cNvPicPr>
            <a:picLocks noGrp="1" noChangeAspect="1"/>
          </p:cNvPicPr>
          <p:nvPr>
            <p:ph idx="1"/>
          </p:nvPr>
        </p:nvPicPr>
        <p:blipFill>
          <a:blip r:embed="rId3">
            <a:duotone>
              <a:schemeClr val="accent1">
                <a:shade val="45000"/>
                <a:satMod val="135000"/>
              </a:schemeClr>
              <a:prstClr val="white"/>
            </a:duotone>
          </a:blip>
          <a:stretch>
            <a:fillRect/>
          </a:stretch>
        </p:blipFill>
        <p:spPr>
          <a:xfrm>
            <a:off x="7272805" y="1289882"/>
            <a:ext cx="4395597" cy="3572566"/>
          </a:xfrm>
          <a:prstGeom prst="rect">
            <a:avLst/>
          </a:prstGeom>
        </p:spPr>
      </p:pic>
      <p:sp>
        <p:nvSpPr>
          <p:cNvPr id="6" name="Rectangle 2"/>
          <p:cNvSpPr txBox="1">
            <a:spLocks/>
          </p:cNvSpPr>
          <p:nvPr/>
        </p:nvSpPr>
        <p:spPr>
          <a:xfrm>
            <a:off x="469794" y="1289882"/>
            <a:ext cx="6284032" cy="4539343"/>
          </a:xfrm>
          <a:prstGeom prst="rect">
            <a:avLst/>
          </a:prstGeom>
        </p:spPr>
        <p:txBody>
          <a:bodyPr vert="horz" lIns="91440" tIns="45720" rIns="91440" bIns="45720" rtlCol="0">
            <a:normAutofit fontScale="25000" lnSpcReduction="20000"/>
          </a:bodyPr>
          <a:lstStyle>
            <a:lvl1pPr marL="0" indent="0" algn="l" defTabSz="914377" rtl="0" eaLnBrk="1" latinLnBrk="0" hangingPunct="1">
              <a:lnSpc>
                <a:spcPct val="90000"/>
              </a:lnSpc>
              <a:spcBef>
                <a:spcPts val="1000"/>
              </a:spcBef>
              <a:buFontTx/>
              <a:buNone/>
              <a:defRPr sz="2400" kern="1200" baseline="0">
                <a:solidFill>
                  <a:srgbClr val="0064A4"/>
                </a:solidFill>
                <a:latin typeface="Century Gothic" panose="020B050202020202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20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8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6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1200"/>
              </a:spcAft>
            </a:pPr>
            <a:r>
              <a:rPr lang="en-US" sz="7400" dirty="0" smtClean="0">
                <a:solidFill>
                  <a:schemeClr val="tx2"/>
                </a:solidFill>
                <a:latin typeface="Verdana" panose="020B0604030504040204" pitchFamily="34" charset="0"/>
              </a:rPr>
              <a:t>New range is effective at time employee transitions to new Career Tracks job title (October 2020)</a:t>
            </a:r>
          </a:p>
          <a:p>
            <a:pPr>
              <a:lnSpc>
                <a:spcPct val="120000"/>
              </a:lnSpc>
              <a:spcAft>
                <a:spcPts val="1200"/>
              </a:spcAft>
            </a:pPr>
            <a:r>
              <a:rPr lang="en-US" sz="7400" dirty="0" smtClean="0">
                <a:solidFill>
                  <a:schemeClr val="tx2"/>
                </a:solidFill>
                <a:latin typeface="Verdana" panose="020B0604030504040204" pitchFamily="34" charset="0"/>
              </a:rPr>
              <a:t>Salary Range represents a proxy for competitive range of pay for comparable jobs in the local labor market.  </a:t>
            </a:r>
          </a:p>
          <a:p>
            <a:pPr>
              <a:lnSpc>
                <a:spcPct val="120000"/>
              </a:lnSpc>
              <a:spcAft>
                <a:spcPts val="1200"/>
              </a:spcAft>
            </a:pPr>
            <a:r>
              <a:rPr lang="en-US" sz="7400" dirty="0" smtClean="0">
                <a:solidFill>
                  <a:schemeClr val="tx2"/>
                </a:solidFill>
                <a:latin typeface="Verdana" panose="020B0604030504040204" pitchFamily="34" charset="0"/>
              </a:rPr>
              <a:t>The midpoint of the range represents the median pay level in the market for fully-experienced employees performing comparable work. </a:t>
            </a:r>
          </a:p>
          <a:p>
            <a:pPr>
              <a:lnSpc>
                <a:spcPct val="120000"/>
              </a:lnSpc>
              <a:spcAft>
                <a:spcPts val="1200"/>
              </a:spcAft>
            </a:pPr>
            <a:r>
              <a:rPr lang="en-US" sz="7400" dirty="0">
                <a:solidFill>
                  <a:schemeClr val="tx2"/>
                </a:solidFill>
                <a:latin typeface="Verdana" panose="020B0604030504040204" pitchFamily="34" charset="0"/>
              </a:rPr>
              <a:t>Salary Range minimums, midpoints and maximums have been adjusted to reflect overall market movement of 2</a:t>
            </a:r>
            <a:r>
              <a:rPr lang="en-US" sz="7400" dirty="0" smtClean="0">
                <a:solidFill>
                  <a:schemeClr val="tx2"/>
                </a:solidFill>
                <a:latin typeface="Verdana" panose="020B0604030504040204" pitchFamily="34" charset="0"/>
              </a:rPr>
              <a:t>%.</a:t>
            </a:r>
            <a:endParaRPr lang="en-US" sz="7400" dirty="0">
              <a:solidFill>
                <a:schemeClr val="tx2"/>
              </a:solidFill>
              <a:latin typeface="Verdana" panose="020B0604030504040204" pitchFamily="34" charset="0"/>
            </a:endParaRPr>
          </a:p>
          <a:p>
            <a:pPr>
              <a:lnSpc>
                <a:spcPct val="120000"/>
              </a:lnSpc>
              <a:spcAft>
                <a:spcPts val="1200"/>
              </a:spcAft>
            </a:pPr>
            <a:endParaRPr lang="en-US" sz="7400" dirty="0" smtClean="0">
              <a:solidFill>
                <a:schemeClr val="tx2"/>
              </a:solidFill>
              <a:latin typeface="Verdana" panose="020B0604030504040204" pitchFamily="34" charset="0"/>
            </a:endParaRPr>
          </a:p>
        </p:txBody>
      </p:sp>
      <p:pic>
        <p:nvPicPr>
          <p:cNvPr id="7" name="Picture 6"/>
          <p:cNvPicPr>
            <a:picLocks noChangeAspect="1"/>
          </p:cNvPicPr>
          <p:nvPr/>
        </p:nvPicPr>
        <p:blipFill>
          <a:blip r:embed="rId4"/>
          <a:stretch>
            <a:fillRect/>
          </a:stretch>
        </p:blipFill>
        <p:spPr>
          <a:xfrm>
            <a:off x="469794" y="6066309"/>
            <a:ext cx="2294427" cy="643559"/>
          </a:xfrm>
          <a:prstGeom prst="rect">
            <a:avLst/>
          </a:prstGeom>
        </p:spPr>
      </p:pic>
    </p:spTree>
    <p:extLst>
      <p:ext uri="{BB962C8B-B14F-4D97-AF65-F5344CB8AC3E}">
        <p14:creationId xmlns:p14="http://schemas.microsoft.com/office/powerpoint/2010/main" val="2193381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56194" y="6506679"/>
            <a:ext cx="535807" cy="385754"/>
          </a:xfrm>
        </p:spPr>
        <p:txBody>
          <a:bodyPr/>
          <a:lstStyle/>
          <a:p>
            <a:fld id="{07297065-12DB-4451-8B30-EBF38A6018EA}" type="slidenum">
              <a:rPr lang="en-US" smtClean="0"/>
              <a:t>17</a:t>
            </a:fld>
            <a:endParaRPr lang="en-US" dirty="0"/>
          </a:p>
        </p:txBody>
      </p:sp>
      <p:sp>
        <p:nvSpPr>
          <p:cNvPr id="3" name="Title 2"/>
          <p:cNvSpPr>
            <a:spLocks noGrp="1"/>
          </p:cNvSpPr>
          <p:nvPr>
            <p:ph type="title"/>
          </p:nvPr>
        </p:nvSpPr>
        <p:spPr/>
        <p:txBody>
          <a:bodyPr>
            <a:normAutofit/>
          </a:bodyPr>
          <a:lstStyle/>
          <a:p>
            <a:r>
              <a:rPr lang="en-US" sz="4000" dirty="0" smtClean="0"/>
              <a:t>UCI Salary Range Structure</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566819909"/>
              </p:ext>
            </p:extLst>
          </p:nvPr>
        </p:nvGraphicFramePr>
        <p:xfrm>
          <a:off x="2658979" y="1098560"/>
          <a:ext cx="6821906" cy="5156100"/>
        </p:xfrm>
        <a:graphic>
          <a:graphicData uri="http://schemas.openxmlformats.org/drawingml/2006/table">
            <a:tbl>
              <a:tblPr>
                <a:tableStyleId>{69CF1AB2-1976-4502-BF36-3FF5EA218861}</a:tableStyleId>
              </a:tblPr>
              <a:tblGrid>
                <a:gridCol w="1348353">
                  <a:extLst>
                    <a:ext uri="{9D8B030D-6E8A-4147-A177-3AD203B41FA5}">
                      <a16:colId xmlns:a16="http://schemas.microsoft.com/office/drawing/2014/main" val="2640751765"/>
                    </a:ext>
                  </a:extLst>
                </a:gridCol>
                <a:gridCol w="1938257">
                  <a:extLst>
                    <a:ext uri="{9D8B030D-6E8A-4147-A177-3AD203B41FA5}">
                      <a16:colId xmlns:a16="http://schemas.microsoft.com/office/drawing/2014/main" val="1195715759"/>
                    </a:ext>
                  </a:extLst>
                </a:gridCol>
                <a:gridCol w="1783236">
                  <a:extLst>
                    <a:ext uri="{9D8B030D-6E8A-4147-A177-3AD203B41FA5}">
                      <a16:colId xmlns:a16="http://schemas.microsoft.com/office/drawing/2014/main" val="3523263416"/>
                    </a:ext>
                  </a:extLst>
                </a:gridCol>
                <a:gridCol w="1752060">
                  <a:extLst>
                    <a:ext uri="{9D8B030D-6E8A-4147-A177-3AD203B41FA5}">
                      <a16:colId xmlns:a16="http://schemas.microsoft.com/office/drawing/2014/main" val="1242928202"/>
                    </a:ext>
                  </a:extLst>
                </a:gridCol>
              </a:tblGrid>
              <a:tr h="314595">
                <a:tc gridSpan="4">
                  <a:txBody>
                    <a:bodyPr/>
                    <a:lstStyle/>
                    <a:p>
                      <a:pPr algn="ctr" fontAlgn="ctr"/>
                      <a:r>
                        <a:rPr lang="en-US" sz="14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EFFECTIVE</a:t>
                      </a:r>
                      <a:r>
                        <a:rPr lang="en-US" sz="1400" b="1"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OCTOBER 1, 2020</a:t>
                      </a:r>
                      <a:endParaRPr lang="en-US" sz="14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rgbClr val="FFC000"/>
                    </a:solidFill>
                  </a:tcPr>
                </a:tc>
                <a:tc hMerge="1">
                  <a:txBody>
                    <a:bodyPr/>
                    <a:lstStyle/>
                    <a:p>
                      <a:pPr algn="ctr" fontAlgn="ct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tc hMerge="1">
                  <a:txBody>
                    <a:bodyPr/>
                    <a:lstStyle/>
                    <a:p>
                      <a:pPr algn="ctr" fontAlgn="ct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tc hMerge="1">
                  <a:txBody>
                    <a:bodyPr/>
                    <a:lstStyle/>
                    <a:p>
                      <a:pPr algn="ctr" fontAlgn="ct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extLst>
                  <a:ext uri="{0D108BD9-81ED-4DB2-BD59-A6C34878D82A}">
                    <a16:rowId xmlns:a16="http://schemas.microsoft.com/office/drawing/2014/main" val="982041956"/>
                  </a:ext>
                </a:extLst>
              </a:tr>
              <a:tr h="263371">
                <a:tc>
                  <a:txBody>
                    <a:bodyPr/>
                    <a:lstStyle/>
                    <a:p>
                      <a:pPr algn="ctr" fontAlgn="ctr"/>
                      <a:r>
                        <a:rPr lang="en-US" sz="1400" b="1" u="none" strike="noStrike" dirty="0" smtClean="0">
                          <a:solidFill>
                            <a:schemeClr val="bg1"/>
                          </a:solidFill>
                          <a:effectLst/>
                        </a:rPr>
                        <a:t>GRADE</a:t>
                      </a: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tc>
                  <a:txBody>
                    <a:bodyPr/>
                    <a:lstStyle/>
                    <a:p>
                      <a:pPr algn="ctr" fontAlgn="ctr"/>
                      <a:r>
                        <a:rPr lang="en-US" sz="1400" b="1" u="none" strike="noStrike" dirty="0">
                          <a:solidFill>
                            <a:schemeClr val="bg1"/>
                          </a:solidFill>
                          <a:effectLst/>
                        </a:rPr>
                        <a:t>MINIMUM</a:t>
                      </a: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tc>
                  <a:txBody>
                    <a:bodyPr/>
                    <a:lstStyle/>
                    <a:p>
                      <a:pPr algn="ctr" fontAlgn="ctr"/>
                      <a:r>
                        <a:rPr lang="en-US" sz="1400" b="1" u="none" strike="noStrike" dirty="0">
                          <a:solidFill>
                            <a:schemeClr val="bg1"/>
                          </a:solidFill>
                          <a:effectLst/>
                        </a:rPr>
                        <a:t>MIDPOINT</a:t>
                      </a: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tc>
                  <a:txBody>
                    <a:bodyPr/>
                    <a:lstStyle/>
                    <a:p>
                      <a:pPr algn="ctr" fontAlgn="ctr"/>
                      <a:r>
                        <a:rPr lang="en-US" sz="1400" b="1" u="none" strike="noStrike" dirty="0">
                          <a:solidFill>
                            <a:schemeClr val="bg1"/>
                          </a:solidFill>
                          <a:effectLst/>
                        </a:rPr>
                        <a:t>MAXIMUM</a:t>
                      </a: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extLst>
                  <a:ext uri="{0D108BD9-81ED-4DB2-BD59-A6C34878D82A}">
                    <a16:rowId xmlns:a16="http://schemas.microsoft.com/office/drawing/2014/main" val="1710233871"/>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31</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$143,100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$283,000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$422,700</a:t>
                      </a:r>
                    </a:p>
                  </a:txBody>
                  <a:tcPr marL="0" marR="0" marT="0" marB="0" anchor="ctr"/>
                </a:tc>
                <a:extLst>
                  <a:ext uri="{0D108BD9-81ED-4DB2-BD59-A6C34878D82A}">
                    <a16:rowId xmlns:a16="http://schemas.microsoft.com/office/drawing/2014/main" val="2659763199"/>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$125,600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$248,200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$370,900</a:t>
                      </a:r>
                    </a:p>
                  </a:txBody>
                  <a:tcPr marL="0" marR="0" marT="0" marB="0" anchor="ctr">
                    <a:noFill/>
                  </a:tcPr>
                </a:tc>
                <a:extLst>
                  <a:ext uri="{0D108BD9-81ED-4DB2-BD59-A6C34878D82A}">
                    <a16:rowId xmlns:a16="http://schemas.microsoft.com/office/drawing/2014/main" val="3462745845"/>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29</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$114,500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$217,800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$321,000</a:t>
                      </a:r>
                    </a:p>
                  </a:txBody>
                  <a:tcPr marL="0" marR="0" marT="0" marB="0" anchor="ctr"/>
                </a:tc>
                <a:extLst>
                  <a:ext uri="{0D108BD9-81ED-4DB2-BD59-A6C34878D82A}">
                    <a16:rowId xmlns:a16="http://schemas.microsoft.com/office/drawing/2014/main" val="640068308"/>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28</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$104,300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$191,100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$277,800</a:t>
                      </a:r>
                    </a:p>
                  </a:txBody>
                  <a:tcPr marL="0" marR="0" marT="0" marB="0" anchor="ctr">
                    <a:noFill/>
                  </a:tcPr>
                </a:tc>
                <a:extLst>
                  <a:ext uri="{0D108BD9-81ED-4DB2-BD59-A6C34878D82A}">
                    <a16:rowId xmlns:a16="http://schemas.microsoft.com/office/drawing/2014/main" val="3639799660"/>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27</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$95,100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$167,600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$240,100</a:t>
                      </a:r>
                    </a:p>
                  </a:txBody>
                  <a:tcPr marL="0" marR="0" marT="0" marB="0" anchor="ctr"/>
                </a:tc>
                <a:extLst>
                  <a:ext uri="{0D108BD9-81ED-4DB2-BD59-A6C34878D82A}">
                    <a16:rowId xmlns:a16="http://schemas.microsoft.com/office/drawing/2014/main" val="3821733068"/>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26</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$87,700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$149,500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$211,300</a:t>
                      </a:r>
                    </a:p>
                  </a:txBody>
                  <a:tcPr marL="0" marR="0" marT="0" marB="0" anchor="ctr">
                    <a:noFill/>
                  </a:tcPr>
                </a:tc>
                <a:extLst>
                  <a:ext uri="{0D108BD9-81ED-4DB2-BD59-A6C34878D82A}">
                    <a16:rowId xmlns:a16="http://schemas.microsoft.com/office/drawing/2014/main" val="4060887286"/>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25</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$81,400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$133,500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$185,500</a:t>
                      </a:r>
                    </a:p>
                  </a:txBody>
                  <a:tcPr marL="0" marR="0" marT="0" marB="0" anchor="ctr"/>
                </a:tc>
                <a:extLst>
                  <a:ext uri="{0D108BD9-81ED-4DB2-BD59-A6C34878D82A}">
                    <a16:rowId xmlns:a16="http://schemas.microsoft.com/office/drawing/2014/main" val="1037337868"/>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24</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$75,800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$119,300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$162,800</a:t>
                      </a:r>
                    </a:p>
                  </a:txBody>
                  <a:tcPr marL="0" marR="0" marT="0" marB="0" anchor="ctr">
                    <a:noFill/>
                  </a:tcPr>
                </a:tc>
                <a:extLst>
                  <a:ext uri="{0D108BD9-81ED-4DB2-BD59-A6C34878D82A}">
                    <a16:rowId xmlns:a16="http://schemas.microsoft.com/office/drawing/2014/main" val="622554172"/>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23</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$69,900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$106,400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$143,000</a:t>
                      </a:r>
                    </a:p>
                  </a:txBody>
                  <a:tcPr marL="0" marR="0" marT="0" marB="0" anchor="ctr"/>
                </a:tc>
                <a:extLst>
                  <a:ext uri="{0D108BD9-81ED-4DB2-BD59-A6C34878D82A}">
                    <a16:rowId xmlns:a16="http://schemas.microsoft.com/office/drawing/2014/main" val="3109493183"/>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22</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$62,400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$95,000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$127,500</a:t>
                      </a:r>
                    </a:p>
                  </a:txBody>
                  <a:tcPr marL="0" marR="0" marT="0" marB="0" anchor="ctr">
                    <a:noFill/>
                  </a:tcPr>
                </a:tc>
                <a:extLst>
                  <a:ext uri="{0D108BD9-81ED-4DB2-BD59-A6C34878D82A}">
                    <a16:rowId xmlns:a16="http://schemas.microsoft.com/office/drawing/2014/main" val="1216415176"/>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21</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$55,700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$85,000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$114,200</a:t>
                      </a:r>
                    </a:p>
                  </a:txBody>
                  <a:tcPr marL="0" marR="0" marT="0" marB="0" anchor="ctr"/>
                </a:tc>
                <a:extLst>
                  <a:ext uri="{0D108BD9-81ED-4DB2-BD59-A6C34878D82A}">
                    <a16:rowId xmlns:a16="http://schemas.microsoft.com/office/drawing/2014/main" val="2602284919"/>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$50,600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$77,100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$103,700</a:t>
                      </a:r>
                    </a:p>
                  </a:txBody>
                  <a:tcPr marL="0" marR="0" marT="0" marB="0" anchor="ctr">
                    <a:noFill/>
                  </a:tcPr>
                </a:tc>
                <a:extLst>
                  <a:ext uri="{0D108BD9-81ED-4DB2-BD59-A6C34878D82A}">
                    <a16:rowId xmlns:a16="http://schemas.microsoft.com/office/drawing/2014/main" val="3106552459"/>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19</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$45,900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$70,100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$94,000</a:t>
                      </a:r>
                    </a:p>
                  </a:txBody>
                  <a:tcPr marL="0" marR="0" marT="0" marB="0" anchor="ctr"/>
                </a:tc>
                <a:extLst>
                  <a:ext uri="{0D108BD9-81ED-4DB2-BD59-A6C34878D82A}">
                    <a16:rowId xmlns:a16="http://schemas.microsoft.com/office/drawing/2014/main" val="1504345858"/>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18</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$41,800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$63,700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$85,500</a:t>
                      </a:r>
                    </a:p>
                  </a:txBody>
                  <a:tcPr marL="0" marR="0" marT="0" marB="0" anchor="ctr">
                    <a:noFill/>
                  </a:tcPr>
                </a:tc>
                <a:extLst>
                  <a:ext uri="{0D108BD9-81ED-4DB2-BD59-A6C34878D82A}">
                    <a16:rowId xmlns:a16="http://schemas.microsoft.com/office/drawing/2014/main" val="2748903743"/>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17</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$37,900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$57,900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$77,900</a:t>
                      </a:r>
                    </a:p>
                  </a:txBody>
                  <a:tcPr marL="0" marR="0" marT="0" marB="0" anchor="ctr"/>
                </a:tc>
                <a:extLst>
                  <a:ext uri="{0D108BD9-81ED-4DB2-BD59-A6C34878D82A}">
                    <a16:rowId xmlns:a16="http://schemas.microsoft.com/office/drawing/2014/main" val="346299894"/>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16</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$34,500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$52,600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$70,800</a:t>
                      </a:r>
                    </a:p>
                  </a:txBody>
                  <a:tcPr marL="0" marR="0" marT="0" marB="0" anchor="ctr">
                    <a:noFill/>
                  </a:tcPr>
                </a:tc>
                <a:extLst>
                  <a:ext uri="{0D108BD9-81ED-4DB2-BD59-A6C34878D82A}">
                    <a16:rowId xmlns:a16="http://schemas.microsoft.com/office/drawing/2014/main" val="2922846435"/>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15</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$31,500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$47,800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$64,200</a:t>
                      </a:r>
                    </a:p>
                  </a:txBody>
                  <a:tcPr marL="0" marR="0" marT="0" marB="0" anchor="ctr"/>
                </a:tc>
                <a:extLst>
                  <a:ext uri="{0D108BD9-81ED-4DB2-BD59-A6C34878D82A}">
                    <a16:rowId xmlns:a16="http://schemas.microsoft.com/office/drawing/2014/main" val="2782503942"/>
                  </a:ext>
                </a:extLst>
              </a:tr>
            </a:tbl>
          </a:graphicData>
        </a:graphic>
      </p:graphicFrame>
      <p:pic>
        <p:nvPicPr>
          <p:cNvPr id="5" name="Picture 4"/>
          <p:cNvPicPr>
            <a:picLocks noChangeAspect="1"/>
          </p:cNvPicPr>
          <p:nvPr/>
        </p:nvPicPr>
        <p:blipFill>
          <a:blip r:embed="rId3"/>
          <a:stretch>
            <a:fillRect/>
          </a:stretch>
        </p:blipFill>
        <p:spPr>
          <a:xfrm>
            <a:off x="469795" y="6095828"/>
            <a:ext cx="2189184" cy="614040"/>
          </a:xfrm>
          <a:prstGeom prst="rect">
            <a:avLst/>
          </a:prstGeom>
        </p:spPr>
      </p:pic>
    </p:spTree>
    <p:extLst>
      <p:ext uri="{BB962C8B-B14F-4D97-AF65-F5344CB8AC3E}">
        <p14:creationId xmlns:p14="http://schemas.microsoft.com/office/powerpoint/2010/main" val="4006920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68402" y="6420051"/>
            <a:ext cx="523600" cy="472381"/>
          </a:xfrm>
        </p:spPr>
        <p:txBody>
          <a:bodyPr/>
          <a:lstStyle/>
          <a:p>
            <a:fld id="{07297065-12DB-4451-8B30-EBF38A6018EA}" type="slidenum">
              <a:rPr lang="en-US" smtClean="0"/>
              <a:t>18</a:t>
            </a:fld>
            <a:endParaRPr lang="en-US" dirty="0"/>
          </a:p>
        </p:txBody>
      </p:sp>
      <p:sp>
        <p:nvSpPr>
          <p:cNvPr id="3" name="Title 2"/>
          <p:cNvSpPr>
            <a:spLocks noGrp="1"/>
          </p:cNvSpPr>
          <p:nvPr>
            <p:ph type="title"/>
          </p:nvPr>
        </p:nvSpPr>
        <p:spPr>
          <a:xfrm>
            <a:off x="1676400" y="0"/>
            <a:ext cx="10515600" cy="729212"/>
          </a:xfrm>
        </p:spPr>
        <p:txBody>
          <a:bodyPr>
            <a:normAutofit/>
          </a:bodyPr>
          <a:lstStyle/>
          <a:p>
            <a:r>
              <a:rPr lang="en-US" sz="3600" dirty="0" smtClean="0"/>
              <a:t>  Pay Relative to Market Based Structure</a:t>
            </a:r>
            <a:endParaRPr lang="en-US" sz="3600" dirty="0"/>
          </a:p>
        </p:txBody>
      </p:sp>
      <p:sp>
        <p:nvSpPr>
          <p:cNvPr id="6" name="Rectangle 2"/>
          <p:cNvSpPr txBox="1">
            <a:spLocks/>
          </p:cNvSpPr>
          <p:nvPr/>
        </p:nvSpPr>
        <p:spPr>
          <a:xfrm>
            <a:off x="469793" y="1128611"/>
            <a:ext cx="7325467" cy="2537942"/>
          </a:xfrm>
          <a:prstGeom prst="rect">
            <a:avLst/>
          </a:prstGeom>
        </p:spPr>
        <p:txBody>
          <a:bodyPr vert="horz" lIns="91440" tIns="45720" rIns="91440" bIns="45720" rtlCol="0">
            <a:normAutofit fontScale="92500" lnSpcReduction="10000"/>
          </a:bodyPr>
          <a:lstStyle>
            <a:lvl1pPr marL="0" indent="0" algn="l" defTabSz="914377" rtl="0" eaLnBrk="1" latinLnBrk="0" hangingPunct="1">
              <a:lnSpc>
                <a:spcPct val="90000"/>
              </a:lnSpc>
              <a:spcBef>
                <a:spcPts val="1000"/>
              </a:spcBef>
              <a:buFontTx/>
              <a:buNone/>
              <a:defRPr sz="2400" kern="1200" baseline="0">
                <a:solidFill>
                  <a:srgbClr val="0064A4"/>
                </a:solidFill>
                <a:latin typeface="Century Gothic" panose="020B050202020202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20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8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6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2200" dirty="0" smtClean="0">
                <a:solidFill>
                  <a:schemeClr val="tx2"/>
                </a:solidFill>
                <a:latin typeface="+mn-lt"/>
              </a:rPr>
              <a:t>Compa-Ratio measures employee pay relative to the labor market for comparable jobs. It is calculated by dividing salary by salary range midpoint (proxy for market).</a:t>
            </a:r>
            <a:r>
              <a:rPr lang="en-US" sz="2200" dirty="0" smtClean="0">
                <a:solidFill>
                  <a:schemeClr val="tx2"/>
                </a:solidFill>
              </a:rPr>
              <a:t> </a:t>
            </a:r>
            <a:endParaRPr lang="en-US" sz="2200" dirty="0">
              <a:solidFill>
                <a:schemeClr val="tx2"/>
              </a:solidFill>
              <a:latin typeface="+mn-lt"/>
            </a:endParaRPr>
          </a:p>
          <a:p>
            <a:r>
              <a:rPr lang="en-US" sz="2200" dirty="0">
                <a:solidFill>
                  <a:schemeClr val="tx2"/>
                </a:solidFill>
                <a:latin typeface="+mn-lt"/>
              </a:rPr>
              <a:t>A Compa-Ratio of 100% means an employee is paid at market (midpoint), however the entire salary range is considered a competitive range of pay, depending on </a:t>
            </a:r>
            <a:r>
              <a:rPr lang="en-US" sz="2200" dirty="0" smtClean="0">
                <a:solidFill>
                  <a:schemeClr val="tx2"/>
                </a:solidFill>
                <a:latin typeface="+mn-lt"/>
              </a:rPr>
              <a:t>an employee’s </a:t>
            </a:r>
            <a:r>
              <a:rPr lang="en-US" sz="2200" dirty="0">
                <a:solidFill>
                  <a:schemeClr val="tx2"/>
                </a:solidFill>
                <a:latin typeface="+mn-lt"/>
              </a:rPr>
              <a:t>qualifications and performance</a:t>
            </a:r>
            <a:r>
              <a:rPr lang="en-US" sz="2200" dirty="0" smtClean="0">
                <a:solidFill>
                  <a:schemeClr val="tx2"/>
                </a:solidFill>
                <a:latin typeface="+mn-lt"/>
              </a:rPr>
              <a:t>.</a:t>
            </a:r>
            <a:endParaRPr lang="en-US" sz="2200" dirty="0">
              <a:solidFill>
                <a:schemeClr val="tx2"/>
              </a:solidFill>
              <a:latin typeface="+mn-lt"/>
            </a:endParaRPr>
          </a:p>
          <a:p>
            <a:pPr>
              <a:lnSpc>
                <a:spcPct val="100000"/>
              </a:lnSpc>
              <a:spcAft>
                <a:spcPts val="1200"/>
              </a:spcAft>
            </a:pPr>
            <a:endParaRPr lang="en-US" sz="2000" dirty="0" smtClean="0">
              <a:solidFill>
                <a:schemeClr val="tx2"/>
              </a:solidFill>
              <a:latin typeface="+mn-lt"/>
            </a:endParaRPr>
          </a:p>
        </p:txBody>
      </p:sp>
      <p:pic>
        <p:nvPicPr>
          <p:cNvPr id="7" name="Picture 6"/>
          <p:cNvPicPr>
            <a:picLocks noChangeAspect="1"/>
          </p:cNvPicPr>
          <p:nvPr/>
        </p:nvPicPr>
        <p:blipFill>
          <a:blip r:embed="rId3"/>
          <a:stretch>
            <a:fillRect/>
          </a:stretch>
        </p:blipFill>
        <p:spPr>
          <a:xfrm>
            <a:off x="469793" y="5845207"/>
            <a:ext cx="3082703" cy="864661"/>
          </a:xfrm>
          <a:prstGeom prst="rect">
            <a:avLst/>
          </a:prstGeom>
        </p:spPr>
      </p:pic>
      <p:pic>
        <p:nvPicPr>
          <p:cNvPr id="8" name="Content Placeholder 7" descr="Salary - Clipboard image"/>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161269" y="1083727"/>
            <a:ext cx="3426252" cy="2284168"/>
          </a:xfrm>
        </p:spPr>
      </p:pic>
      <p:sp>
        <p:nvSpPr>
          <p:cNvPr id="5" name="TextBox 4"/>
          <p:cNvSpPr txBox="1"/>
          <p:nvPr/>
        </p:nvSpPr>
        <p:spPr>
          <a:xfrm>
            <a:off x="469793" y="3786384"/>
            <a:ext cx="11117728" cy="1938992"/>
          </a:xfrm>
          <a:prstGeom prst="rect">
            <a:avLst/>
          </a:prstGeom>
          <a:noFill/>
        </p:spPr>
        <p:txBody>
          <a:bodyPr wrap="square" rtlCol="0">
            <a:spAutoFit/>
          </a:bodyPr>
          <a:lstStyle/>
          <a:p>
            <a:r>
              <a:rPr lang="en-US" sz="2000" dirty="0" smtClean="0">
                <a:solidFill>
                  <a:schemeClr val="tx2"/>
                </a:solidFill>
              </a:rPr>
              <a:t>Career </a:t>
            </a:r>
            <a:r>
              <a:rPr lang="en-US" sz="2000" dirty="0">
                <a:solidFill>
                  <a:schemeClr val="tx2"/>
                </a:solidFill>
              </a:rPr>
              <a:t>Tracks salary ranges </a:t>
            </a:r>
            <a:r>
              <a:rPr lang="en-US" sz="2000" dirty="0" smtClean="0">
                <a:solidFill>
                  <a:schemeClr val="tx2"/>
                </a:solidFill>
              </a:rPr>
              <a:t>are aligned with the local labor market.  In most cases, the new ranges are slightly </a:t>
            </a:r>
            <a:r>
              <a:rPr lang="en-US" sz="2000" dirty="0">
                <a:solidFill>
                  <a:schemeClr val="tx2"/>
                </a:solidFill>
              </a:rPr>
              <a:t>higher than current legacy </a:t>
            </a:r>
            <a:r>
              <a:rPr lang="en-US" sz="2000" dirty="0" smtClean="0">
                <a:solidFill>
                  <a:schemeClr val="tx2"/>
                </a:solidFill>
              </a:rPr>
              <a:t>ranges. </a:t>
            </a:r>
          </a:p>
          <a:p>
            <a:endParaRPr lang="en-US" sz="2000" dirty="0">
              <a:solidFill>
                <a:schemeClr val="tx2"/>
              </a:solidFill>
            </a:endParaRPr>
          </a:p>
          <a:p>
            <a:r>
              <a:rPr lang="en-US" sz="2000" dirty="0" smtClean="0">
                <a:solidFill>
                  <a:schemeClr val="tx2"/>
                </a:solidFill>
              </a:rPr>
              <a:t>Because ranges are going up, average Compa-Ratios </a:t>
            </a:r>
            <a:r>
              <a:rPr lang="en-US" sz="2000" dirty="0">
                <a:solidFill>
                  <a:schemeClr val="tx2"/>
                </a:solidFill>
              </a:rPr>
              <a:t>appear lower </a:t>
            </a:r>
            <a:r>
              <a:rPr lang="en-US" sz="2000" dirty="0" smtClean="0">
                <a:solidFill>
                  <a:schemeClr val="tx2"/>
                </a:solidFill>
              </a:rPr>
              <a:t>than when compared to legacy salary ranges.  Most employees will have greater opportunity for salary growth in the Career Tracks structure.</a:t>
            </a:r>
            <a:endParaRPr lang="en-US" sz="2000" dirty="0"/>
          </a:p>
        </p:txBody>
      </p:sp>
    </p:spTree>
    <p:extLst>
      <p:ext uri="{BB962C8B-B14F-4D97-AF65-F5344CB8AC3E}">
        <p14:creationId xmlns:p14="http://schemas.microsoft.com/office/powerpoint/2010/main" val="3491479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04320" y="6371925"/>
            <a:ext cx="487681" cy="520508"/>
          </a:xfrm>
        </p:spPr>
        <p:txBody>
          <a:bodyPr/>
          <a:lstStyle/>
          <a:p>
            <a:fld id="{07297065-12DB-4451-8B30-EBF38A6018EA}" type="slidenum">
              <a:rPr lang="en-US" smtClean="0"/>
              <a:t>19</a:t>
            </a:fld>
            <a:endParaRPr lang="en-US" dirty="0"/>
          </a:p>
        </p:txBody>
      </p:sp>
      <p:sp>
        <p:nvSpPr>
          <p:cNvPr id="3" name="Title 2"/>
          <p:cNvSpPr>
            <a:spLocks noGrp="1"/>
          </p:cNvSpPr>
          <p:nvPr>
            <p:ph type="title"/>
          </p:nvPr>
        </p:nvSpPr>
        <p:spPr/>
        <p:txBody>
          <a:bodyPr>
            <a:normAutofit/>
          </a:bodyPr>
          <a:lstStyle/>
          <a:p>
            <a:r>
              <a:rPr lang="en-US" sz="3600" dirty="0"/>
              <a:t>Pay Relative to Market Based Structure</a:t>
            </a:r>
          </a:p>
        </p:txBody>
      </p:sp>
      <p:pic>
        <p:nvPicPr>
          <p:cNvPr id="5" name="Picture 4"/>
          <p:cNvPicPr>
            <a:picLocks noChangeAspect="1"/>
          </p:cNvPicPr>
          <p:nvPr/>
        </p:nvPicPr>
        <p:blipFill>
          <a:blip r:embed="rId3"/>
          <a:stretch>
            <a:fillRect/>
          </a:stretch>
        </p:blipFill>
        <p:spPr>
          <a:xfrm>
            <a:off x="606392" y="5867539"/>
            <a:ext cx="3003083" cy="84232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23767638"/>
              </p:ext>
            </p:extLst>
          </p:nvPr>
        </p:nvGraphicFramePr>
        <p:xfrm>
          <a:off x="1207276" y="1082422"/>
          <a:ext cx="9670189" cy="4419184"/>
        </p:xfrm>
        <a:graphic>
          <a:graphicData uri="http://schemas.openxmlformats.org/drawingml/2006/table">
            <a:tbl>
              <a:tblPr/>
              <a:tblGrid>
                <a:gridCol w="4462004">
                  <a:extLst>
                    <a:ext uri="{9D8B030D-6E8A-4147-A177-3AD203B41FA5}">
                      <a16:colId xmlns:a16="http://schemas.microsoft.com/office/drawing/2014/main" val="2811940460"/>
                    </a:ext>
                  </a:extLst>
                </a:gridCol>
                <a:gridCol w="2617470">
                  <a:extLst>
                    <a:ext uri="{9D8B030D-6E8A-4147-A177-3AD203B41FA5}">
                      <a16:colId xmlns:a16="http://schemas.microsoft.com/office/drawing/2014/main" val="176436931"/>
                    </a:ext>
                  </a:extLst>
                </a:gridCol>
                <a:gridCol w="2590715">
                  <a:extLst>
                    <a:ext uri="{9D8B030D-6E8A-4147-A177-3AD203B41FA5}">
                      <a16:colId xmlns:a16="http://schemas.microsoft.com/office/drawing/2014/main" val="796306174"/>
                    </a:ext>
                  </a:extLst>
                </a:gridCol>
              </a:tblGrid>
              <a:tr h="452681">
                <a:tc>
                  <a:txBody>
                    <a:bodyPr/>
                    <a:lstStyle/>
                    <a:p>
                      <a:pPr algn="ctr" fontAlgn="b"/>
                      <a:r>
                        <a:rPr lang="en-US" sz="1600" b="1" i="0" u="none" strike="noStrike" dirty="0">
                          <a:solidFill>
                            <a:srgbClr val="FFFFFF"/>
                          </a:solidFill>
                          <a:effectLst/>
                          <a:latin typeface="+mn-lt"/>
                        </a:rPr>
                        <a:t>Career Tracks Category / Level</a:t>
                      </a:r>
                    </a:p>
                  </a:txBody>
                  <a:tcPr marL="6350" marR="6350" marT="6350" marB="0" anchor="ctr">
                    <a:lnL>
                      <a:noFill/>
                    </a:lnL>
                    <a:lnR>
                      <a:noFill/>
                    </a:lnR>
                    <a:lnT w="12700" cap="flat" cmpd="sng" algn="ctr">
                      <a:solidFill>
                        <a:srgbClr val="2F75B5"/>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mn-lt"/>
                        </a:rPr>
                        <a:t>Current </a:t>
                      </a:r>
                      <a:r>
                        <a:rPr lang="en-US" sz="1600" b="1" i="0" u="none" strike="noStrike" dirty="0" smtClean="0">
                          <a:solidFill>
                            <a:srgbClr val="FFFFFF"/>
                          </a:solidFill>
                          <a:effectLst/>
                          <a:latin typeface="+mn-lt"/>
                        </a:rPr>
                        <a:t>Salary</a:t>
                      </a:r>
                      <a:r>
                        <a:rPr lang="en-US" sz="1600" b="1" i="0" u="none" strike="noStrike" baseline="0" dirty="0" smtClean="0">
                          <a:solidFill>
                            <a:srgbClr val="FFFFFF"/>
                          </a:solidFill>
                          <a:effectLst/>
                          <a:latin typeface="+mn-lt"/>
                        </a:rPr>
                        <a:t> Range</a:t>
                      </a:r>
                      <a:endParaRPr lang="en-US" sz="1600" b="1" i="0" u="none" strike="noStrike" dirty="0" smtClean="0">
                        <a:solidFill>
                          <a:srgbClr val="FFFFFF"/>
                        </a:solidFill>
                        <a:effectLst/>
                        <a:latin typeface="+mn-lt"/>
                      </a:endParaRPr>
                    </a:p>
                    <a:p>
                      <a:pPr algn="ctr" fontAlgn="b"/>
                      <a:r>
                        <a:rPr lang="en-US" sz="1600" b="1" i="0" u="none" strike="noStrike" dirty="0" smtClean="0">
                          <a:solidFill>
                            <a:srgbClr val="FFFFFF"/>
                          </a:solidFill>
                          <a:effectLst/>
                          <a:latin typeface="+mn-lt"/>
                        </a:rPr>
                        <a:t>Compa </a:t>
                      </a:r>
                      <a:r>
                        <a:rPr lang="en-US" sz="1600" b="1" i="0" u="none" strike="noStrike" dirty="0">
                          <a:solidFill>
                            <a:srgbClr val="FFFFFF"/>
                          </a:solidFill>
                          <a:effectLst/>
                          <a:latin typeface="+mn-lt"/>
                        </a:rPr>
                        <a:t>Ratio</a:t>
                      </a:r>
                    </a:p>
                  </a:txBody>
                  <a:tcPr marL="6350" marR="6350" marT="6350" marB="0" anchor="ctr">
                    <a:lnL>
                      <a:noFill/>
                    </a:lnL>
                    <a:lnR>
                      <a:noFill/>
                    </a:lnR>
                    <a:lnT w="12700" cap="flat" cmpd="sng" algn="ctr">
                      <a:solidFill>
                        <a:srgbClr val="2F75B5"/>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smtClean="0">
                          <a:solidFill>
                            <a:srgbClr val="FFFFFF"/>
                          </a:solidFill>
                          <a:effectLst/>
                          <a:latin typeface="+mn-lt"/>
                        </a:rPr>
                        <a:t>Career Tracks </a:t>
                      </a:r>
                    </a:p>
                    <a:p>
                      <a:pPr algn="ctr" fontAlgn="b"/>
                      <a:r>
                        <a:rPr lang="en-US" sz="1600" b="1" i="0" u="none" strike="noStrike" dirty="0" smtClean="0">
                          <a:solidFill>
                            <a:srgbClr val="FFFFFF"/>
                          </a:solidFill>
                          <a:effectLst/>
                          <a:latin typeface="+mn-lt"/>
                        </a:rPr>
                        <a:t>Salary Range</a:t>
                      </a:r>
                    </a:p>
                    <a:p>
                      <a:pPr algn="ctr" fontAlgn="b"/>
                      <a:r>
                        <a:rPr lang="en-US" sz="1600" b="1" i="0" u="none" strike="noStrike" dirty="0" smtClean="0">
                          <a:solidFill>
                            <a:srgbClr val="FFFFFF"/>
                          </a:solidFill>
                          <a:effectLst/>
                          <a:latin typeface="+mn-lt"/>
                        </a:rPr>
                        <a:t>Compa </a:t>
                      </a:r>
                      <a:r>
                        <a:rPr lang="en-US" sz="1600" b="1" i="0" u="none" strike="noStrike" dirty="0">
                          <a:solidFill>
                            <a:srgbClr val="FFFFFF"/>
                          </a:solidFill>
                          <a:effectLst/>
                          <a:latin typeface="+mn-lt"/>
                        </a:rPr>
                        <a:t>Ratio</a:t>
                      </a:r>
                    </a:p>
                  </a:txBody>
                  <a:tcPr marL="6350" marR="6350" marT="6350" marB="0" anchor="ctr">
                    <a:lnL>
                      <a:noFill/>
                    </a:lnL>
                    <a:lnR>
                      <a:noFill/>
                    </a:lnR>
                    <a:lnT w="12700" cap="flat" cmpd="sng" algn="ctr">
                      <a:solidFill>
                        <a:srgbClr val="2F75B5"/>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060533040"/>
                  </a:ext>
                </a:extLst>
              </a:tr>
              <a:tr h="262951">
                <a:tc>
                  <a:txBody>
                    <a:bodyPr/>
                    <a:lstStyle/>
                    <a:p>
                      <a:pPr algn="ctr" fontAlgn="b"/>
                      <a:r>
                        <a:rPr lang="en-US" sz="1600" b="1" i="0" u="none" strike="noStrike" dirty="0">
                          <a:solidFill>
                            <a:schemeClr val="tx2"/>
                          </a:solidFill>
                          <a:effectLst/>
                          <a:latin typeface="+mn-lt"/>
                        </a:rPr>
                        <a:t>Managers and </a:t>
                      </a:r>
                      <a:r>
                        <a:rPr lang="en-US" sz="1600" b="1" i="0" u="none" strike="noStrike" dirty="0" smtClean="0">
                          <a:solidFill>
                            <a:schemeClr val="tx2"/>
                          </a:solidFill>
                          <a:effectLst/>
                          <a:latin typeface="+mn-lt"/>
                        </a:rPr>
                        <a:t>Supervisors</a:t>
                      </a:r>
                      <a:endParaRPr lang="en-US" sz="1600" b="1" i="0" u="none" strike="noStrike" dirty="0">
                        <a:solidFill>
                          <a:schemeClr val="tx2"/>
                        </a:solidFill>
                        <a:effectLst/>
                        <a:latin typeface="+mn-lt"/>
                      </a:endParaRPr>
                    </a:p>
                  </a:txBody>
                  <a:tcPr marL="63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105%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98%</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92916486"/>
                  </a:ext>
                </a:extLst>
              </a:tr>
              <a:tr h="262951">
                <a:tc>
                  <a:txBody>
                    <a:bodyPr/>
                    <a:lstStyle/>
                    <a:p>
                      <a:pPr algn="ctr" fontAlgn="b"/>
                      <a:r>
                        <a:rPr lang="en-US" sz="1600" b="0" i="0" u="none" strike="noStrike" dirty="0" smtClean="0">
                          <a:solidFill>
                            <a:schemeClr val="tx2"/>
                          </a:solidFill>
                          <a:effectLst/>
                          <a:latin typeface="+mn-lt"/>
                        </a:rPr>
                        <a:t>M4</a:t>
                      </a:r>
                      <a:endParaRPr lang="en-US" sz="1600" b="0" i="0" u="none" strike="noStrike" dirty="0">
                        <a:solidFill>
                          <a:schemeClr val="tx2"/>
                        </a:solidFill>
                        <a:effectLst/>
                        <a:latin typeface="+mn-lt"/>
                      </a:endParaRP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132%</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113%</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326433309"/>
                  </a:ext>
                </a:extLst>
              </a:tr>
              <a:tr h="262951">
                <a:tc>
                  <a:txBody>
                    <a:bodyPr/>
                    <a:lstStyle/>
                    <a:p>
                      <a:pPr algn="ctr" fontAlgn="b"/>
                      <a:r>
                        <a:rPr lang="en-US" sz="1600" b="0" i="0" u="none" strike="noStrike" dirty="0">
                          <a:solidFill>
                            <a:schemeClr val="tx2"/>
                          </a:solidFill>
                          <a:effectLst/>
                          <a:latin typeface="+mn-lt"/>
                        </a:rPr>
                        <a:t>M3</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125%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114%</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645148105"/>
                  </a:ext>
                </a:extLst>
              </a:tr>
              <a:tr h="262951">
                <a:tc>
                  <a:txBody>
                    <a:bodyPr/>
                    <a:lstStyle/>
                    <a:p>
                      <a:pPr algn="ctr" fontAlgn="b"/>
                      <a:r>
                        <a:rPr lang="en-US" sz="1600" b="0" i="0" u="none" strike="noStrike" dirty="0">
                          <a:solidFill>
                            <a:schemeClr val="tx2"/>
                          </a:solidFill>
                          <a:effectLst/>
                          <a:latin typeface="+mn-lt"/>
                        </a:rPr>
                        <a:t>M2</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119%</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109%</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838719011"/>
                  </a:ext>
                </a:extLst>
              </a:tr>
              <a:tr h="262951">
                <a:tc>
                  <a:txBody>
                    <a:bodyPr/>
                    <a:lstStyle/>
                    <a:p>
                      <a:pPr algn="ctr" fontAlgn="b"/>
                      <a:r>
                        <a:rPr lang="en-US" sz="1600" b="0" i="0" u="none" strike="noStrike" dirty="0">
                          <a:solidFill>
                            <a:schemeClr val="tx2"/>
                          </a:solidFill>
                          <a:effectLst/>
                          <a:latin typeface="+mn-lt"/>
                        </a:rPr>
                        <a:t>M1</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106%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99%</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340546827"/>
                  </a:ext>
                </a:extLst>
              </a:tr>
              <a:tr h="262951">
                <a:tc>
                  <a:txBody>
                    <a:bodyPr/>
                    <a:lstStyle/>
                    <a:p>
                      <a:pPr algn="ctr" fontAlgn="b"/>
                      <a:r>
                        <a:rPr lang="en-US" sz="1600" b="0" i="0" u="none" strike="noStrike" dirty="0">
                          <a:solidFill>
                            <a:schemeClr val="tx2"/>
                          </a:solidFill>
                          <a:effectLst/>
                          <a:latin typeface="+mn-lt"/>
                        </a:rPr>
                        <a:t>S2</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90%</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95003286"/>
                  </a:ext>
                </a:extLst>
              </a:tr>
              <a:tr h="262951">
                <a:tc>
                  <a:txBody>
                    <a:bodyPr/>
                    <a:lstStyle/>
                    <a:p>
                      <a:pPr algn="ctr" fontAlgn="b"/>
                      <a:r>
                        <a:rPr lang="en-US" sz="1600" b="0" i="0" u="none" strike="noStrike" dirty="0">
                          <a:solidFill>
                            <a:schemeClr val="tx2"/>
                          </a:solidFill>
                          <a:effectLst/>
                          <a:latin typeface="+mn-lt"/>
                        </a:rPr>
                        <a:t>S1</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90%</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39040906"/>
                  </a:ext>
                </a:extLst>
              </a:tr>
              <a:tr h="262951">
                <a:tc>
                  <a:txBody>
                    <a:bodyPr/>
                    <a:lstStyle/>
                    <a:p>
                      <a:pPr algn="ctr" fontAlgn="b"/>
                      <a:r>
                        <a:rPr lang="en-US" sz="1600" b="1" i="0" u="none" strike="noStrike" dirty="0">
                          <a:solidFill>
                            <a:schemeClr val="tx2"/>
                          </a:solidFill>
                          <a:effectLst/>
                          <a:latin typeface="+mn-lt"/>
                        </a:rPr>
                        <a:t>Professionals</a:t>
                      </a:r>
                    </a:p>
                  </a:txBody>
                  <a:tcPr marL="63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93%</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86%</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4689925"/>
                  </a:ext>
                </a:extLst>
              </a:tr>
              <a:tr h="262951">
                <a:tc>
                  <a:txBody>
                    <a:bodyPr/>
                    <a:lstStyle/>
                    <a:p>
                      <a:pPr algn="ctr" fontAlgn="b"/>
                      <a:r>
                        <a:rPr lang="en-US" sz="1600" b="0" i="0" u="none" strike="noStrike" dirty="0">
                          <a:solidFill>
                            <a:schemeClr val="tx2"/>
                          </a:solidFill>
                          <a:effectLst/>
                          <a:latin typeface="+mn-lt"/>
                        </a:rPr>
                        <a:t>P5</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118%</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115%</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67595234"/>
                  </a:ext>
                </a:extLst>
              </a:tr>
              <a:tr h="262951">
                <a:tc>
                  <a:txBody>
                    <a:bodyPr/>
                    <a:lstStyle/>
                    <a:p>
                      <a:pPr algn="ctr" fontAlgn="b"/>
                      <a:r>
                        <a:rPr lang="en-US" sz="1600" b="0" i="0" u="none" strike="noStrike" dirty="0">
                          <a:solidFill>
                            <a:schemeClr val="tx2"/>
                          </a:solidFill>
                          <a:effectLst/>
                          <a:latin typeface="+mn-lt"/>
                        </a:rPr>
                        <a:t>P4</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104%</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97%</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72899817"/>
                  </a:ext>
                </a:extLst>
              </a:tr>
              <a:tr h="262951">
                <a:tc>
                  <a:txBody>
                    <a:bodyPr/>
                    <a:lstStyle/>
                    <a:p>
                      <a:pPr algn="ctr" fontAlgn="b"/>
                      <a:r>
                        <a:rPr lang="en-US" sz="1600" b="0" i="0" u="none" strike="noStrike" dirty="0">
                          <a:solidFill>
                            <a:schemeClr val="tx2"/>
                          </a:solidFill>
                          <a:effectLst/>
                          <a:latin typeface="+mn-lt"/>
                        </a:rPr>
                        <a:t>P3</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93%</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87%</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51558428"/>
                  </a:ext>
                </a:extLst>
              </a:tr>
              <a:tr h="262951">
                <a:tc>
                  <a:txBody>
                    <a:bodyPr/>
                    <a:lstStyle/>
                    <a:p>
                      <a:pPr algn="ctr" fontAlgn="b"/>
                      <a:r>
                        <a:rPr lang="en-US" sz="1600" b="0" i="0" u="none" strike="noStrike" dirty="0">
                          <a:solidFill>
                            <a:schemeClr val="tx2"/>
                          </a:solidFill>
                          <a:effectLst/>
                          <a:latin typeface="+mn-lt"/>
                        </a:rPr>
                        <a:t>P2</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87%</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80%</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33046470"/>
                  </a:ext>
                </a:extLst>
              </a:tr>
              <a:tr h="262951">
                <a:tc>
                  <a:txBody>
                    <a:bodyPr/>
                    <a:lstStyle/>
                    <a:p>
                      <a:pPr algn="ctr" fontAlgn="b"/>
                      <a:r>
                        <a:rPr lang="en-US" sz="1600" b="0" i="0" u="none" strike="noStrike" dirty="0">
                          <a:solidFill>
                            <a:schemeClr val="tx2"/>
                          </a:solidFill>
                          <a:effectLst/>
                          <a:latin typeface="+mn-lt"/>
                        </a:rPr>
                        <a:t>P1</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81%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64%</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681860234"/>
                  </a:ext>
                </a:extLst>
              </a:tr>
              <a:tr h="262951">
                <a:tc>
                  <a:txBody>
                    <a:bodyPr/>
                    <a:lstStyle/>
                    <a:p>
                      <a:pPr algn="ctr" fontAlgn="b"/>
                      <a:r>
                        <a:rPr lang="en-US" sz="1600" b="1" i="0" u="none" strike="noStrike" dirty="0">
                          <a:solidFill>
                            <a:schemeClr val="tx2"/>
                          </a:solidFill>
                          <a:effectLst/>
                          <a:latin typeface="+mn-lt"/>
                        </a:rPr>
                        <a:t>Grand Total</a:t>
                      </a:r>
                    </a:p>
                  </a:txBody>
                  <a:tcPr marL="6350" marR="6350" marT="6350" marB="0" anchor="b">
                    <a:lnL>
                      <a:noFill/>
                    </a:lnL>
                    <a:lnR w="6350" cap="flat" cmpd="sng" algn="ctr">
                      <a:solidFill>
                        <a:srgbClr val="9BC2E6"/>
                      </a:solidFill>
                      <a:prstDash val="solid"/>
                      <a:round/>
                      <a:headEnd type="none" w="med" len="med"/>
                      <a:tailEnd type="none" w="med" len="med"/>
                    </a:lnR>
                    <a:lnT w="635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96%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89%</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DDEBF7"/>
                    </a:solidFill>
                  </a:tcPr>
                </a:tc>
                <a:extLst>
                  <a:ext uri="{0D108BD9-81ED-4DB2-BD59-A6C34878D82A}">
                    <a16:rowId xmlns:a16="http://schemas.microsoft.com/office/drawing/2014/main" val="1290562883"/>
                  </a:ext>
                </a:extLst>
              </a:tr>
            </a:tbl>
          </a:graphicData>
        </a:graphic>
      </p:graphicFrame>
    </p:spTree>
    <p:extLst>
      <p:ext uri="{BB962C8B-B14F-4D97-AF65-F5344CB8AC3E}">
        <p14:creationId xmlns:p14="http://schemas.microsoft.com/office/powerpoint/2010/main" val="3603894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txBox="1">
            <a:spLocks/>
          </p:cNvSpPr>
          <p:nvPr/>
        </p:nvSpPr>
        <p:spPr>
          <a:xfrm>
            <a:off x="465762" y="1041402"/>
            <a:ext cx="11503631" cy="1841959"/>
          </a:xfrm>
          <a:prstGeom prst="rect">
            <a:avLst/>
          </a:prstGeom>
        </p:spPr>
        <p:txBody>
          <a:bodyPr anchor="b"/>
          <a:lstStyle>
            <a:lvl1pPr algn="l" defTabSz="914400" rtl="0" eaLnBrk="1" latinLnBrk="0" hangingPunct="1">
              <a:lnSpc>
                <a:spcPct val="90000"/>
              </a:lnSpc>
              <a:spcBef>
                <a:spcPct val="0"/>
              </a:spcBef>
              <a:buNone/>
              <a:defRPr sz="6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smtClean="0"/>
              <a:t>Career Tracks Implementation Information Session for</a:t>
            </a:r>
            <a:endParaRPr lang="en-US" sz="4400" dirty="0"/>
          </a:p>
          <a:p>
            <a:r>
              <a:rPr lang="en-US" sz="4400" dirty="0" smtClean="0"/>
              <a:t>Managers and Supervisors</a:t>
            </a:r>
            <a:endParaRPr lang="en-US" sz="4400" dirty="0"/>
          </a:p>
        </p:txBody>
      </p:sp>
      <p:sp>
        <p:nvSpPr>
          <p:cNvPr id="6" name="Subtitle 2"/>
          <p:cNvSpPr txBox="1">
            <a:spLocks/>
          </p:cNvSpPr>
          <p:nvPr/>
        </p:nvSpPr>
        <p:spPr>
          <a:xfrm>
            <a:off x="496583" y="3642519"/>
            <a:ext cx="9144000" cy="16557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September 2020</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065" y="5687735"/>
            <a:ext cx="6686497" cy="4612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762" y="4921475"/>
            <a:ext cx="1852156" cy="1852156"/>
          </a:xfrm>
          <a:prstGeom prst="rect">
            <a:avLst/>
          </a:prstGeom>
        </p:spPr>
      </p:pic>
    </p:spTree>
    <p:extLst>
      <p:ext uri="{BB962C8B-B14F-4D97-AF65-F5344CB8AC3E}">
        <p14:creationId xmlns:p14="http://schemas.microsoft.com/office/powerpoint/2010/main" val="4080851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24442" y="6516415"/>
            <a:ext cx="567559" cy="376016"/>
          </a:xfrm>
        </p:spPr>
        <p:txBody>
          <a:bodyPr/>
          <a:lstStyle/>
          <a:p>
            <a:fld id="{07297065-12DB-4451-8B30-EBF38A6018EA}" type="slidenum">
              <a:rPr lang="en-US" smtClean="0"/>
              <a:t>20</a:t>
            </a:fld>
            <a:endParaRPr lang="en-US" dirty="0"/>
          </a:p>
        </p:txBody>
      </p:sp>
      <p:sp>
        <p:nvSpPr>
          <p:cNvPr id="3" name="Title 2"/>
          <p:cNvSpPr>
            <a:spLocks noGrp="1"/>
          </p:cNvSpPr>
          <p:nvPr>
            <p:ph type="title"/>
          </p:nvPr>
        </p:nvSpPr>
        <p:spPr/>
        <p:txBody>
          <a:bodyPr>
            <a:normAutofit/>
          </a:bodyPr>
          <a:lstStyle/>
          <a:p>
            <a:r>
              <a:rPr lang="en-US" sz="3600" dirty="0"/>
              <a:t>Pay Relative to Market Based Structure</a:t>
            </a:r>
            <a:endParaRPr lang="en-US" sz="3600" dirty="0">
              <a:latin typeface="+mn-lt"/>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1154897"/>
              </p:ext>
            </p:extLst>
          </p:nvPr>
        </p:nvGraphicFramePr>
        <p:xfrm>
          <a:off x="1460810" y="1201281"/>
          <a:ext cx="9495263" cy="4076575"/>
        </p:xfrm>
        <a:graphic>
          <a:graphicData uri="http://schemas.openxmlformats.org/drawingml/2006/table">
            <a:tbl>
              <a:tblPr firstRow="1" bandRow="1">
                <a:tableStyleId>{5C22544A-7EE6-4342-B048-85BDC9FD1C3A}</a:tableStyleId>
              </a:tblPr>
              <a:tblGrid>
                <a:gridCol w="4670483">
                  <a:extLst>
                    <a:ext uri="{9D8B030D-6E8A-4147-A177-3AD203B41FA5}">
                      <a16:colId xmlns:a16="http://schemas.microsoft.com/office/drawing/2014/main" val="20000"/>
                    </a:ext>
                  </a:extLst>
                </a:gridCol>
                <a:gridCol w="4824780">
                  <a:extLst>
                    <a:ext uri="{9D8B030D-6E8A-4147-A177-3AD203B41FA5}">
                      <a16:colId xmlns:a16="http://schemas.microsoft.com/office/drawing/2014/main" val="20001"/>
                    </a:ext>
                  </a:extLst>
                </a:gridCol>
              </a:tblGrid>
              <a:tr h="58002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Verdana" panose="020B0604030504040204" pitchFamily="34" charset="0"/>
                          <a:ea typeface="Verdana" panose="020B0604030504040204" pitchFamily="34" charset="0"/>
                          <a:cs typeface="Verdana" panose="020B0604030504040204" pitchFamily="34" charset="0"/>
                        </a:rPr>
                        <a:t>If</a:t>
                      </a:r>
                      <a:r>
                        <a:rPr lang="en-US" sz="1900" baseline="0" dirty="0" smtClean="0">
                          <a:latin typeface="Verdana" panose="020B0604030504040204" pitchFamily="34" charset="0"/>
                          <a:ea typeface="Verdana" panose="020B0604030504040204" pitchFamily="34" charset="0"/>
                          <a:cs typeface="Verdana" panose="020B0604030504040204" pitchFamily="34" charset="0"/>
                        </a:rPr>
                        <a:t> current salary is outside Career Tracks Salary Range…</a:t>
                      </a:r>
                      <a:endParaRPr lang="en-US" sz="1900" dirty="0">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10000"/>
                  </a:ext>
                </a:extLst>
              </a:tr>
              <a:tr h="733402">
                <a:tc>
                  <a:txBody>
                    <a:bodyPr/>
                    <a:lstStyle/>
                    <a:p>
                      <a:pPr algn="ctr"/>
                      <a:r>
                        <a:rPr lang="en-US" sz="19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If current</a:t>
                      </a:r>
                      <a:r>
                        <a:rPr lang="en-US" sz="1900" b="1"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rate is below range minimum</a:t>
                      </a:r>
                    </a:p>
                    <a:p>
                      <a:pPr algn="ctr"/>
                      <a:endParaRPr lang="en-US" sz="1900" b="1"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a:r>
                        <a:rPr lang="en-US" sz="1900" b="1"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(83 employees)</a:t>
                      </a:r>
                      <a:endParaRPr lang="en-US" sz="19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tc>
                  <a:txBody>
                    <a:bodyPr/>
                    <a:lstStyle/>
                    <a:p>
                      <a:pPr algn="ctr"/>
                      <a:r>
                        <a:rPr lang="en-US" sz="19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If current rate is above range maximum</a:t>
                      </a:r>
                    </a:p>
                    <a:p>
                      <a:pPr algn="ctr"/>
                      <a:endParaRPr lang="en-US" sz="19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a:r>
                        <a:rPr lang="en-US" sz="19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 employees)</a:t>
                      </a:r>
                      <a:endParaRPr lang="en-US" sz="19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extLst>
                  <a:ext uri="{0D108BD9-81ED-4DB2-BD59-A6C34878D82A}">
                    <a16:rowId xmlns:a16="http://schemas.microsoft.com/office/drawing/2014/main" val="10001"/>
                  </a:ext>
                </a:extLst>
              </a:tr>
              <a:tr h="2246859">
                <a:tc>
                  <a:txBody>
                    <a:bodyPr/>
                    <a:lstStyle/>
                    <a:p>
                      <a:pPr marL="63500" marR="0" lvl="0" indent="0" algn="l" defTabSz="914400" rtl="0" eaLnBrk="1" fontAlgn="base" latinLnBrk="0" hangingPunct="1">
                        <a:lnSpc>
                          <a:spcPct val="115000"/>
                        </a:lnSpc>
                        <a:spcBef>
                          <a:spcPct val="0"/>
                        </a:spcBef>
                        <a:spcAft>
                          <a:spcPct val="0"/>
                        </a:spcAft>
                        <a:buClrTx/>
                        <a:buSzTx/>
                        <a:buFontTx/>
                        <a:buNone/>
                        <a:tabLst/>
                      </a:pPr>
                      <a:r>
                        <a:rPr lang="en-US" sz="1600"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Upon the effective date of the new Career Tracks job title</a:t>
                      </a:r>
                      <a:r>
                        <a:rPr kumimoji="0" lang="en-US" sz="1600" b="0" i="0" u="none" strike="noStrike" cap="none" normalizeH="0" baseline="0" dirty="0" smtClean="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rPr>
                        <a:t>, any employee paid below the new salary range minimum will be adjusted to the range minimum.  </a:t>
                      </a:r>
                    </a:p>
                    <a:p>
                      <a:pPr marL="6350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6350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tc>
                <a:tc>
                  <a:txBody>
                    <a:bodyPr/>
                    <a:lstStyle/>
                    <a:p>
                      <a:pPr marL="635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rPr>
                        <a:t>Upon the effective date of the new Career Tracks job title, any employee paid above the new salary range maximum will be red circled at the current rate of pay until such a time as the rate falls within range again, or the employee moves to a position with a higher salary range maximum.</a:t>
                      </a:r>
                    </a:p>
                  </a:txBody>
                  <a:tcPr marL="121920" marR="121920" marT="45724" marB="45724"/>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469794" y="5958814"/>
            <a:ext cx="2677667" cy="751054"/>
          </a:xfrm>
          <a:prstGeom prst="rect">
            <a:avLst/>
          </a:prstGeom>
        </p:spPr>
      </p:pic>
    </p:spTree>
    <p:extLst>
      <p:ext uri="{BB962C8B-B14F-4D97-AF65-F5344CB8AC3E}">
        <p14:creationId xmlns:p14="http://schemas.microsoft.com/office/powerpoint/2010/main" val="120073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Tracks </a:t>
            </a:r>
            <a:br>
              <a:rPr lang="en-US" dirty="0" smtClean="0"/>
            </a:br>
            <a:r>
              <a:rPr lang="en-US" dirty="0" smtClean="0"/>
              <a:t>Jobs</a:t>
            </a:r>
            <a:endParaRPr lang="en-US" dirty="0"/>
          </a:p>
        </p:txBody>
      </p:sp>
      <p:sp>
        <p:nvSpPr>
          <p:cNvPr id="4" name="Slide Number Placeholder 3"/>
          <p:cNvSpPr>
            <a:spLocks noGrp="1"/>
          </p:cNvSpPr>
          <p:nvPr>
            <p:ph type="sldNum" sz="quarter" idx="12"/>
          </p:nvPr>
        </p:nvSpPr>
        <p:spPr/>
        <p:txBody>
          <a:bodyPr/>
          <a:lstStyle/>
          <a:p>
            <a:fld id="{63677C64-A1DA-4678-ADE5-31E7CC80657F}" type="slidenum">
              <a:rPr lang="en-US" smtClean="0"/>
              <a:t>21</a:t>
            </a:fld>
            <a:endParaRPr lang="en-US" dirty="0"/>
          </a:p>
        </p:txBody>
      </p:sp>
      <p:pic>
        <p:nvPicPr>
          <p:cNvPr id="6" name="Picture 5"/>
          <p:cNvPicPr>
            <a:picLocks noChangeAspect="1"/>
          </p:cNvPicPr>
          <p:nvPr/>
        </p:nvPicPr>
        <p:blipFill>
          <a:blip r:embed="rId3"/>
          <a:stretch>
            <a:fillRect/>
          </a:stretch>
        </p:blipFill>
        <p:spPr>
          <a:xfrm>
            <a:off x="469794" y="5829225"/>
            <a:ext cx="3139681" cy="880643"/>
          </a:xfrm>
          <a:prstGeom prst="rect">
            <a:avLst/>
          </a:prstGeom>
        </p:spPr>
      </p:pic>
      <p:sp>
        <p:nvSpPr>
          <p:cNvPr id="7" name="Title 5"/>
          <p:cNvSpPr txBox="1">
            <a:spLocks/>
          </p:cNvSpPr>
          <p:nvPr/>
        </p:nvSpPr>
        <p:spPr>
          <a:xfrm>
            <a:off x="657225" y="184348"/>
            <a:ext cx="10515600" cy="646331"/>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latin typeface="Arial" panose="020B0604020202020204" pitchFamily="34" charset="0"/>
                <a:cs typeface="Arial" panose="020B0604020202020204" pitchFamily="34" charset="0"/>
              </a:rPr>
              <a:t>           </a:t>
            </a:r>
            <a:r>
              <a:rPr lang="en-US" sz="4000" dirty="0" smtClean="0">
                <a:latin typeface="+mn-lt"/>
                <a:cs typeface="Arial" panose="020B0604020202020204" pitchFamily="34" charset="0"/>
              </a:rPr>
              <a:t>Process Discussion</a:t>
            </a:r>
            <a:endParaRPr lang="en-US" sz="4000" dirty="0">
              <a:latin typeface="+mn-lt"/>
              <a:cs typeface="Arial" panose="020B0604020202020204" pitchFamily="34" charset="0"/>
            </a:endParaRPr>
          </a:p>
        </p:txBody>
      </p:sp>
      <p:pic>
        <p:nvPicPr>
          <p:cNvPr id="8" name="Picture Placeholder 7" descr="Article: The rise of the alternative workforce — People Matters"/>
          <p:cNvPicPr>
            <a:picLocks noChangeAspect="1"/>
          </p:cNvPicPr>
          <p:nvPr/>
        </p:nvPicPr>
        <p:blipFill>
          <a:blip r:embed="rId4">
            <a:extLst>
              <a:ext uri="{28A0092B-C50C-407E-A947-70E740481C1C}">
                <a14:useLocalDpi xmlns:a14="http://schemas.microsoft.com/office/drawing/2010/main" val="0"/>
              </a:ext>
            </a:extLst>
          </a:blip>
          <a:srcRect l="14381" r="14381"/>
          <a:stretch>
            <a:fillRect/>
          </a:stretch>
        </p:blipFill>
        <p:spPr>
          <a:xfrm>
            <a:off x="7005066" y="2088684"/>
            <a:ext cx="4348734" cy="3433800"/>
          </a:xfrm>
          <a:prstGeom prst="rect">
            <a:avLst/>
          </a:prstGeom>
        </p:spPr>
      </p:pic>
    </p:spTree>
    <p:extLst>
      <p:ext uri="{BB962C8B-B14F-4D97-AF65-F5344CB8AC3E}">
        <p14:creationId xmlns:p14="http://schemas.microsoft.com/office/powerpoint/2010/main" val="2094348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65820" y="6448927"/>
            <a:ext cx="526182" cy="443506"/>
          </a:xfrm>
        </p:spPr>
        <p:txBody>
          <a:bodyPr/>
          <a:lstStyle/>
          <a:p>
            <a:fld id="{07297065-12DB-4451-8B30-EBF38A6018EA}" type="slidenum">
              <a:rPr lang="en-US" smtClean="0"/>
              <a:t>22</a:t>
            </a:fld>
            <a:endParaRPr lang="en-US" dirty="0"/>
          </a:p>
        </p:txBody>
      </p:sp>
      <p:sp>
        <p:nvSpPr>
          <p:cNvPr id="3" name="Title 2"/>
          <p:cNvSpPr>
            <a:spLocks noGrp="1"/>
          </p:cNvSpPr>
          <p:nvPr>
            <p:ph type="title"/>
          </p:nvPr>
        </p:nvSpPr>
        <p:spPr>
          <a:xfrm>
            <a:off x="2039633" y="95586"/>
            <a:ext cx="10515600" cy="729212"/>
          </a:xfrm>
        </p:spPr>
        <p:txBody>
          <a:bodyPr>
            <a:normAutofit/>
          </a:bodyPr>
          <a:lstStyle/>
          <a:p>
            <a:r>
              <a:rPr lang="en-US" sz="4000" dirty="0" smtClean="0"/>
              <a:t>Upcoming Milestones</a:t>
            </a:r>
            <a:endParaRPr lang="en-US" sz="4000" dirty="0"/>
          </a:p>
        </p:txBody>
      </p:sp>
      <p:pic>
        <p:nvPicPr>
          <p:cNvPr id="5" name="Picture 4"/>
          <p:cNvPicPr>
            <a:picLocks noChangeAspect="1"/>
          </p:cNvPicPr>
          <p:nvPr/>
        </p:nvPicPr>
        <p:blipFill>
          <a:blip r:embed="rId3"/>
          <a:stretch>
            <a:fillRect/>
          </a:stretch>
        </p:blipFill>
        <p:spPr>
          <a:xfrm>
            <a:off x="469794" y="5829225"/>
            <a:ext cx="3139681" cy="880643"/>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1213028238"/>
              </p:ext>
            </p:extLst>
          </p:nvPr>
        </p:nvGraphicFramePr>
        <p:xfrm>
          <a:off x="1093077" y="1098508"/>
          <a:ext cx="10226564" cy="4016296"/>
        </p:xfrm>
        <a:graphic>
          <a:graphicData uri="http://schemas.openxmlformats.org/drawingml/2006/table">
            <a:tbl>
              <a:tblPr/>
              <a:tblGrid>
                <a:gridCol w="7961760">
                  <a:extLst>
                    <a:ext uri="{9D8B030D-6E8A-4147-A177-3AD203B41FA5}">
                      <a16:colId xmlns:a16="http://schemas.microsoft.com/office/drawing/2014/main" val="47303023"/>
                    </a:ext>
                  </a:extLst>
                </a:gridCol>
                <a:gridCol w="2264804">
                  <a:extLst>
                    <a:ext uri="{9D8B030D-6E8A-4147-A177-3AD203B41FA5}">
                      <a16:colId xmlns:a16="http://schemas.microsoft.com/office/drawing/2014/main" val="430526615"/>
                    </a:ext>
                  </a:extLst>
                </a:gridCol>
              </a:tblGrid>
              <a:tr h="653340">
                <a:tc>
                  <a:txBody>
                    <a:bodyPr/>
                    <a:lstStyle/>
                    <a:p>
                      <a:pPr algn="ctr" rtl="0" fontAlgn="ctr"/>
                      <a:r>
                        <a:rPr lang="en-US" sz="1400" b="1" i="0" u="none" strike="noStrike" dirty="0">
                          <a:solidFill>
                            <a:srgbClr val="000000"/>
                          </a:solidFill>
                          <a:effectLst/>
                          <a:latin typeface="+mn-lt"/>
                        </a:rPr>
                        <a:t>CAREER TRACKS </a:t>
                      </a:r>
                      <a:r>
                        <a:rPr lang="en-US" sz="1400" b="1" i="0" u="none" strike="noStrike" dirty="0" smtClean="0">
                          <a:solidFill>
                            <a:srgbClr val="000000"/>
                          </a:solidFill>
                          <a:effectLst/>
                          <a:latin typeface="+mn-lt"/>
                        </a:rPr>
                        <a:t>MILESTONES</a:t>
                      </a:r>
                      <a:endParaRPr lang="en-US" sz="1400" b="1" i="0" u="none" strike="noStrike" dirty="0">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400" b="1" i="0" u="none" strike="noStrike" dirty="0">
                          <a:solidFill>
                            <a:srgbClr val="000000"/>
                          </a:solidFill>
                          <a:effectLst/>
                          <a:latin typeface="+mn-lt"/>
                        </a:rPr>
                        <a:t>DATE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0091942"/>
                  </a:ext>
                </a:extLst>
              </a:tr>
              <a:tr h="636814">
                <a:tc>
                  <a:txBody>
                    <a:bodyPr/>
                    <a:lstStyle/>
                    <a:p>
                      <a:pPr marL="91440" algn="l" rtl="0" fontAlgn="ctr"/>
                      <a:r>
                        <a:rPr lang="en-US" sz="1400" b="0" i="0" u="none" strike="noStrike" dirty="0" smtClean="0">
                          <a:solidFill>
                            <a:srgbClr val="000000"/>
                          </a:solidFill>
                          <a:effectLst/>
                          <a:latin typeface="+mn-lt"/>
                        </a:rPr>
                        <a:t>Managers will receive from Mapping</a:t>
                      </a:r>
                      <a:r>
                        <a:rPr lang="en-US" sz="1400" b="0" i="0" u="none" strike="noStrike" baseline="0" dirty="0" smtClean="0">
                          <a:solidFill>
                            <a:srgbClr val="000000"/>
                          </a:solidFill>
                          <a:effectLst/>
                          <a:latin typeface="+mn-lt"/>
                        </a:rPr>
                        <a:t> Partners communications materials for their employees, including </a:t>
                      </a:r>
                      <a:r>
                        <a:rPr lang="en-US" sz="1400" b="0" i="0" u="none" strike="noStrike" dirty="0" smtClean="0">
                          <a:solidFill>
                            <a:srgbClr val="000000"/>
                          </a:solidFill>
                          <a:effectLst/>
                          <a:latin typeface="+mn-lt"/>
                        </a:rPr>
                        <a:t>individualized employee notification letters and other manager resources</a:t>
                      </a:r>
                      <a:endParaRPr lang="en-US" sz="1400" b="0" i="0" u="none" strike="noStrike" dirty="0">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mn-lt"/>
                        </a:rPr>
                        <a:t>9/14/20</a:t>
                      </a:r>
                      <a:endParaRPr lang="en-US" sz="1400" b="0" i="0" u="none" strike="noStrike" dirty="0">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43909"/>
                  </a:ext>
                </a:extLst>
              </a:tr>
              <a:tr h="415679">
                <a:tc>
                  <a:txBody>
                    <a:bodyPr/>
                    <a:lstStyle/>
                    <a:p>
                      <a:pPr marL="91440" algn="l" rtl="0" fontAlgn="ctr"/>
                      <a:r>
                        <a:rPr lang="en-US" sz="1400" b="0" i="0" u="none" strike="noStrike" kern="1200" dirty="0">
                          <a:solidFill>
                            <a:srgbClr val="000000"/>
                          </a:solidFill>
                          <a:effectLst/>
                          <a:latin typeface="+mn-lt"/>
                          <a:ea typeface="+mn-ea"/>
                          <a:cs typeface="+mn-cs"/>
                        </a:rPr>
                        <a:t>Managers communicate new job </a:t>
                      </a:r>
                      <a:r>
                        <a:rPr lang="en-US" sz="1400" b="0" i="0" u="none" strike="noStrike" kern="1200" dirty="0" smtClean="0">
                          <a:solidFill>
                            <a:schemeClr val="tx1"/>
                          </a:solidFill>
                          <a:effectLst/>
                          <a:latin typeface="+mn-lt"/>
                          <a:ea typeface="+mn-ea"/>
                          <a:cs typeface="+mn-cs"/>
                        </a:rPr>
                        <a:t>titles </a:t>
                      </a:r>
                      <a:r>
                        <a:rPr lang="en-US" sz="1400" b="0" i="0" u="none" strike="noStrike" kern="1200" dirty="0">
                          <a:solidFill>
                            <a:schemeClr val="tx1"/>
                          </a:solidFill>
                          <a:effectLst/>
                          <a:latin typeface="+mn-lt"/>
                          <a:ea typeface="+mn-ea"/>
                          <a:cs typeface="+mn-cs"/>
                        </a:rPr>
                        <a:t>to employees</a:t>
                      </a: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kern="1200" dirty="0">
                          <a:solidFill>
                            <a:srgbClr val="000000"/>
                          </a:solidFill>
                          <a:effectLst/>
                          <a:latin typeface="+mn-lt"/>
                          <a:ea typeface="+mn-ea"/>
                          <a:cs typeface="+mn-cs"/>
                        </a:rPr>
                        <a:t>9/14/20 - 9/21/20</a:t>
                      </a: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526691"/>
                  </a:ext>
                </a:extLst>
              </a:tr>
              <a:tr h="555171">
                <a:tc>
                  <a:txBody>
                    <a:bodyPr/>
                    <a:lstStyle/>
                    <a:p>
                      <a:pPr marL="91440" algn="l" rtl="0" fontAlgn="ctr"/>
                      <a:r>
                        <a:rPr lang="en-US" sz="1400" b="0" i="0" u="none" strike="noStrike" kern="1200" dirty="0" smtClean="0">
                          <a:solidFill>
                            <a:schemeClr val="tx1"/>
                          </a:solidFill>
                          <a:effectLst/>
                          <a:latin typeface="+mn-lt"/>
                          <a:ea typeface="+mn-ea"/>
                          <a:cs typeface="+mn-cs"/>
                        </a:rPr>
                        <a:t>Career Tracks Payroll Effective Dates</a:t>
                      </a:r>
                      <a:endParaRPr lang="en-US" sz="1400" b="0" i="0" u="none" strike="noStrike" kern="1200" dirty="0">
                        <a:solidFill>
                          <a:schemeClr val="tx1"/>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kern="1200" dirty="0" smtClean="0">
                          <a:solidFill>
                            <a:srgbClr val="000000"/>
                          </a:solidFill>
                          <a:effectLst/>
                          <a:latin typeface="+mn-lt"/>
                          <a:ea typeface="+mn-ea"/>
                          <a:cs typeface="+mn-cs"/>
                        </a:rPr>
                        <a:t>10/1/20</a:t>
                      </a:r>
                      <a:r>
                        <a:rPr lang="en-US" sz="1400" b="0" i="0" u="none" strike="noStrike" kern="1200" baseline="0" dirty="0" smtClean="0">
                          <a:solidFill>
                            <a:srgbClr val="000000"/>
                          </a:solidFill>
                          <a:effectLst/>
                          <a:latin typeface="+mn-lt"/>
                          <a:ea typeface="+mn-ea"/>
                          <a:cs typeface="+mn-cs"/>
                        </a:rPr>
                        <a:t> Monthly</a:t>
                      </a:r>
                    </a:p>
                    <a:p>
                      <a:pPr algn="ctr" rtl="0" fontAlgn="ctr"/>
                      <a:r>
                        <a:rPr lang="en-US" sz="1400" b="0" i="0" u="none" strike="noStrike" kern="1200" baseline="0" dirty="0" smtClean="0">
                          <a:solidFill>
                            <a:srgbClr val="000000"/>
                          </a:solidFill>
                          <a:effectLst/>
                          <a:latin typeface="+mn-lt"/>
                          <a:ea typeface="+mn-ea"/>
                          <a:cs typeface="+mn-cs"/>
                        </a:rPr>
                        <a:t>10/4/20 Bi Weekly</a:t>
                      </a:r>
                      <a:endParaRPr lang="en-US" sz="1400" b="0" i="0" u="none" strike="noStrike" kern="1200" dirty="0">
                        <a:solidFill>
                          <a:srgbClr val="000000"/>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020342"/>
                  </a:ext>
                </a:extLst>
              </a:tr>
              <a:tr h="620486">
                <a:tc>
                  <a:txBody>
                    <a:bodyPr/>
                    <a:lstStyle/>
                    <a:p>
                      <a:pPr marL="91440" algn="l" rtl="0" fontAlgn="ctr"/>
                      <a:r>
                        <a:rPr lang="en-US" sz="1400" b="0" i="0" u="none" strike="noStrike" kern="1200" dirty="0" smtClean="0">
                          <a:solidFill>
                            <a:schemeClr val="tx1"/>
                          </a:solidFill>
                          <a:effectLst/>
                          <a:latin typeface="+mn-lt"/>
                          <a:ea typeface="+mn-ea"/>
                          <a:cs typeface="+mn-cs"/>
                        </a:rPr>
                        <a:t>Priority</a:t>
                      </a:r>
                      <a:r>
                        <a:rPr lang="en-US" sz="1400" b="0" i="0" u="none" strike="noStrike" kern="1200" baseline="0" dirty="0" smtClean="0">
                          <a:solidFill>
                            <a:schemeClr val="tx1"/>
                          </a:solidFill>
                          <a:effectLst/>
                          <a:latin typeface="+mn-lt"/>
                          <a:ea typeface="+mn-ea"/>
                          <a:cs typeface="+mn-cs"/>
                        </a:rPr>
                        <a:t> Reconsideration: employees transitioning on deferred payroll effective date</a:t>
                      </a:r>
                    </a:p>
                    <a:p>
                      <a:pPr marL="91440" algn="l" rtl="0" fontAlgn="ctr"/>
                      <a:r>
                        <a:rPr lang="en-US" sz="1400" b="0" i="0" u="none" strike="noStrike" kern="1200" baseline="0" dirty="0" smtClean="0">
                          <a:solidFill>
                            <a:schemeClr val="tx1"/>
                          </a:solidFill>
                          <a:effectLst/>
                          <a:latin typeface="+mn-lt"/>
                          <a:ea typeface="+mn-ea"/>
                          <a:cs typeface="+mn-cs"/>
                        </a:rPr>
                        <a:t>Regular Reconsideration: all other employees</a:t>
                      </a:r>
                      <a:endParaRPr lang="en-US" sz="1400" b="0" i="0" u="none" strike="noStrike" kern="1200" dirty="0">
                        <a:solidFill>
                          <a:schemeClr val="tx1"/>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kern="1200" dirty="0" smtClean="0">
                          <a:solidFill>
                            <a:srgbClr val="000000"/>
                          </a:solidFill>
                          <a:effectLst/>
                          <a:latin typeface="+mn-lt"/>
                          <a:ea typeface="+mn-ea"/>
                          <a:cs typeface="+mn-cs"/>
                        </a:rPr>
                        <a:t>9/25/20 – 10/16/20</a:t>
                      </a:r>
                    </a:p>
                    <a:p>
                      <a:pPr algn="ctr" rtl="0" fontAlgn="ctr"/>
                      <a:r>
                        <a:rPr lang="en-US" sz="1400" b="0" i="0" u="none" strike="noStrike" kern="1200" dirty="0" smtClean="0">
                          <a:solidFill>
                            <a:srgbClr val="000000"/>
                          </a:solidFill>
                          <a:effectLst/>
                          <a:latin typeface="+mn-lt"/>
                          <a:ea typeface="+mn-ea"/>
                          <a:cs typeface="+mn-cs"/>
                        </a:rPr>
                        <a:t>9/25/20 – 10/30/20 </a:t>
                      </a:r>
                      <a:endParaRPr lang="en-US" sz="1400" b="0" i="0" u="none" strike="noStrike" kern="1200" dirty="0">
                        <a:solidFill>
                          <a:srgbClr val="000000"/>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874438"/>
                  </a:ext>
                </a:extLst>
              </a:tr>
              <a:tr h="649564">
                <a:tc>
                  <a:txBody>
                    <a:bodyPr/>
                    <a:lstStyle/>
                    <a:p>
                      <a:pPr marL="91440" algn="l" rtl="0" fontAlgn="ctr"/>
                      <a:r>
                        <a:rPr lang="en-US" sz="1400" b="0" i="0" u="none" strike="noStrike" kern="1200" dirty="0" smtClean="0">
                          <a:solidFill>
                            <a:schemeClr val="tx1"/>
                          </a:solidFill>
                          <a:effectLst/>
                          <a:latin typeface="+mn-lt"/>
                          <a:ea typeface="+mn-ea"/>
                          <a:cs typeface="+mn-cs"/>
                        </a:rPr>
                        <a:t>Deferred Career Tracks</a:t>
                      </a:r>
                      <a:r>
                        <a:rPr lang="en-US" sz="1400" b="0" i="0" u="none" strike="noStrike" kern="1200" baseline="0" dirty="0" smtClean="0">
                          <a:solidFill>
                            <a:schemeClr val="tx1"/>
                          </a:solidFill>
                          <a:effectLst/>
                          <a:latin typeface="+mn-lt"/>
                          <a:ea typeface="+mn-ea"/>
                          <a:cs typeface="+mn-cs"/>
                        </a:rPr>
                        <a:t> Payroll Effective Date (changes in FLSA/pay frequency, moving to bargaining unit)</a:t>
                      </a:r>
                      <a:endParaRPr lang="en-US" sz="1400" b="0" i="0" u="none" strike="noStrike" kern="1200" dirty="0">
                        <a:solidFill>
                          <a:schemeClr val="tx1"/>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kern="1200" dirty="0" smtClean="0">
                          <a:solidFill>
                            <a:srgbClr val="000000"/>
                          </a:solidFill>
                          <a:effectLst/>
                          <a:latin typeface="+mn-lt"/>
                          <a:ea typeface="+mn-ea"/>
                          <a:cs typeface="+mn-cs"/>
                        </a:rPr>
                        <a:t>11/1/20</a:t>
                      </a:r>
                    </a:p>
                    <a:p>
                      <a:pPr algn="ctr" rtl="0" fontAlgn="ctr"/>
                      <a:r>
                        <a:rPr lang="en-US" sz="1400" b="0" i="0" u="none" strike="noStrike" kern="1200" baseline="0" dirty="0" smtClean="0">
                          <a:solidFill>
                            <a:srgbClr val="000000"/>
                          </a:solidFill>
                          <a:effectLst/>
                          <a:latin typeface="+mn-lt"/>
                          <a:ea typeface="+mn-ea"/>
                          <a:cs typeface="+mn-cs"/>
                        </a:rPr>
                        <a:t>Monthly and Bi Weekly</a:t>
                      </a:r>
                      <a:endParaRPr lang="en-US" sz="1400" b="0" i="0" u="none" strike="noStrike" kern="1200" dirty="0">
                        <a:solidFill>
                          <a:srgbClr val="000000"/>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38631"/>
                  </a:ext>
                </a:extLst>
              </a:tr>
              <a:tr h="475626">
                <a:tc>
                  <a:txBody>
                    <a:bodyPr/>
                    <a:lstStyle/>
                    <a:p>
                      <a:pPr marL="91440" algn="l" rtl="0" fontAlgn="ctr"/>
                      <a:r>
                        <a:rPr lang="en-US" sz="1400" b="0" i="0" u="none" strike="noStrike" kern="1200" dirty="0" smtClean="0">
                          <a:solidFill>
                            <a:schemeClr val="tx1"/>
                          </a:solidFill>
                          <a:effectLst/>
                          <a:latin typeface="+mn-lt"/>
                          <a:ea typeface="+mn-ea"/>
                          <a:cs typeface="+mn-cs"/>
                        </a:rPr>
                        <a:t>Office Hours </a:t>
                      </a:r>
                      <a:r>
                        <a:rPr lang="en-US" sz="1400" b="0" i="0" u="none" strike="noStrike" kern="1200" baseline="0" dirty="0" smtClean="0">
                          <a:solidFill>
                            <a:srgbClr val="000000"/>
                          </a:solidFill>
                          <a:effectLst/>
                          <a:latin typeface="+mn-lt"/>
                          <a:ea typeface="+mn-ea"/>
                          <a:cs typeface="+mn-cs"/>
                        </a:rPr>
                        <a:t>(exact dates and times TBD)</a:t>
                      </a:r>
                      <a:endParaRPr lang="en-US" sz="1400" b="0" i="0" u="none" strike="noStrike" kern="1200" dirty="0">
                        <a:solidFill>
                          <a:schemeClr val="tx1"/>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354" rtl="0" eaLnBrk="1" fontAlgn="ctr" latinLnBrk="0" hangingPunct="1"/>
                      <a:r>
                        <a:rPr lang="en-US" sz="1400" b="0" i="0" u="none" strike="noStrike" kern="1200" baseline="0" dirty="0" smtClean="0">
                          <a:solidFill>
                            <a:srgbClr val="000000"/>
                          </a:solidFill>
                          <a:effectLst/>
                          <a:latin typeface="+mn-lt"/>
                          <a:ea typeface="+mn-ea"/>
                          <a:cs typeface="+mn-cs"/>
                        </a:rPr>
                        <a:t>10/5/20 – 10/9/20</a:t>
                      </a:r>
                      <a:endParaRPr lang="en-US" sz="1400" b="0" i="0" u="none" strike="noStrike" kern="1200" baseline="0" dirty="0">
                        <a:solidFill>
                          <a:srgbClr val="000000"/>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33864"/>
                  </a:ext>
                </a:extLst>
              </a:tr>
            </a:tbl>
          </a:graphicData>
        </a:graphic>
      </p:graphicFrame>
    </p:spTree>
    <p:extLst>
      <p:ext uri="{BB962C8B-B14F-4D97-AF65-F5344CB8AC3E}">
        <p14:creationId xmlns:p14="http://schemas.microsoft.com/office/powerpoint/2010/main" val="279925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04320" y="6371924"/>
            <a:ext cx="487681" cy="510883"/>
          </a:xfrm>
        </p:spPr>
        <p:txBody>
          <a:bodyPr/>
          <a:lstStyle/>
          <a:p>
            <a:fld id="{07297065-12DB-4451-8B30-EBF38A6018EA}" type="slidenum">
              <a:rPr lang="en-US" smtClean="0"/>
              <a:t>23</a:t>
            </a:fld>
            <a:endParaRPr lang="en-US" dirty="0"/>
          </a:p>
        </p:txBody>
      </p:sp>
      <p:sp>
        <p:nvSpPr>
          <p:cNvPr id="3" name="Title 2"/>
          <p:cNvSpPr>
            <a:spLocks noGrp="1"/>
          </p:cNvSpPr>
          <p:nvPr>
            <p:ph type="title"/>
          </p:nvPr>
        </p:nvSpPr>
        <p:spPr>
          <a:xfrm>
            <a:off x="2039633" y="95586"/>
            <a:ext cx="10515600" cy="729212"/>
          </a:xfrm>
        </p:spPr>
        <p:txBody>
          <a:bodyPr>
            <a:normAutofit/>
          </a:bodyPr>
          <a:lstStyle/>
          <a:p>
            <a:r>
              <a:rPr lang="en-US" sz="4000" dirty="0" smtClean="0"/>
              <a:t>Upcoming Milestones, continued</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3208747"/>
              </p:ext>
            </p:extLst>
          </p:nvPr>
        </p:nvGraphicFramePr>
        <p:xfrm>
          <a:off x="1511166" y="893627"/>
          <a:ext cx="9681070" cy="4935598"/>
        </p:xfrm>
        <a:graphic>
          <a:graphicData uri="http://schemas.openxmlformats.org/drawingml/2006/table">
            <a:tbl>
              <a:tblPr/>
              <a:tblGrid>
                <a:gridCol w="6853187">
                  <a:extLst>
                    <a:ext uri="{9D8B030D-6E8A-4147-A177-3AD203B41FA5}">
                      <a16:colId xmlns:a16="http://schemas.microsoft.com/office/drawing/2014/main" val="2254714505"/>
                    </a:ext>
                  </a:extLst>
                </a:gridCol>
                <a:gridCol w="2827883">
                  <a:extLst>
                    <a:ext uri="{9D8B030D-6E8A-4147-A177-3AD203B41FA5}">
                      <a16:colId xmlns:a16="http://schemas.microsoft.com/office/drawing/2014/main" val="981319253"/>
                    </a:ext>
                  </a:extLst>
                </a:gridCol>
              </a:tblGrid>
              <a:tr h="293120">
                <a:tc>
                  <a:txBody>
                    <a:bodyPr/>
                    <a:lstStyle/>
                    <a:p>
                      <a:pPr algn="ctr" rtl="0" fontAlgn="ctr"/>
                      <a:r>
                        <a:rPr lang="en-US" sz="1400" b="1" i="0" u="none" strike="noStrike" dirty="0">
                          <a:solidFill>
                            <a:srgbClr val="000000"/>
                          </a:solidFill>
                          <a:effectLst/>
                          <a:latin typeface="+mn-lt"/>
                        </a:rPr>
                        <a:t>CAREER TRACKS </a:t>
                      </a:r>
                      <a:r>
                        <a:rPr lang="en-US" sz="1400" b="1" i="0" u="none" strike="noStrike" dirty="0" smtClean="0">
                          <a:solidFill>
                            <a:srgbClr val="000000"/>
                          </a:solidFill>
                          <a:effectLst/>
                          <a:latin typeface="+mn-lt"/>
                        </a:rPr>
                        <a:t>MILESTONES</a:t>
                      </a:r>
                      <a:endParaRPr lang="en-US" sz="1400" b="1" i="0" u="none" strike="noStrike" dirty="0">
                        <a:solidFill>
                          <a:srgbClr val="FF0000"/>
                        </a:solidFill>
                        <a:effectLst/>
                        <a:latin typeface="+mn-lt"/>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400" b="1" i="0" u="none" strike="noStrike" dirty="0">
                          <a:solidFill>
                            <a:srgbClr val="000000"/>
                          </a:solidFill>
                          <a:effectLst/>
                          <a:latin typeface="+mn-lt"/>
                        </a:rPr>
                        <a:t>DATE</a:t>
                      </a: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91848953"/>
                  </a:ext>
                </a:extLst>
              </a:tr>
              <a:tr h="2357743">
                <a:tc>
                  <a:txBody>
                    <a:bodyPr/>
                    <a:lstStyle/>
                    <a:p>
                      <a:pPr marL="91440" indent="0" algn="l" rtl="0" fontAlgn="ctr">
                        <a:buFont typeface="Arial" panose="020B0604020202020204" pitchFamily="34" charset="0"/>
                        <a:buNone/>
                      </a:pPr>
                      <a:r>
                        <a:rPr lang="en-US" sz="1600" b="0" i="0" u="none" strike="noStrike" dirty="0">
                          <a:solidFill>
                            <a:srgbClr val="000000"/>
                          </a:solidFill>
                          <a:effectLst/>
                          <a:latin typeface="+mn-lt"/>
                        </a:rPr>
                        <a:t>Career Tracks Implementation Training for </a:t>
                      </a:r>
                      <a:r>
                        <a:rPr lang="en-US" sz="1600" b="1" i="0" u="none" strike="noStrike" dirty="0">
                          <a:solidFill>
                            <a:srgbClr val="000000"/>
                          </a:solidFill>
                          <a:effectLst/>
                          <a:latin typeface="+mn-lt"/>
                        </a:rPr>
                        <a:t>Managers and </a:t>
                      </a:r>
                      <a:r>
                        <a:rPr lang="en-US" sz="1600" b="1" i="0" u="none" strike="noStrike" dirty="0" smtClean="0">
                          <a:solidFill>
                            <a:srgbClr val="000000"/>
                          </a:solidFill>
                          <a:effectLst/>
                          <a:latin typeface="+mn-lt"/>
                        </a:rPr>
                        <a:t>Supervisors</a:t>
                      </a:r>
                    </a:p>
                    <a:p>
                      <a:pPr marL="0" indent="0" algn="l" rtl="0" fontAlgn="ctr">
                        <a:buFont typeface="Arial" panose="020B0604020202020204" pitchFamily="34" charset="0"/>
                        <a:buNone/>
                      </a:pPr>
                      <a:endParaRPr lang="en-US" sz="1600" b="0" i="0" u="none" strike="noStrike" dirty="0" smtClean="0">
                        <a:solidFill>
                          <a:srgbClr val="000000"/>
                        </a:solidFill>
                        <a:effectLst/>
                        <a:latin typeface="+mn-lt"/>
                      </a:endParaRPr>
                    </a:p>
                    <a:p>
                      <a:pPr marL="274320" indent="-171450" algn="l" rtl="0" fontAlgn="ctr">
                        <a:buFont typeface="Arial" panose="020B0604020202020204" pitchFamily="34" charset="0"/>
                        <a:buChar char="•"/>
                      </a:pPr>
                      <a:r>
                        <a:rPr lang="en-US" sz="1600" b="0" i="0" u="none" strike="noStrike" dirty="0" smtClean="0">
                          <a:solidFill>
                            <a:srgbClr val="000000"/>
                          </a:solidFill>
                          <a:effectLst/>
                          <a:latin typeface="+mn-lt"/>
                        </a:rPr>
                        <a:t>Overview </a:t>
                      </a:r>
                      <a:r>
                        <a:rPr lang="en-US" sz="1600" b="0" i="0" u="none" strike="noStrike" dirty="0">
                          <a:solidFill>
                            <a:srgbClr val="000000"/>
                          </a:solidFill>
                          <a:effectLst/>
                          <a:latin typeface="+mn-lt"/>
                        </a:rPr>
                        <a:t>of implementation </a:t>
                      </a:r>
                      <a:r>
                        <a:rPr lang="en-US" sz="1600" b="0" i="0" u="none" strike="noStrike" dirty="0" smtClean="0">
                          <a:solidFill>
                            <a:srgbClr val="000000"/>
                          </a:solidFill>
                          <a:effectLst/>
                          <a:latin typeface="+mn-lt"/>
                        </a:rPr>
                        <a:t>timeline, resources, </a:t>
                      </a:r>
                      <a:r>
                        <a:rPr lang="en-US" sz="1600" b="0" i="0" u="none" strike="noStrike" baseline="0" dirty="0" smtClean="0">
                          <a:solidFill>
                            <a:srgbClr val="000000"/>
                          </a:solidFill>
                          <a:effectLst/>
                          <a:latin typeface="+mn-lt"/>
                        </a:rPr>
                        <a:t>Supervisor Guide</a:t>
                      </a:r>
                    </a:p>
                    <a:p>
                      <a:pPr marL="274320" indent="-171450" algn="l" rtl="0" fontAlgn="ctr">
                        <a:buFont typeface="Arial" panose="020B0604020202020204" pitchFamily="34" charset="0"/>
                        <a:buChar char="•"/>
                      </a:pPr>
                      <a:r>
                        <a:rPr lang="en-US" sz="1600" b="0" i="0" u="none" strike="noStrike" dirty="0" smtClean="0">
                          <a:solidFill>
                            <a:srgbClr val="000000"/>
                          </a:solidFill>
                          <a:effectLst/>
                          <a:latin typeface="+mn-lt"/>
                        </a:rPr>
                        <a:t>Upcoming </a:t>
                      </a:r>
                      <a:r>
                        <a:rPr lang="en-US" sz="1600" b="0" i="0" u="none" strike="noStrike" dirty="0">
                          <a:solidFill>
                            <a:srgbClr val="000000"/>
                          </a:solidFill>
                          <a:effectLst/>
                          <a:latin typeface="+mn-lt"/>
                        </a:rPr>
                        <a:t>training </a:t>
                      </a:r>
                      <a:r>
                        <a:rPr lang="en-US" sz="1600" b="0" i="0" u="none" strike="noStrike" dirty="0" smtClean="0">
                          <a:solidFill>
                            <a:schemeClr val="tx1"/>
                          </a:solidFill>
                          <a:effectLst/>
                          <a:latin typeface="+mn-lt"/>
                        </a:rPr>
                        <a:t>dates for employees</a:t>
                      </a:r>
                    </a:p>
                    <a:p>
                      <a:pPr marL="274320" indent="-171450" algn="l" rtl="0" fontAlgn="ctr">
                        <a:buFont typeface="Arial" panose="020B0604020202020204" pitchFamily="34" charset="0"/>
                        <a:buChar char="•"/>
                      </a:pPr>
                      <a:r>
                        <a:rPr lang="en-US" sz="1600" b="0" i="0" u="none" strike="noStrike" dirty="0" smtClean="0">
                          <a:solidFill>
                            <a:schemeClr val="tx1"/>
                          </a:solidFill>
                          <a:effectLst/>
                          <a:latin typeface="+mn-lt"/>
                        </a:rPr>
                        <a:t>Recap </a:t>
                      </a:r>
                      <a:r>
                        <a:rPr lang="en-US" sz="1600" b="0" i="0" u="none" strike="noStrike" dirty="0">
                          <a:solidFill>
                            <a:schemeClr val="tx1"/>
                          </a:solidFill>
                          <a:effectLst/>
                          <a:latin typeface="+mn-lt"/>
                        </a:rPr>
                        <a:t>of campus transition metrics (personnel program changes, </a:t>
                      </a:r>
                      <a:r>
                        <a:rPr lang="en-US" sz="1600" b="0" i="0" u="none" strike="noStrike" dirty="0" smtClean="0">
                          <a:solidFill>
                            <a:schemeClr val="tx1"/>
                          </a:solidFill>
                          <a:effectLst/>
                          <a:latin typeface="+mn-lt"/>
                        </a:rPr>
                        <a:t>FLSA </a:t>
                      </a:r>
                      <a:r>
                        <a:rPr lang="en-US" sz="1600" b="0" i="0" u="none" strike="noStrike" dirty="0">
                          <a:solidFill>
                            <a:schemeClr val="tx1"/>
                          </a:solidFill>
                          <a:effectLst/>
                          <a:latin typeface="+mn-lt"/>
                        </a:rPr>
                        <a:t>changes, compa ratio, level distribution</a:t>
                      </a:r>
                      <a:r>
                        <a:rPr lang="en-US" sz="1600" b="0" i="0" u="none" strike="noStrike" dirty="0" smtClean="0">
                          <a:solidFill>
                            <a:schemeClr val="tx1"/>
                          </a:solidFill>
                          <a:effectLst/>
                          <a:latin typeface="+mn-lt"/>
                        </a:rPr>
                        <a:t>)</a:t>
                      </a:r>
                    </a:p>
                    <a:p>
                      <a:pPr marL="274320" marR="0" lvl="0" indent="-171450" algn="l" defTabSz="914354"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smtClean="0">
                          <a:solidFill>
                            <a:schemeClr val="tx1"/>
                          </a:solidFill>
                          <a:effectLst/>
                          <a:latin typeface="+mn-lt"/>
                        </a:rPr>
                        <a:t>Communications best practices and training tools</a:t>
                      </a:r>
                    </a:p>
                    <a:p>
                      <a:pPr marL="274320" marR="0" lvl="0" indent="-171450" algn="l" defTabSz="914354"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smtClean="0">
                          <a:solidFill>
                            <a:schemeClr val="tx1"/>
                          </a:solidFill>
                          <a:effectLst/>
                          <a:latin typeface="+mn-lt"/>
                        </a:rPr>
                        <a:t>Reconsideration </a:t>
                      </a:r>
                    </a:p>
                    <a:p>
                      <a:pPr marL="274320" marR="0" lvl="0" indent="-171450" algn="l" defTabSz="914354"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smtClean="0">
                          <a:solidFill>
                            <a:srgbClr val="000000"/>
                          </a:solidFill>
                          <a:effectLst/>
                          <a:latin typeface="+mn-lt"/>
                        </a:rPr>
                        <a:t>Office hours</a:t>
                      </a:r>
                      <a:endParaRPr lang="en-US" sz="1600" b="0" i="0" u="none" strike="noStrike" dirty="0">
                        <a:solidFill>
                          <a:srgbClr val="000000"/>
                        </a:solidFill>
                        <a:effectLst/>
                        <a:latin typeface="+mn-lt"/>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mn-lt"/>
                        </a:rPr>
                        <a:t>9/10/20: 10:00 - 11:00</a:t>
                      </a:r>
                      <a:br>
                        <a:rPr lang="en-US" sz="1600" b="0" i="0" u="none" strike="noStrike" dirty="0">
                          <a:solidFill>
                            <a:srgbClr val="000000"/>
                          </a:solidFill>
                          <a:effectLst/>
                          <a:latin typeface="+mn-lt"/>
                        </a:rPr>
                      </a:br>
                      <a:r>
                        <a:rPr lang="en-US" sz="1600" b="0" i="0" u="none" strike="noStrike" dirty="0" smtClean="0">
                          <a:solidFill>
                            <a:srgbClr val="000000"/>
                          </a:solidFill>
                          <a:effectLst/>
                          <a:latin typeface="+mn-lt"/>
                        </a:rPr>
                        <a:t>9/14/20</a:t>
                      </a:r>
                      <a:r>
                        <a:rPr lang="en-US" sz="1600" b="0" i="0" u="none" strike="noStrike" dirty="0">
                          <a:solidFill>
                            <a:srgbClr val="000000"/>
                          </a:solidFill>
                          <a:effectLst/>
                          <a:latin typeface="+mn-lt"/>
                        </a:rPr>
                        <a:t>: 2:00 - 3:00</a:t>
                      </a:r>
                      <a:br>
                        <a:rPr lang="en-US" sz="1600" b="0" i="0" u="none" strike="noStrike" dirty="0">
                          <a:solidFill>
                            <a:srgbClr val="000000"/>
                          </a:solidFill>
                          <a:effectLst/>
                          <a:latin typeface="+mn-lt"/>
                        </a:rPr>
                      </a:br>
                      <a:r>
                        <a:rPr lang="en-US" sz="1600" b="0" i="0" u="none" strike="noStrike" dirty="0" smtClean="0">
                          <a:solidFill>
                            <a:srgbClr val="000000"/>
                          </a:solidFill>
                          <a:effectLst/>
                          <a:latin typeface="+mn-lt"/>
                        </a:rPr>
                        <a:t>9/15/20</a:t>
                      </a:r>
                      <a:r>
                        <a:rPr lang="en-US" sz="1600" b="0" i="0" u="none" strike="noStrike" dirty="0">
                          <a:solidFill>
                            <a:srgbClr val="000000"/>
                          </a:solidFill>
                          <a:effectLst/>
                          <a:latin typeface="+mn-lt"/>
                        </a:rPr>
                        <a:t>: 10:00 - 11:00</a:t>
                      </a: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892881"/>
                  </a:ext>
                </a:extLst>
              </a:tr>
              <a:tr h="1835978">
                <a:tc>
                  <a:txBody>
                    <a:bodyPr/>
                    <a:lstStyle/>
                    <a:p>
                      <a:pPr marL="91440" algn="l" rtl="0" fontAlgn="ctr"/>
                      <a:r>
                        <a:rPr lang="en-US" sz="1600" b="0" i="0" u="none" strike="noStrike" dirty="0">
                          <a:solidFill>
                            <a:srgbClr val="000000"/>
                          </a:solidFill>
                          <a:effectLst/>
                          <a:latin typeface="+mn-lt"/>
                        </a:rPr>
                        <a:t>Career Tracks Implementation Training for </a:t>
                      </a:r>
                      <a:r>
                        <a:rPr lang="en-US" sz="1600" b="1" i="0" u="none" strike="noStrike" dirty="0" smtClean="0">
                          <a:solidFill>
                            <a:srgbClr val="000000"/>
                          </a:solidFill>
                          <a:effectLst/>
                          <a:latin typeface="+mn-lt"/>
                        </a:rPr>
                        <a:t>Employees</a:t>
                      </a:r>
                    </a:p>
                    <a:p>
                      <a:pPr marL="274320" indent="-171450" algn="l" rtl="0" fontAlgn="ctr">
                        <a:buFont typeface="Arial" panose="020B0604020202020204" pitchFamily="34" charset="0"/>
                        <a:buChar char="•"/>
                      </a:pPr>
                      <a:endParaRPr lang="en-US" sz="1600" b="0" i="0" u="none" strike="noStrike" dirty="0" smtClean="0">
                        <a:solidFill>
                          <a:srgbClr val="000000"/>
                        </a:solidFill>
                        <a:effectLst/>
                        <a:latin typeface="+mn-lt"/>
                      </a:endParaRPr>
                    </a:p>
                    <a:p>
                      <a:pPr marL="274320" indent="-171450" algn="l" rtl="0" fontAlgn="ctr">
                        <a:buFont typeface="Arial" panose="020B0604020202020204" pitchFamily="34" charset="0"/>
                        <a:buChar char="•"/>
                      </a:pPr>
                      <a:r>
                        <a:rPr lang="en-US" sz="1600" b="0" i="0" u="none" strike="noStrike" dirty="0" smtClean="0">
                          <a:solidFill>
                            <a:srgbClr val="000000"/>
                          </a:solidFill>
                          <a:effectLst/>
                          <a:latin typeface="+mn-lt"/>
                        </a:rPr>
                        <a:t>Overview of Career Tracks</a:t>
                      </a:r>
                    </a:p>
                    <a:p>
                      <a:pPr marL="274320" indent="-171450" algn="l" rtl="0" fontAlgn="ctr">
                        <a:buFont typeface="Arial" panose="020B0604020202020204" pitchFamily="34" charset="0"/>
                        <a:buChar char="•"/>
                      </a:pPr>
                      <a:r>
                        <a:rPr lang="en-US" sz="1600" b="0" i="0" u="none" strike="noStrike" dirty="0" smtClean="0">
                          <a:solidFill>
                            <a:srgbClr val="000000"/>
                          </a:solidFill>
                          <a:effectLst/>
                          <a:latin typeface="+mn-lt"/>
                        </a:rPr>
                        <a:t>Overview of implementation timeline</a:t>
                      </a:r>
                    </a:p>
                    <a:p>
                      <a:pPr marL="274320" indent="-171450" algn="l" rtl="0" fontAlgn="ctr">
                        <a:buFont typeface="Arial" panose="020B0604020202020204" pitchFamily="34" charset="0"/>
                        <a:buChar char="•"/>
                      </a:pPr>
                      <a:r>
                        <a:rPr lang="en-US" sz="1600" b="0" i="0" u="none" strike="noStrike" dirty="0" smtClean="0">
                          <a:solidFill>
                            <a:srgbClr val="000000"/>
                          </a:solidFill>
                          <a:effectLst/>
                          <a:latin typeface="+mn-lt"/>
                        </a:rPr>
                        <a:t>Recap of campus transition metrics (personnel program changes, FLSA changes, compa ratio, level distribution)</a:t>
                      </a:r>
                    </a:p>
                    <a:p>
                      <a:pPr marL="274320" indent="-171450" algn="l" rtl="0" fontAlgn="ctr">
                        <a:buFont typeface="Arial" panose="020B0604020202020204" pitchFamily="34" charset="0"/>
                        <a:buChar char="•"/>
                      </a:pPr>
                      <a:r>
                        <a:rPr lang="en-US" sz="1600" b="0" i="0" u="none" strike="noStrike" dirty="0" smtClean="0">
                          <a:solidFill>
                            <a:srgbClr val="000000"/>
                          </a:solidFill>
                          <a:effectLst/>
                          <a:latin typeface="+mn-lt"/>
                        </a:rPr>
                        <a:t>Reconsideration </a:t>
                      </a:r>
                    </a:p>
                    <a:p>
                      <a:pPr marL="274320" indent="-171450" algn="l" rtl="0" fontAlgn="ctr">
                        <a:buFont typeface="Arial" panose="020B0604020202020204" pitchFamily="34" charset="0"/>
                        <a:buChar char="•"/>
                      </a:pPr>
                      <a:r>
                        <a:rPr lang="en-US" sz="1600" b="0" i="0" u="none" strike="noStrike" dirty="0" smtClean="0">
                          <a:solidFill>
                            <a:srgbClr val="000000"/>
                          </a:solidFill>
                          <a:effectLst/>
                          <a:latin typeface="+mn-lt"/>
                        </a:rPr>
                        <a:t>Office hours</a:t>
                      </a: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mn-lt"/>
                        </a:rPr>
                        <a:t>9/22/20: 2:00 - 3:00</a:t>
                      </a:r>
                      <a:br>
                        <a:rPr lang="en-US" sz="1600" b="0" i="0" u="none" strike="noStrike" dirty="0">
                          <a:solidFill>
                            <a:srgbClr val="000000"/>
                          </a:solidFill>
                          <a:effectLst/>
                          <a:latin typeface="+mn-lt"/>
                        </a:rPr>
                      </a:br>
                      <a:r>
                        <a:rPr lang="en-US" sz="1600" b="0" i="0" u="none" strike="noStrike" dirty="0">
                          <a:solidFill>
                            <a:srgbClr val="000000"/>
                          </a:solidFill>
                          <a:effectLst/>
                          <a:latin typeface="+mn-lt"/>
                        </a:rPr>
                        <a:t>9/24/20: 10:00 - 11:00</a:t>
                      </a:r>
                      <a:br>
                        <a:rPr lang="en-US" sz="1600" b="0" i="0" u="none" strike="noStrike" dirty="0">
                          <a:solidFill>
                            <a:srgbClr val="000000"/>
                          </a:solidFill>
                          <a:effectLst/>
                          <a:latin typeface="+mn-lt"/>
                        </a:rPr>
                      </a:br>
                      <a:r>
                        <a:rPr lang="en-US" sz="1600" b="0" i="0" u="none" strike="noStrike" dirty="0">
                          <a:solidFill>
                            <a:srgbClr val="000000"/>
                          </a:solidFill>
                          <a:effectLst/>
                          <a:latin typeface="+mn-lt"/>
                        </a:rPr>
                        <a:t>9/30/20: 10:00 - 11:00</a:t>
                      </a: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779907"/>
                  </a:ext>
                </a:extLst>
              </a:tr>
            </a:tbl>
          </a:graphicData>
        </a:graphic>
      </p:graphicFrame>
      <p:pic>
        <p:nvPicPr>
          <p:cNvPr id="7" name="Picture 6"/>
          <p:cNvPicPr>
            <a:picLocks noChangeAspect="1"/>
          </p:cNvPicPr>
          <p:nvPr/>
        </p:nvPicPr>
        <p:blipFill>
          <a:blip r:embed="rId3"/>
          <a:stretch>
            <a:fillRect/>
          </a:stretch>
        </p:blipFill>
        <p:spPr>
          <a:xfrm>
            <a:off x="469795" y="5922592"/>
            <a:ext cx="2806806" cy="787276"/>
          </a:xfrm>
          <a:prstGeom prst="rect">
            <a:avLst/>
          </a:prstGeom>
        </p:spPr>
      </p:pic>
    </p:spTree>
    <p:extLst>
      <p:ext uri="{BB962C8B-B14F-4D97-AF65-F5344CB8AC3E}">
        <p14:creationId xmlns:p14="http://schemas.microsoft.com/office/powerpoint/2010/main" val="2861049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2841"/>
            <a:ext cx="10515600" cy="590931"/>
          </a:xfrm>
        </p:spPr>
        <p:txBody>
          <a:bodyPr>
            <a:noAutofit/>
          </a:bodyPr>
          <a:lstStyle/>
          <a:p>
            <a:r>
              <a:rPr lang="en-US" altLang="en-US" sz="4000" dirty="0"/>
              <a:t>Your Role</a:t>
            </a:r>
            <a:endParaRPr lang="en-US" sz="4000" dirty="0"/>
          </a:p>
        </p:txBody>
      </p:sp>
      <p:sp>
        <p:nvSpPr>
          <p:cNvPr id="3" name="Content Placeholder 2"/>
          <p:cNvSpPr>
            <a:spLocks noGrp="1"/>
          </p:cNvSpPr>
          <p:nvPr>
            <p:ph idx="1"/>
          </p:nvPr>
        </p:nvSpPr>
        <p:spPr>
          <a:xfrm>
            <a:off x="742950" y="1068559"/>
            <a:ext cx="10824210" cy="5103961"/>
          </a:xfrm>
        </p:spPr>
        <p:txBody>
          <a:bodyPr>
            <a:normAutofit/>
          </a:bodyPr>
          <a:lstStyle/>
          <a:p>
            <a:r>
              <a:rPr lang="en-US" sz="2000" b="1" dirty="0" smtClean="0">
                <a:solidFill>
                  <a:schemeClr val="tx2"/>
                </a:solidFill>
                <a:latin typeface="Verdana" panose="020B0604030504040204" pitchFamily="34" charset="0"/>
              </a:rPr>
              <a:t>Plan </a:t>
            </a:r>
            <a:r>
              <a:rPr lang="en-US" sz="2000" b="1" dirty="0">
                <a:solidFill>
                  <a:schemeClr val="tx2"/>
                </a:solidFill>
                <a:latin typeface="Verdana" panose="020B0604030504040204" pitchFamily="34" charset="0"/>
              </a:rPr>
              <a:t>Ahead</a:t>
            </a:r>
          </a:p>
          <a:p>
            <a:pPr marL="342900" indent="-342900">
              <a:buFont typeface="Arial" panose="020B0604020202020204" pitchFamily="34" charset="0"/>
              <a:buChar char="•"/>
            </a:pPr>
            <a:r>
              <a:rPr lang="en-US" sz="2000" dirty="0" smtClean="0">
                <a:solidFill>
                  <a:schemeClr val="tx2"/>
                </a:solidFill>
                <a:latin typeface="Verdana" panose="020B0604030504040204" pitchFamily="34" charset="0"/>
              </a:rPr>
              <a:t>Allow sufficient time to meet with your </a:t>
            </a:r>
            <a:r>
              <a:rPr lang="en-US" sz="2000" dirty="0">
                <a:solidFill>
                  <a:schemeClr val="tx2"/>
                </a:solidFill>
                <a:latin typeface="Verdana" panose="020B0604030504040204" pitchFamily="34" charset="0"/>
              </a:rPr>
              <a:t>entire </a:t>
            </a:r>
            <a:r>
              <a:rPr lang="en-US" sz="2000" dirty="0" smtClean="0">
                <a:solidFill>
                  <a:schemeClr val="tx2"/>
                </a:solidFill>
                <a:latin typeface="Verdana" panose="020B0604030504040204" pitchFamily="34" charset="0"/>
              </a:rPr>
              <a:t>team</a:t>
            </a:r>
          </a:p>
          <a:p>
            <a:pPr marL="342900" indent="-342900">
              <a:buFont typeface="Arial" panose="020B0604020202020204" pitchFamily="34" charset="0"/>
              <a:buChar char="•"/>
            </a:pPr>
            <a:r>
              <a:rPr lang="en-US" sz="2000" dirty="0">
                <a:solidFill>
                  <a:schemeClr val="tx2"/>
                </a:solidFill>
                <a:latin typeface="Verdana" panose="020B0604030504040204" pitchFamily="34" charset="0"/>
              </a:rPr>
              <a:t>Set expectations regarding when your entire team will be informed (consider giving them a range of time)</a:t>
            </a:r>
          </a:p>
          <a:p>
            <a:pPr marL="342900" indent="-342900">
              <a:buFont typeface="Arial" panose="020B0604020202020204" pitchFamily="34" charset="0"/>
              <a:buChar char="•"/>
            </a:pPr>
            <a:r>
              <a:rPr lang="en-US" sz="2000" dirty="0" smtClean="0">
                <a:solidFill>
                  <a:schemeClr val="tx2"/>
                </a:solidFill>
                <a:latin typeface="Verdana" panose="020B0604030504040204" pitchFamily="34" charset="0"/>
              </a:rPr>
              <a:t>Refer to the Supervisor Guide about how to conduct personal discussions with  employees</a:t>
            </a:r>
            <a:endParaRPr lang="en-US" sz="2000" dirty="0">
              <a:solidFill>
                <a:schemeClr val="tx2"/>
              </a:solidFill>
              <a:latin typeface="Verdana" panose="020B0604030504040204" pitchFamily="34" charset="0"/>
            </a:endParaRPr>
          </a:p>
          <a:p>
            <a:pPr marL="342900" indent="-342900">
              <a:buFont typeface="Arial" panose="020B0604020202020204" pitchFamily="34" charset="0"/>
              <a:buChar char="•"/>
            </a:pPr>
            <a:r>
              <a:rPr lang="en-US" sz="2000" dirty="0" smtClean="0">
                <a:solidFill>
                  <a:schemeClr val="tx2"/>
                </a:solidFill>
                <a:latin typeface="Verdana" panose="020B0604030504040204" pitchFamily="34" charset="0"/>
              </a:rPr>
              <a:t>Review </a:t>
            </a:r>
            <a:r>
              <a:rPr lang="en-US" sz="2000" dirty="0">
                <a:solidFill>
                  <a:schemeClr val="tx2"/>
                </a:solidFill>
                <a:latin typeface="Verdana" panose="020B0604030504040204" pitchFamily="34" charset="0"/>
              </a:rPr>
              <a:t>Career Tracks job standards, FAQs and other resources on the Career Tracks website</a:t>
            </a:r>
          </a:p>
          <a:p>
            <a:pPr marL="342900" indent="-342900">
              <a:buFont typeface="Arial" panose="020B0604020202020204" pitchFamily="34" charset="0"/>
              <a:buChar char="•"/>
            </a:pPr>
            <a:r>
              <a:rPr lang="en-US" sz="2000" dirty="0">
                <a:solidFill>
                  <a:schemeClr val="tx2"/>
                </a:solidFill>
                <a:latin typeface="Verdana" panose="020B0604030504040204" pitchFamily="34" charset="0"/>
              </a:rPr>
              <a:t>Review each employee’s letter in advance to address special issues, if any</a:t>
            </a:r>
          </a:p>
          <a:p>
            <a:pPr marL="342900" indent="-342900">
              <a:buFont typeface="Arial" panose="020B0604020202020204" pitchFamily="34" charset="0"/>
              <a:buChar char="•"/>
            </a:pPr>
            <a:r>
              <a:rPr lang="en-US" sz="2000" dirty="0">
                <a:solidFill>
                  <a:schemeClr val="tx2"/>
                </a:solidFill>
                <a:latin typeface="Verdana" panose="020B0604030504040204" pitchFamily="34" charset="0"/>
              </a:rPr>
              <a:t>Join an Implementation webinar (live or recorded)</a:t>
            </a:r>
          </a:p>
          <a:p>
            <a:endParaRPr lang="en-US" sz="2000" dirty="0">
              <a:solidFill>
                <a:schemeClr val="tx2"/>
              </a:solidFill>
              <a:latin typeface="Verdana" panose="020B0604030504040204" pitchFamily="34" charset="0"/>
            </a:endParaRPr>
          </a:p>
        </p:txBody>
      </p:sp>
      <p:sp>
        <p:nvSpPr>
          <p:cNvPr id="5" name="Slide Number Placeholder 4"/>
          <p:cNvSpPr>
            <a:spLocks noGrp="1"/>
          </p:cNvSpPr>
          <p:nvPr>
            <p:ph type="sldNum" sz="quarter" idx="12"/>
          </p:nvPr>
        </p:nvSpPr>
        <p:spPr>
          <a:xfrm>
            <a:off x="11702144" y="6455229"/>
            <a:ext cx="489858" cy="437203"/>
          </a:xfrm>
        </p:spPr>
        <p:txBody>
          <a:bodyPr/>
          <a:lstStyle/>
          <a:p>
            <a:fld id="{1AD93096-5B34-4342-9326-69289CEAE4C2}" type="slidenum">
              <a:rPr lang="en-US" smtClean="0"/>
              <a:pPr/>
              <a:t>24</a:t>
            </a:fld>
            <a:endParaRPr lang="en-US" dirty="0"/>
          </a:p>
        </p:txBody>
      </p:sp>
      <p:pic>
        <p:nvPicPr>
          <p:cNvPr id="7" name="Picture 6"/>
          <p:cNvPicPr>
            <a:picLocks noChangeAspect="1"/>
          </p:cNvPicPr>
          <p:nvPr/>
        </p:nvPicPr>
        <p:blipFill>
          <a:blip r:embed="rId3"/>
          <a:stretch>
            <a:fillRect/>
          </a:stretch>
        </p:blipFill>
        <p:spPr>
          <a:xfrm>
            <a:off x="469795" y="5922592"/>
            <a:ext cx="2806806" cy="787276"/>
          </a:xfrm>
          <a:prstGeom prst="rect">
            <a:avLst/>
          </a:prstGeom>
        </p:spPr>
      </p:pic>
    </p:spTree>
    <p:extLst>
      <p:ext uri="{BB962C8B-B14F-4D97-AF65-F5344CB8AC3E}">
        <p14:creationId xmlns:p14="http://schemas.microsoft.com/office/powerpoint/2010/main" val="3173825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57" y="166384"/>
            <a:ext cx="10515600" cy="590931"/>
          </a:xfrm>
        </p:spPr>
        <p:txBody>
          <a:bodyPr>
            <a:noAutofit/>
          </a:bodyPr>
          <a:lstStyle/>
          <a:p>
            <a:r>
              <a:rPr lang="en-US" altLang="en-US" sz="4000" dirty="0"/>
              <a:t>Your Role</a:t>
            </a:r>
            <a:endParaRPr lang="en-US" sz="4000" dirty="0"/>
          </a:p>
        </p:txBody>
      </p:sp>
      <p:sp>
        <p:nvSpPr>
          <p:cNvPr id="3" name="Content Placeholder 2"/>
          <p:cNvSpPr>
            <a:spLocks noGrp="1"/>
          </p:cNvSpPr>
          <p:nvPr>
            <p:ph idx="1"/>
          </p:nvPr>
        </p:nvSpPr>
        <p:spPr>
          <a:xfrm>
            <a:off x="688521" y="984613"/>
            <a:ext cx="10824210" cy="7193764"/>
          </a:xfrm>
        </p:spPr>
        <p:txBody>
          <a:bodyPr>
            <a:normAutofit/>
          </a:bodyPr>
          <a:lstStyle/>
          <a:p>
            <a:r>
              <a:rPr lang="en-US" sz="1600" b="1" dirty="0">
                <a:solidFill>
                  <a:schemeClr val="tx2"/>
                </a:solidFill>
                <a:latin typeface="Verdana" panose="020B0604030504040204" pitchFamily="34" charset="0"/>
              </a:rPr>
              <a:t>Communicate Directly</a:t>
            </a:r>
          </a:p>
          <a:p>
            <a:pPr marL="342900" indent="-342900">
              <a:buFont typeface="Arial" panose="020B0604020202020204" pitchFamily="34" charset="0"/>
              <a:buChar char="•"/>
            </a:pPr>
            <a:r>
              <a:rPr lang="en-US" sz="1600" dirty="0">
                <a:solidFill>
                  <a:schemeClr val="tx2"/>
                </a:solidFill>
                <a:latin typeface="Verdana" panose="020B0604030504040204" pitchFamily="34" charset="0"/>
              </a:rPr>
              <a:t>Be clear and direct</a:t>
            </a:r>
          </a:p>
          <a:p>
            <a:pPr marL="342900" indent="-342900">
              <a:buFont typeface="Arial" panose="020B0604020202020204" pitchFamily="34" charset="0"/>
              <a:buChar char="•"/>
            </a:pPr>
            <a:r>
              <a:rPr lang="en-US" sz="1600" dirty="0">
                <a:solidFill>
                  <a:schemeClr val="tx2"/>
                </a:solidFill>
                <a:latin typeface="Verdana" panose="020B0604030504040204" pitchFamily="34" charset="0"/>
              </a:rPr>
              <a:t>Be fully present, stay focused</a:t>
            </a:r>
          </a:p>
          <a:p>
            <a:pPr marL="342900" indent="-342900">
              <a:buFont typeface="Arial" panose="020B0604020202020204" pitchFamily="34" charset="0"/>
              <a:buChar char="•"/>
            </a:pPr>
            <a:r>
              <a:rPr lang="en-US" sz="1600" dirty="0">
                <a:solidFill>
                  <a:schemeClr val="tx2"/>
                </a:solidFill>
                <a:latin typeface="Verdana" panose="020B0604030504040204" pitchFamily="34" charset="0"/>
              </a:rPr>
              <a:t>Be prepared </a:t>
            </a:r>
            <a:r>
              <a:rPr lang="en-US" sz="1600" dirty="0" smtClean="0">
                <a:solidFill>
                  <a:schemeClr val="tx2"/>
                </a:solidFill>
                <a:latin typeface="Verdana" panose="020B0604030504040204" pitchFamily="34" charset="0"/>
              </a:rPr>
              <a:t>for emotional </a:t>
            </a:r>
            <a:r>
              <a:rPr lang="en-US" sz="1600" dirty="0">
                <a:solidFill>
                  <a:schemeClr val="tx2"/>
                </a:solidFill>
                <a:latin typeface="Verdana" panose="020B0604030504040204" pitchFamily="34" charset="0"/>
              </a:rPr>
              <a:t>or other reactions </a:t>
            </a:r>
            <a:r>
              <a:rPr lang="en-US" sz="1600" dirty="0" smtClean="0">
                <a:solidFill>
                  <a:schemeClr val="tx2"/>
                </a:solidFill>
                <a:latin typeface="Verdana" panose="020B0604030504040204" pitchFamily="34" charset="0"/>
              </a:rPr>
              <a:t>– learn more by watching the Career </a:t>
            </a:r>
            <a:r>
              <a:rPr lang="en-US" sz="1600" dirty="0">
                <a:solidFill>
                  <a:schemeClr val="tx2"/>
                </a:solidFill>
                <a:latin typeface="Verdana" panose="020B0604030504040204" pitchFamily="34" charset="0"/>
              </a:rPr>
              <a:t>Tracks Interview with Ramona Agrela </a:t>
            </a:r>
            <a:r>
              <a:rPr lang="en-US" sz="1600" dirty="0" smtClean="0">
                <a:solidFill>
                  <a:schemeClr val="tx2"/>
                </a:solidFill>
                <a:latin typeface="Verdana" panose="020B0604030504040204" pitchFamily="34" charset="0"/>
              </a:rPr>
              <a:t>(link </a:t>
            </a:r>
            <a:r>
              <a:rPr lang="en-US" sz="1600" dirty="0">
                <a:solidFill>
                  <a:schemeClr val="tx2"/>
                </a:solidFill>
                <a:latin typeface="Verdana" panose="020B0604030504040204" pitchFamily="34" charset="0"/>
              </a:rPr>
              <a:t>available on Career Tracks Website</a:t>
            </a:r>
            <a:r>
              <a:rPr lang="en-US" sz="1600" dirty="0" smtClean="0">
                <a:solidFill>
                  <a:schemeClr val="tx2"/>
                </a:solidFill>
                <a:latin typeface="Verdana" panose="020B0604030504040204" pitchFamily="34" charset="0"/>
              </a:rPr>
              <a:t>)</a:t>
            </a:r>
            <a:endParaRPr lang="en-US" sz="1600" dirty="0">
              <a:solidFill>
                <a:schemeClr val="tx2"/>
              </a:solidFill>
              <a:latin typeface="Verdana" panose="020B0604030504040204" pitchFamily="34" charset="0"/>
            </a:endParaRPr>
          </a:p>
          <a:p>
            <a:pPr marL="342900" indent="-342900">
              <a:buFont typeface="Arial" panose="020B0604020202020204" pitchFamily="34" charset="0"/>
              <a:buChar char="•"/>
            </a:pPr>
            <a:r>
              <a:rPr lang="en-US" sz="1600" dirty="0" smtClean="0">
                <a:solidFill>
                  <a:schemeClr val="tx2"/>
                </a:solidFill>
                <a:latin typeface="Verdana" panose="020B0604030504040204" pitchFamily="34" charset="0"/>
              </a:rPr>
              <a:t>Be constructive, support the program</a:t>
            </a:r>
            <a:endParaRPr lang="en-US" sz="1600" dirty="0">
              <a:solidFill>
                <a:schemeClr val="tx2"/>
              </a:solidFill>
              <a:latin typeface="Verdana" panose="020B0604030504040204" pitchFamily="34" charset="0"/>
            </a:endParaRPr>
          </a:p>
          <a:p>
            <a:pPr marL="0" lvl="0" indent="0">
              <a:buNone/>
            </a:pPr>
            <a:endParaRPr lang="en-US" sz="1600" b="1" dirty="0" smtClean="0">
              <a:solidFill>
                <a:schemeClr val="tx2"/>
              </a:solidFill>
              <a:latin typeface="Verdana" panose="020B0604030504040204" pitchFamily="34" charset="0"/>
            </a:endParaRPr>
          </a:p>
          <a:p>
            <a:pPr marL="0" lvl="0" indent="0">
              <a:buNone/>
            </a:pPr>
            <a:r>
              <a:rPr lang="en-US" sz="1600" b="1" dirty="0" smtClean="0">
                <a:solidFill>
                  <a:schemeClr val="tx2"/>
                </a:solidFill>
                <a:latin typeface="Verdana" panose="020B0604030504040204" pitchFamily="34" charset="0"/>
              </a:rPr>
              <a:t>Follow </a:t>
            </a:r>
            <a:r>
              <a:rPr lang="en-US" sz="1600" b="1" dirty="0">
                <a:solidFill>
                  <a:schemeClr val="tx2"/>
                </a:solidFill>
                <a:latin typeface="Verdana" panose="020B0604030504040204" pitchFamily="34" charset="0"/>
              </a:rPr>
              <a:t>Up</a:t>
            </a:r>
          </a:p>
          <a:p>
            <a:pPr marL="342900" lvl="0" indent="-342900">
              <a:lnSpc>
                <a:spcPct val="115000"/>
              </a:lnSpc>
              <a:buFont typeface="Arial" panose="020B0604020202020204" pitchFamily="34" charset="0"/>
              <a:buChar char="•"/>
            </a:pPr>
            <a:r>
              <a:rPr lang="en-US" sz="1600" dirty="0" smtClean="0">
                <a:solidFill>
                  <a:schemeClr val="tx2"/>
                </a:solidFill>
                <a:latin typeface="Verdana" panose="020B0604030504040204" pitchFamily="34" charset="0"/>
              </a:rPr>
              <a:t>Communicate about Reconsideration and </a:t>
            </a:r>
            <a:r>
              <a:rPr lang="en-US" sz="1600" dirty="0">
                <a:solidFill>
                  <a:schemeClr val="tx2"/>
                </a:solidFill>
                <a:latin typeface="Verdana" panose="020B0604030504040204" pitchFamily="34" charset="0"/>
              </a:rPr>
              <a:t>what it means</a:t>
            </a:r>
          </a:p>
          <a:p>
            <a:pPr marL="342900" lvl="0" indent="-342900">
              <a:lnSpc>
                <a:spcPct val="115000"/>
              </a:lnSpc>
              <a:buFont typeface="Arial" panose="020B0604020202020204" pitchFamily="34" charset="0"/>
              <a:buChar char="•"/>
            </a:pPr>
            <a:r>
              <a:rPr lang="en-US" sz="1600" dirty="0">
                <a:solidFill>
                  <a:schemeClr val="tx2"/>
                </a:solidFill>
                <a:latin typeface="Verdana" panose="020B0604030504040204" pitchFamily="34" charset="0"/>
              </a:rPr>
              <a:t>Promptly </a:t>
            </a:r>
            <a:r>
              <a:rPr lang="en-US" sz="1600" dirty="0" smtClean="0">
                <a:solidFill>
                  <a:schemeClr val="tx2"/>
                </a:solidFill>
                <a:latin typeface="Verdana" panose="020B0604030504040204" pitchFamily="34" charset="0"/>
              </a:rPr>
              <a:t>work with your local HR Representative to submit a reconsideration </a:t>
            </a:r>
            <a:r>
              <a:rPr lang="en-US" sz="1600" dirty="0">
                <a:solidFill>
                  <a:schemeClr val="tx2"/>
                </a:solidFill>
                <a:latin typeface="Verdana" panose="020B0604030504040204" pitchFamily="34" charset="0"/>
              </a:rPr>
              <a:t>request if you feel something still needs to  be addressed with respect to classification in the new structure</a:t>
            </a:r>
          </a:p>
          <a:p>
            <a:pPr marL="342900" lvl="0" indent="-342900">
              <a:lnSpc>
                <a:spcPct val="115000"/>
              </a:lnSpc>
              <a:buFont typeface="Arial" panose="020B0604020202020204" pitchFamily="34" charset="0"/>
              <a:buChar char="•"/>
            </a:pPr>
            <a:r>
              <a:rPr lang="en-US" sz="1600" dirty="0">
                <a:solidFill>
                  <a:schemeClr val="tx2"/>
                </a:solidFill>
                <a:latin typeface="Verdana" panose="020B0604030504040204" pitchFamily="34" charset="0"/>
              </a:rPr>
              <a:t>Continue to listen to your employees </a:t>
            </a:r>
            <a:r>
              <a:rPr lang="en-US" sz="1600" dirty="0" smtClean="0">
                <a:solidFill>
                  <a:schemeClr val="tx2"/>
                </a:solidFill>
                <a:latin typeface="Verdana" panose="020B0604030504040204" pitchFamily="34" charset="0"/>
              </a:rPr>
              <a:t>and bring </a:t>
            </a:r>
            <a:r>
              <a:rPr lang="en-US" sz="1600" dirty="0">
                <a:solidFill>
                  <a:schemeClr val="tx2"/>
                </a:solidFill>
                <a:latin typeface="Verdana" panose="020B0604030504040204" pitchFamily="34" charset="0"/>
              </a:rPr>
              <a:t>answers back in a timely </a:t>
            </a:r>
            <a:r>
              <a:rPr lang="en-US" sz="1600" dirty="0" smtClean="0">
                <a:solidFill>
                  <a:schemeClr val="tx2"/>
                </a:solidFill>
                <a:latin typeface="Verdana" panose="020B0604030504040204" pitchFamily="34" charset="0"/>
              </a:rPr>
              <a:t>manner</a:t>
            </a:r>
          </a:p>
          <a:p>
            <a:pPr marL="342900" lvl="0" indent="-342900">
              <a:lnSpc>
                <a:spcPct val="115000"/>
              </a:lnSpc>
              <a:buFont typeface="Arial" panose="020B0604020202020204" pitchFamily="34" charset="0"/>
              <a:buChar char="•"/>
            </a:pPr>
            <a:r>
              <a:rPr lang="en-US" sz="1600" dirty="0" smtClean="0">
                <a:solidFill>
                  <a:schemeClr val="tx2"/>
                </a:solidFill>
                <a:latin typeface="Verdana" panose="020B0604030504040204" pitchFamily="34" charset="0"/>
              </a:rPr>
              <a:t>Encourage employees to participate in an Implementation Information session and/or office visits</a:t>
            </a:r>
          </a:p>
          <a:p>
            <a:pPr marL="342900" lvl="0" indent="-342900">
              <a:lnSpc>
                <a:spcPct val="115000"/>
              </a:lnSpc>
              <a:buFont typeface="Arial" panose="020B0604020202020204" pitchFamily="34" charset="0"/>
              <a:buChar char="•"/>
            </a:pPr>
            <a:r>
              <a:rPr lang="en-US" sz="1600" dirty="0" smtClean="0">
                <a:solidFill>
                  <a:schemeClr val="tx2"/>
                </a:solidFill>
                <a:latin typeface="Verdana" panose="020B0604030504040204" pitchFamily="34" charset="0"/>
              </a:rPr>
              <a:t>Ask for </a:t>
            </a:r>
            <a:r>
              <a:rPr lang="en-US" sz="1600" dirty="0">
                <a:solidFill>
                  <a:schemeClr val="tx2"/>
                </a:solidFill>
                <a:latin typeface="Verdana" panose="020B0604030504040204" pitchFamily="34" charset="0"/>
              </a:rPr>
              <a:t>help from </a:t>
            </a:r>
            <a:r>
              <a:rPr lang="en-US" sz="1600" dirty="0" smtClean="0">
                <a:solidFill>
                  <a:schemeClr val="tx2"/>
                </a:solidFill>
                <a:latin typeface="Verdana" panose="020B0604030504040204" pitchFamily="34" charset="0"/>
              </a:rPr>
              <a:t>your local HR Representative if necessary</a:t>
            </a:r>
            <a:endPar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endParaRPr lang="en-US" dirty="0">
              <a:solidFill>
                <a:prstClr val="black"/>
              </a:solidFill>
            </a:endParaRPr>
          </a:p>
          <a:p>
            <a:pPr marL="0" lvl="0" indent="0">
              <a:buNone/>
            </a:pPr>
            <a:endParaRPr lang="en-US" dirty="0">
              <a:solidFill>
                <a:prstClr val="black"/>
              </a:solidFill>
            </a:endParaRPr>
          </a:p>
          <a:p>
            <a:endParaRPr lang="en-US" dirty="0" smtClean="0"/>
          </a:p>
          <a:p>
            <a:pPr marL="0" indent="0">
              <a:buNone/>
            </a:pPr>
            <a:endParaRPr lang="en-US" dirty="0" smtClean="0"/>
          </a:p>
        </p:txBody>
      </p:sp>
      <p:sp>
        <p:nvSpPr>
          <p:cNvPr id="5" name="Slide Number Placeholder 4"/>
          <p:cNvSpPr>
            <a:spLocks noGrp="1"/>
          </p:cNvSpPr>
          <p:nvPr>
            <p:ph type="sldNum" sz="quarter" idx="12"/>
          </p:nvPr>
        </p:nvSpPr>
        <p:spPr>
          <a:xfrm>
            <a:off x="11731458" y="6466115"/>
            <a:ext cx="460544" cy="426318"/>
          </a:xfrm>
        </p:spPr>
        <p:txBody>
          <a:bodyPr/>
          <a:lstStyle/>
          <a:p>
            <a:fld id="{1AD93096-5B34-4342-9326-69289CEAE4C2}" type="slidenum">
              <a:rPr lang="en-US" smtClean="0"/>
              <a:pPr/>
              <a:t>25</a:t>
            </a:fld>
            <a:endParaRPr lang="en-US" dirty="0"/>
          </a:p>
        </p:txBody>
      </p:sp>
      <p:pic>
        <p:nvPicPr>
          <p:cNvPr id="6" name="Picture 5"/>
          <p:cNvPicPr>
            <a:picLocks noChangeAspect="1"/>
          </p:cNvPicPr>
          <p:nvPr/>
        </p:nvPicPr>
        <p:blipFill>
          <a:blip r:embed="rId3"/>
          <a:stretch>
            <a:fillRect/>
          </a:stretch>
        </p:blipFill>
        <p:spPr>
          <a:xfrm>
            <a:off x="469795" y="5956178"/>
            <a:ext cx="2687062" cy="753689"/>
          </a:xfrm>
          <a:prstGeom prst="rect">
            <a:avLst/>
          </a:prstGeom>
        </p:spPr>
      </p:pic>
    </p:spTree>
    <p:extLst>
      <p:ext uri="{BB962C8B-B14F-4D97-AF65-F5344CB8AC3E}">
        <p14:creationId xmlns:p14="http://schemas.microsoft.com/office/powerpoint/2010/main" val="115088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185494" y="-263286"/>
            <a:ext cx="9350477" cy="1423219"/>
          </a:xfrm>
        </p:spPr>
        <p:txBody>
          <a:bodyPr>
            <a:noAutofit/>
          </a:bodyPr>
          <a:lstStyle/>
          <a:p>
            <a:r>
              <a:rPr lang="en-US" sz="4000" dirty="0" smtClean="0">
                <a:solidFill>
                  <a:schemeClr val="bg1"/>
                </a:solidFill>
              </a:rPr>
              <a:t>Reconsideration</a:t>
            </a:r>
            <a:endParaRPr lang="en-US" sz="4000" dirty="0">
              <a:solidFill>
                <a:schemeClr val="bg1"/>
              </a:solidFill>
            </a:endParaRPr>
          </a:p>
        </p:txBody>
      </p:sp>
      <p:sp>
        <p:nvSpPr>
          <p:cNvPr id="3" name="Rectangle 2"/>
          <p:cNvSpPr>
            <a:spLocks noGrp="1"/>
          </p:cNvSpPr>
          <p:nvPr>
            <p:ph sz="half" idx="1"/>
          </p:nvPr>
        </p:nvSpPr>
        <p:spPr>
          <a:xfrm>
            <a:off x="199570" y="923344"/>
            <a:ext cx="9762577" cy="4821693"/>
          </a:xfrm>
        </p:spPr>
        <p:txBody>
          <a:bodyPr>
            <a:normAutofit/>
          </a:bodyPr>
          <a:lstStyle/>
          <a:p>
            <a:pPr marL="365760" indent="-365760">
              <a:lnSpc>
                <a:spcPct val="120000"/>
              </a:lnSpc>
              <a:spcBef>
                <a:spcPts val="600"/>
              </a:spcBef>
              <a:buSzPct val="100000"/>
              <a:buFont typeface="Arial" panose="020B0604020202020204" pitchFamily="34" charset="0"/>
              <a:buChar char="•"/>
            </a:pPr>
            <a:r>
              <a:rPr lang="en-US" dirty="0" smtClean="0">
                <a:solidFill>
                  <a:schemeClr val="tx2"/>
                </a:solidFill>
                <a:latin typeface="Verdana" panose="020B0604030504040204" pitchFamily="34" charset="0"/>
              </a:rPr>
              <a:t>A </a:t>
            </a:r>
            <a:r>
              <a:rPr lang="en-US" dirty="0">
                <a:solidFill>
                  <a:schemeClr val="tx2"/>
                </a:solidFill>
                <a:latin typeface="Verdana" panose="020B0604030504040204" pitchFamily="34" charset="0"/>
              </a:rPr>
              <a:t>final opportunity </a:t>
            </a:r>
            <a:r>
              <a:rPr lang="en-US" dirty="0" smtClean="0">
                <a:solidFill>
                  <a:schemeClr val="tx2"/>
                </a:solidFill>
                <a:latin typeface="Verdana" panose="020B0604030504040204" pitchFamily="34" charset="0"/>
              </a:rPr>
              <a:t>to </a:t>
            </a:r>
            <a:r>
              <a:rPr lang="en-US" dirty="0">
                <a:solidFill>
                  <a:schemeClr val="tx2"/>
                </a:solidFill>
                <a:latin typeface="Verdana" panose="020B0604030504040204" pitchFamily="34" charset="0"/>
              </a:rPr>
              <a:t>provide additional or new </a:t>
            </a:r>
            <a:r>
              <a:rPr lang="en-US" dirty="0" smtClean="0">
                <a:solidFill>
                  <a:schemeClr val="tx2"/>
                </a:solidFill>
                <a:latin typeface="Verdana" panose="020B0604030504040204" pitchFamily="34" charset="0"/>
              </a:rPr>
              <a:t>information to support a </a:t>
            </a:r>
            <a:r>
              <a:rPr lang="en-US" dirty="0">
                <a:solidFill>
                  <a:schemeClr val="tx2"/>
                </a:solidFill>
                <a:latin typeface="Verdana" panose="020B0604030504040204" pitchFamily="34" charset="0"/>
              </a:rPr>
              <a:t>different Career Tracks job title.</a:t>
            </a:r>
          </a:p>
          <a:p>
            <a:pPr marL="365760" indent="-365760">
              <a:lnSpc>
                <a:spcPct val="120000"/>
              </a:lnSpc>
              <a:spcBef>
                <a:spcPts val="600"/>
              </a:spcBef>
              <a:buSzPct val="100000"/>
              <a:buFont typeface="Arial" panose="020B0604020202020204" pitchFamily="34" charset="0"/>
              <a:buChar char="•"/>
            </a:pPr>
            <a:r>
              <a:rPr lang="en-US" dirty="0" smtClean="0">
                <a:solidFill>
                  <a:schemeClr val="tx2"/>
                </a:solidFill>
                <a:latin typeface="Verdana" panose="020B0604030504040204" pitchFamily="34" charset="0"/>
              </a:rPr>
              <a:t>Employees seeking reconsideration of their Career Tracks job title must work through their managers who must approve the request. </a:t>
            </a:r>
          </a:p>
          <a:p>
            <a:pPr marL="0" indent="0">
              <a:buNone/>
            </a:pPr>
            <a:endParaRPr lang="en-US" sz="2000" dirty="0">
              <a:latin typeface="+mn-lt"/>
            </a:endParaRPr>
          </a:p>
        </p:txBody>
      </p:sp>
      <p:sp>
        <p:nvSpPr>
          <p:cNvPr id="8" name="Slide Number Placeholder 7"/>
          <p:cNvSpPr>
            <a:spLocks noGrp="1"/>
          </p:cNvSpPr>
          <p:nvPr>
            <p:ph type="sldNum" sz="quarter" idx="12"/>
          </p:nvPr>
        </p:nvSpPr>
        <p:spPr/>
        <p:txBody>
          <a:bodyPr/>
          <a:lstStyle/>
          <a:p>
            <a:fld id="{1AD93096-5B34-4342-9326-69289CEAE4C2}" type="slidenum">
              <a:rPr lang="en-US" smtClean="0"/>
              <a:pPr/>
              <a:t>26</a:t>
            </a:fld>
            <a:endParaRPr lang="en-US" dirty="0"/>
          </a:p>
        </p:txBody>
      </p:sp>
      <p:pic>
        <p:nvPicPr>
          <p:cNvPr id="12" name="Picture 11" descr="AREA OFFICE TECHNOLOGY SETTORE ECOGRAFIA ITALO PAOLINI -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5119" y="1096932"/>
            <a:ext cx="1862952" cy="1976060"/>
          </a:xfrm>
          <a:prstGeom prst="rect">
            <a:avLst/>
          </a:prstGeom>
        </p:spPr>
      </p:pic>
      <p:pic>
        <p:nvPicPr>
          <p:cNvPr id="6" name="Picture 5"/>
          <p:cNvPicPr>
            <a:picLocks noChangeAspect="1"/>
          </p:cNvPicPr>
          <p:nvPr/>
        </p:nvPicPr>
        <p:blipFill>
          <a:blip r:embed="rId4"/>
          <a:stretch>
            <a:fillRect/>
          </a:stretch>
        </p:blipFill>
        <p:spPr>
          <a:xfrm>
            <a:off x="469795" y="5991212"/>
            <a:ext cx="2562164" cy="718656"/>
          </a:xfrm>
          <a:prstGeom prst="rect">
            <a:avLst/>
          </a:prstGeom>
        </p:spPr>
      </p:pic>
      <p:sp>
        <p:nvSpPr>
          <p:cNvPr id="4" name="TextBox 3"/>
          <p:cNvSpPr txBox="1"/>
          <p:nvPr/>
        </p:nvSpPr>
        <p:spPr>
          <a:xfrm>
            <a:off x="199570" y="3193671"/>
            <a:ext cx="11336401" cy="2721579"/>
          </a:xfrm>
          <a:prstGeom prst="rect">
            <a:avLst/>
          </a:prstGeom>
          <a:noFill/>
        </p:spPr>
        <p:txBody>
          <a:bodyPr wrap="square" rtlCol="0">
            <a:spAutoFit/>
          </a:bodyPr>
          <a:lstStyle/>
          <a:p>
            <a:pPr marL="365760" indent="-365760">
              <a:lnSpc>
                <a:spcPct val="120000"/>
              </a:lnSpc>
              <a:spcBef>
                <a:spcPts val="600"/>
              </a:spcBef>
              <a:buSzPct val="100000"/>
              <a:buFont typeface="Arial" panose="020B0604020202020204" pitchFamily="34" charset="0"/>
              <a:buChar char="•"/>
            </a:pPr>
            <a:r>
              <a:rPr lang="en-US" sz="2400" dirty="0">
                <a:solidFill>
                  <a:schemeClr val="tx2"/>
                </a:solidFill>
                <a:latin typeface="Verdana" panose="020B0604030504040204" pitchFamily="34" charset="0"/>
              </a:rPr>
              <a:t>Approved changes will be retroactive to original effective date </a:t>
            </a:r>
            <a:r>
              <a:rPr lang="en-US" sz="2400" dirty="0" smtClean="0">
                <a:solidFill>
                  <a:schemeClr val="tx2"/>
                </a:solidFill>
                <a:latin typeface="Verdana" panose="020B0604030504040204" pitchFamily="34" charset="0"/>
              </a:rPr>
              <a:t>(10/1, 10/4 or 11/1). </a:t>
            </a:r>
          </a:p>
          <a:p>
            <a:pPr marL="342900" indent="-342900">
              <a:lnSpc>
                <a:spcPct val="120000"/>
              </a:lnSpc>
              <a:spcBef>
                <a:spcPts val="600"/>
              </a:spcBef>
              <a:buSzPct val="100000"/>
              <a:buFont typeface="Arial" panose="020B0604020202020204" pitchFamily="34" charset="0"/>
              <a:buChar char="•"/>
            </a:pPr>
            <a:r>
              <a:rPr lang="en-US" sz="2400" dirty="0" smtClean="0">
                <a:solidFill>
                  <a:schemeClr val="tx2"/>
                </a:solidFill>
                <a:latin typeface="Verdana" panose="020B0604030504040204" pitchFamily="34" charset="0"/>
              </a:rPr>
              <a:t>Timeline </a:t>
            </a:r>
            <a:r>
              <a:rPr lang="en-US" sz="2400" dirty="0">
                <a:solidFill>
                  <a:schemeClr val="tx2"/>
                </a:solidFill>
                <a:latin typeface="Verdana" panose="020B0604030504040204" pitchFamily="34" charset="0"/>
              </a:rPr>
              <a:t>for submission: </a:t>
            </a:r>
          </a:p>
          <a:p>
            <a:pPr marL="1051526" lvl="1" indent="-365760">
              <a:lnSpc>
                <a:spcPct val="120000"/>
              </a:lnSpc>
              <a:spcBef>
                <a:spcPts val="600"/>
              </a:spcBef>
              <a:buSzPct val="100000"/>
              <a:buFont typeface="Arial" panose="020B0604020202020204" pitchFamily="34" charset="0"/>
              <a:buChar char="•"/>
            </a:pPr>
            <a:r>
              <a:rPr lang="en-US" sz="2000" dirty="0">
                <a:solidFill>
                  <a:schemeClr val="tx2"/>
                </a:solidFill>
                <a:latin typeface="Verdana" panose="020B0604030504040204" pitchFamily="34" charset="0"/>
              </a:rPr>
              <a:t>9/25/20 – 10/16/20 Priority submissions </a:t>
            </a:r>
            <a:r>
              <a:rPr lang="en-US" sz="2000" dirty="0" smtClean="0">
                <a:solidFill>
                  <a:schemeClr val="tx2"/>
                </a:solidFill>
                <a:latin typeface="Verdana" panose="020B0604030504040204" pitchFamily="34" charset="0"/>
              </a:rPr>
              <a:t>for changes effective 11/1 (FLSA </a:t>
            </a:r>
            <a:r>
              <a:rPr lang="en-US" sz="2000" dirty="0">
                <a:solidFill>
                  <a:schemeClr val="tx2"/>
                </a:solidFill>
                <a:latin typeface="Verdana" panose="020B0604030504040204" pitchFamily="34" charset="0"/>
              </a:rPr>
              <a:t>changes or movement to represented job title)</a:t>
            </a:r>
          </a:p>
          <a:p>
            <a:pPr marL="1051526" lvl="1" indent="-365760">
              <a:lnSpc>
                <a:spcPct val="120000"/>
              </a:lnSpc>
              <a:spcBef>
                <a:spcPts val="600"/>
              </a:spcBef>
              <a:buSzPct val="100000"/>
              <a:buFont typeface="Arial" panose="020B0604020202020204" pitchFamily="34" charset="0"/>
              <a:buChar char="•"/>
            </a:pPr>
            <a:r>
              <a:rPr lang="en-US" sz="2000" dirty="0">
                <a:solidFill>
                  <a:schemeClr val="tx2"/>
                </a:solidFill>
                <a:latin typeface="Verdana" panose="020B0604030504040204" pitchFamily="34" charset="0"/>
              </a:rPr>
              <a:t>9/25/20 - 10/30/20 all other submissions</a:t>
            </a:r>
          </a:p>
        </p:txBody>
      </p:sp>
    </p:spTree>
    <p:extLst>
      <p:ext uri="{BB962C8B-B14F-4D97-AF65-F5344CB8AC3E}">
        <p14:creationId xmlns:p14="http://schemas.microsoft.com/office/powerpoint/2010/main" val="426363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94696" y="6468177"/>
            <a:ext cx="497306" cy="424255"/>
          </a:xfrm>
        </p:spPr>
        <p:txBody>
          <a:bodyPr/>
          <a:lstStyle/>
          <a:p>
            <a:fld id="{07297065-12DB-4451-8B30-EBF38A6018EA}" type="slidenum">
              <a:rPr lang="en-US" smtClean="0"/>
              <a:t>27</a:t>
            </a:fld>
            <a:endParaRPr lang="en-US" dirty="0"/>
          </a:p>
        </p:txBody>
      </p:sp>
      <p:sp>
        <p:nvSpPr>
          <p:cNvPr id="3" name="Title 2"/>
          <p:cNvSpPr>
            <a:spLocks noGrp="1"/>
          </p:cNvSpPr>
          <p:nvPr>
            <p:ph type="title"/>
          </p:nvPr>
        </p:nvSpPr>
        <p:spPr/>
        <p:txBody>
          <a:bodyPr/>
          <a:lstStyle/>
          <a:p>
            <a:r>
              <a:rPr lang="en-US" dirty="0" smtClean="0"/>
              <a:t>Resources</a:t>
            </a:r>
            <a:endParaRPr lang="en-US" dirty="0"/>
          </a:p>
        </p:txBody>
      </p:sp>
      <p:pic>
        <p:nvPicPr>
          <p:cNvPr id="5" name="Content Placeholder 4" descr="Implementation - Highway sign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6859" y="2069431"/>
            <a:ext cx="4977540" cy="3318360"/>
          </a:xfrm>
        </p:spPr>
      </p:pic>
      <p:pic>
        <p:nvPicPr>
          <p:cNvPr id="6" name="Picture 5"/>
          <p:cNvPicPr>
            <a:picLocks noChangeAspect="1"/>
          </p:cNvPicPr>
          <p:nvPr/>
        </p:nvPicPr>
        <p:blipFill>
          <a:blip r:embed="rId4"/>
          <a:stretch>
            <a:fillRect/>
          </a:stretch>
        </p:blipFill>
        <p:spPr>
          <a:xfrm>
            <a:off x="469794" y="5829225"/>
            <a:ext cx="3139681" cy="880643"/>
          </a:xfrm>
          <a:prstGeom prst="rect">
            <a:avLst/>
          </a:prstGeom>
        </p:spPr>
      </p:pic>
    </p:spTree>
    <p:extLst>
      <p:ext uri="{BB962C8B-B14F-4D97-AF65-F5344CB8AC3E}">
        <p14:creationId xmlns:p14="http://schemas.microsoft.com/office/powerpoint/2010/main" val="3295162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946" y="6545179"/>
            <a:ext cx="478056" cy="347253"/>
          </a:xfrm>
        </p:spPr>
        <p:txBody>
          <a:bodyPr/>
          <a:lstStyle/>
          <a:p>
            <a:fld id="{07297065-12DB-4451-8B30-EBF38A6018EA}" type="slidenum">
              <a:rPr lang="en-US" smtClean="0"/>
              <a:t>28</a:t>
            </a:fld>
            <a:endParaRPr lang="en-US" dirty="0"/>
          </a:p>
        </p:txBody>
      </p:sp>
      <p:sp>
        <p:nvSpPr>
          <p:cNvPr id="3" name="Title 2"/>
          <p:cNvSpPr>
            <a:spLocks noGrp="1"/>
          </p:cNvSpPr>
          <p:nvPr>
            <p:ph type="title"/>
          </p:nvPr>
        </p:nvSpPr>
        <p:spPr/>
        <p:txBody>
          <a:bodyPr>
            <a:normAutofit/>
          </a:bodyPr>
          <a:lstStyle/>
          <a:p>
            <a:r>
              <a:rPr lang="en-US" dirty="0" smtClean="0"/>
              <a:t>Implementation Resources</a:t>
            </a:r>
            <a:endParaRPr lang="en-US" dirty="0"/>
          </a:p>
        </p:txBody>
      </p:sp>
      <p:pic>
        <p:nvPicPr>
          <p:cNvPr id="6" name="Picture 5"/>
          <p:cNvPicPr>
            <a:picLocks noChangeAspect="1"/>
          </p:cNvPicPr>
          <p:nvPr/>
        </p:nvPicPr>
        <p:blipFill>
          <a:blip r:embed="rId3"/>
          <a:stretch>
            <a:fillRect/>
          </a:stretch>
        </p:blipFill>
        <p:spPr>
          <a:xfrm>
            <a:off x="469794" y="5958814"/>
            <a:ext cx="2677667" cy="751054"/>
          </a:xfrm>
          <a:prstGeom prst="rect">
            <a:avLst/>
          </a:prstGeom>
        </p:spPr>
      </p:pic>
      <p:sp>
        <p:nvSpPr>
          <p:cNvPr id="4" name="TextBox 3"/>
          <p:cNvSpPr txBox="1"/>
          <p:nvPr/>
        </p:nvSpPr>
        <p:spPr>
          <a:xfrm>
            <a:off x="469794" y="865112"/>
            <a:ext cx="11328916" cy="3862596"/>
          </a:xfrm>
          <a:prstGeom prst="rect">
            <a:avLst/>
          </a:prstGeom>
          <a:noFill/>
        </p:spPr>
        <p:txBody>
          <a:bodyPr wrap="square" rtlCol="0">
            <a:spAutoFit/>
          </a:bodyPr>
          <a:lstStyle/>
          <a:p>
            <a:pPr>
              <a:lnSpc>
                <a:spcPct val="150000"/>
              </a:lnSpc>
            </a:pPr>
            <a:r>
              <a:rPr lang="en-US" sz="2000" b="1" dirty="0" smtClean="0">
                <a:solidFill>
                  <a:schemeClr val="tx2"/>
                </a:solidFill>
              </a:rPr>
              <a:t>Managers will receive the following starting September 14:</a:t>
            </a:r>
          </a:p>
          <a:p>
            <a:pPr marL="342900" indent="-342900">
              <a:spcBef>
                <a:spcPts val="600"/>
              </a:spcBef>
              <a:spcAft>
                <a:spcPts val="600"/>
              </a:spcAft>
              <a:buFont typeface="Arial" panose="020B0604020202020204" pitchFamily="34" charset="0"/>
              <a:buChar char="•"/>
            </a:pPr>
            <a:r>
              <a:rPr lang="en-US" sz="2000" dirty="0" smtClean="0">
                <a:solidFill>
                  <a:schemeClr val="tx2"/>
                </a:solidFill>
              </a:rPr>
              <a:t>Employee notification letters for all employees</a:t>
            </a:r>
          </a:p>
          <a:p>
            <a:pPr marL="342900" indent="-342900">
              <a:spcBef>
                <a:spcPts val="600"/>
              </a:spcBef>
              <a:spcAft>
                <a:spcPts val="600"/>
              </a:spcAft>
              <a:buFont typeface="Arial" panose="020B0604020202020204" pitchFamily="34" charset="0"/>
              <a:buChar char="•"/>
            </a:pPr>
            <a:r>
              <a:rPr lang="en-US" sz="2000" dirty="0" smtClean="0">
                <a:solidFill>
                  <a:schemeClr val="tx2"/>
                </a:solidFill>
              </a:rPr>
              <a:t>Supplemental letters to employees if applicable:</a:t>
            </a:r>
          </a:p>
          <a:p>
            <a:pPr marL="800100" lvl="1" indent="-342900">
              <a:spcBef>
                <a:spcPts val="600"/>
              </a:spcBef>
              <a:spcAft>
                <a:spcPts val="600"/>
              </a:spcAft>
              <a:buFont typeface="Arial" panose="020B0604020202020204" pitchFamily="34" charset="0"/>
              <a:buChar char="•"/>
            </a:pPr>
            <a:r>
              <a:rPr lang="en-US" sz="2000" dirty="0" smtClean="0">
                <a:solidFill>
                  <a:schemeClr val="tx2"/>
                </a:solidFill>
              </a:rPr>
              <a:t>Step placement letters for employees going to represented</a:t>
            </a:r>
          </a:p>
          <a:p>
            <a:pPr marL="800100" lvl="1" indent="-342900">
              <a:spcBef>
                <a:spcPts val="600"/>
              </a:spcBef>
              <a:spcAft>
                <a:spcPts val="600"/>
              </a:spcAft>
              <a:buFont typeface="Arial" panose="020B0604020202020204" pitchFamily="34" charset="0"/>
              <a:buChar char="•"/>
            </a:pPr>
            <a:r>
              <a:rPr lang="en-US" sz="2000" dirty="0" smtClean="0">
                <a:solidFill>
                  <a:schemeClr val="tx2"/>
                </a:solidFill>
              </a:rPr>
              <a:t>Adjustment to range minimum letters for employees receiving a pay adjustment</a:t>
            </a:r>
          </a:p>
          <a:p>
            <a:pPr marL="800100" lvl="1" indent="-342900">
              <a:spcBef>
                <a:spcPts val="600"/>
              </a:spcBef>
              <a:spcAft>
                <a:spcPts val="600"/>
              </a:spcAft>
              <a:buFont typeface="Arial" panose="020B0604020202020204" pitchFamily="34" charset="0"/>
              <a:buChar char="•"/>
            </a:pPr>
            <a:r>
              <a:rPr lang="en-US" sz="2000" dirty="0">
                <a:solidFill>
                  <a:schemeClr val="tx2"/>
                </a:solidFill>
              </a:rPr>
              <a:t>Supplemental letter for Systems Administrators (P1s, P2s, P3s)  regarding accretion (if applicable)</a:t>
            </a:r>
          </a:p>
          <a:p>
            <a:pPr marL="342900" indent="-342900">
              <a:spcBef>
                <a:spcPts val="600"/>
              </a:spcBef>
              <a:spcAft>
                <a:spcPts val="600"/>
              </a:spcAft>
              <a:buFont typeface="Arial" panose="020B0604020202020204" pitchFamily="34" charset="0"/>
              <a:buChar char="•"/>
            </a:pPr>
            <a:r>
              <a:rPr lang="en-US" sz="2000" dirty="0" smtClean="0">
                <a:solidFill>
                  <a:schemeClr val="tx2"/>
                </a:solidFill>
              </a:rPr>
              <a:t>4 sets </a:t>
            </a:r>
            <a:r>
              <a:rPr lang="en-US" sz="2000" dirty="0">
                <a:solidFill>
                  <a:schemeClr val="tx2"/>
                </a:solidFill>
              </a:rPr>
              <a:t>of </a:t>
            </a:r>
            <a:r>
              <a:rPr lang="en-US" sz="2000" dirty="0" smtClean="0">
                <a:solidFill>
                  <a:schemeClr val="tx2"/>
                </a:solidFill>
              </a:rPr>
              <a:t>FAQs (general, FLSA change, personnel program change, and going to represented)</a:t>
            </a:r>
            <a:endParaRPr lang="en-US" sz="2000" dirty="0">
              <a:solidFill>
                <a:schemeClr val="tx2"/>
              </a:solidFill>
            </a:endParaRPr>
          </a:p>
        </p:txBody>
      </p:sp>
    </p:spTree>
    <p:extLst>
      <p:ext uri="{BB962C8B-B14F-4D97-AF65-F5344CB8AC3E}">
        <p14:creationId xmlns:p14="http://schemas.microsoft.com/office/powerpoint/2010/main" val="1876928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946" y="6545179"/>
            <a:ext cx="478056" cy="347253"/>
          </a:xfrm>
        </p:spPr>
        <p:txBody>
          <a:bodyPr/>
          <a:lstStyle/>
          <a:p>
            <a:fld id="{07297065-12DB-4451-8B30-EBF38A6018EA}" type="slidenum">
              <a:rPr lang="en-US" smtClean="0"/>
              <a:t>29</a:t>
            </a:fld>
            <a:endParaRPr lang="en-US" dirty="0"/>
          </a:p>
        </p:txBody>
      </p:sp>
      <p:sp>
        <p:nvSpPr>
          <p:cNvPr id="3" name="Title 2"/>
          <p:cNvSpPr>
            <a:spLocks noGrp="1"/>
          </p:cNvSpPr>
          <p:nvPr>
            <p:ph type="title"/>
          </p:nvPr>
        </p:nvSpPr>
        <p:spPr/>
        <p:txBody>
          <a:bodyPr>
            <a:normAutofit/>
          </a:bodyPr>
          <a:lstStyle/>
          <a:p>
            <a:r>
              <a:rPr lang="en-US" dirty="0" smtClean="0"/>
              <a:t>Notification Letter (page 1)</a:t>
            </a:r>
            <a:endParaRPr lang="en-US" dirty="0"/>
          </a:p>
        </p:txBody>
      </p:sp>
      <p:pic>
        <p:nvPicPr>
          <p:cNvPr id="13" name="Picture 12"/>
          <p:cNvPicPr>
            <a:picLocks noChangeAspect="1"/>
          </p:cNvPicPr>
          <p:nvPr/>
        </p:nvPicPr>
        <p:blipFill>
          <a:blip r:embed="rId3"/>
          <a:stretch>
            <a:fillRect/>
          </a:stretch>
        </p:blipFill>
        <p:spPr>
          <a:xfrm>
            <a:off x="2418927" y="6258280"/>
            <a:ext cx="7158210" cy="413292"/>
          </a:xfrm>
          <a:prstGeom prst="rect">
            <a:avLst/>
          </a:prstGeom>
        </p:spPr>
      </p:pic>
      <p:pic>
        <p:nvPicPr>
          <p:cNvPr id="5" name="Picture 4"/>
          <p:cNvPicPr>
            <a:picLocks noChangeAspect="1"/>
          </p:cNvPicPr>
          <p:nvPr/>
        </p:nvPicPr>
        <p:blipFill>
          <a:blip r:embed="rId4"/>
          <a:stretch>
            <a:fillRect/>
          </a:stretch>
        </p:blipFill>
        <p:spPr>
          <a:xfrm>
            <a:off x="2418927" y="933651"/>
            <a:ext cx="7061957" cy="5216892"/>
          </a:xfrm>
          <a:prstGeom prst="rect">
            <a:avLst/>
          </a:prstGeom>
        </p:spPr>
      </p:pic>
    </p:spTree>
    <p:extLst>
      <p:ext uri="{BB962C8B-B14F-4D97-AF65-F5344CB8AC3E}">
        <p14:creationId xmlns:p14="http://schemas.microsoft.com/office/powerpoint/2010/main" val="365997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297065-12DB-4451-8B30-EBF38A6018EA}" type="slidenum">
              <a:rPr lang="en-US" smtClean="0"/>
              <a:t>3</a:t>
            </a:fld>
            <a:endParaRPr lang="en-US" dirty="0"/>
          </a:p>
        </p:txBody>
      </p:sp>
      <p:sp>
        <p:nvSpPr>
          <p:cNvPr id="3" name="Title 2"/>
          <p:cNvSpPr>
            <a:spLocks noGrp="1"/>
          </p:cNvSpPr>
          <p:nvPr>
            <p:ph type="title"/>
          </p:nvPr>
        </p:nvSpPr>
        <p:spPr>
          <a:xfrm>
            <a:off x="2375166" y="1"/>
            <a:ext cx="9342572" cy="759319"/>
          </a:xfrm>
        </p:spPr>
        <p:txBody>
          <a:bodyPr>
            <a:normAutofit/>
          </a:bodyPr>
          <a:lstStyle/>
          <a:p>
            <a:r>
              <a:rPr lang="en-US" sz="4000" dirty="0" smtClean="0"/>
              <a:t>Agenda</a:t>
            </a:r>
            <a:endParaRPr lang="en-US" sz="4000" dirty="0"/>
          </a:p>
        </p:txBody>
      </p:sp>
      <p:sp>
        <p:nvSpPr>
          <p:cNvPr id="4" name="TextBox 3"/>
          <p:cNvSpPr txBox="1"/>
          <p:nvPr/>
        </p:nvSpPr>
        <p:spPr>
          <a:xfrm>
            <a:off x="3348096" y="1179522"/>
            <a:ext cx="6854540" cy="5678478"/>
          </a:xfrm>
          <a:prstGeom prst="rect">
            <a:avLst/>
          </a:prstGeom>
          <a:noFill/>
        </p:spPr>
        <p:txBody>
          <a:bodyPr wrap="square" rtlCol="0">
            <a:spAutoFit/>
          </a:bodyPr>
          <a:lstStyle/>
          <a:p>
            <a:pPr marL="457200" indent="-457200">
              <a:lnSpc>
                <a:spcPct val="150000"/>
              </a:lnSpc>
              <a:spcBef>
                <a:spcPts val="0"/>
              </a:spcBef>
              <a:buFont typeface="Arial" panose="020B0604020202020204" pitchFamily="34" charset="0"/>
              <a:buChar char="•"/>
            </a:pPr>
            <a:r>
              <a:rPr lang="en-US" sz="2800" dirty="0" smtClean="0">
                <a:solidFill>
                  <a:schemeClr val="tx2"/>
                </a:solidFill>
                <a:latin typeface="Verdana" panose="020B0604030504040204" pitchFamily="34" charset="0"/>
              </a:rPr>
              <a:t>Career Tracks Overview</a:t>
            </a:r>
          </a:p>
          <a:p>
            <a:pPr marL="457200" indent="-457200">
              <a:lnSpc>
                <a:spcPct val="150000"/>
              </a:lnSpc>
              <a:spcBef>
                <a:spcPts val="0"/>
              </a:spcBef>
              <a:buFont typeface="Arial" panose="020B0604020202020204" pitchFamily="34" charset="0"/>
              <a:buChar char="•"/>
            </a:pPr>
            <a:r>
              <a:rPr lang="en-US" sz="2800" dirty="0" smtClean="0">
                <a:solidFill>
                  <a:schemeClr val="tx2"/>
                </a:solidFill>
                <a:latin typeface="Verdana" panose="020B0604030504040204" pitchFamily="34" charset="0"/>
              </a:rPr>
              <a:t>Where are we Now?</a:t>
            </a:r>
          </a:p>
          <a:p>
            <a:pPr marL="457200" indent="-457200">
              <a:lnSpc>
                <a:spcPct val="150000"/>
              </a:lnSpc>
              <a:spcBef>
                <a:spcPts val="0"/>
              </a:spcBef>
              <a:buFont typeface="Arial" panose="020B0604020202020204" pitchFamily="34" charset="0"/>
              <a:buChar char="•"/>
            </a:pPr>
            <a:r>
              <a:rPr lang="en-US" sz="2800" dirty="0" smtClean="0">
                <a:solidFill>
                  <a:schemeClr val="tx2"/>
                </a:solidFill>
                <a:latin typeface="Verdana" panose="020B0604030504040204" pitchFamily="34" charset="0"/>
              </a:rPr>
              <a:t>Preview of Changes</a:t>
            </a:r>
            <a:endParaRPr lang="en-US" sz="2800" dirty="0">
              <a:solidFill>
                <a:schemeClr val="tx2"/>
              </a:solidFill>
              <a:latin typeface="Verdana" panose="020B0604030504040204" pitchFamily="34" charset="0"/>
            </a:endParaRPr>
          </a:p>
          <a:p>
            <a:pPr marL="457200" indent="-457200">
              <a:lnSpc>
                <a:spcPct val="150000"/>
              </a:lnSpc>
              <a:spcBef>
                <a:spcPts val="0"/>
              </a:spcBef>
              <a:buFont typeface="Arial" panose="020B0604020202020204" pitchFamily="34" charset="0"/>
              <a:buChar char="•"/>
            </a:pPr>
            <a:r>
              <a:rPr lang="en-US" sz="2800" dirty="0" smtClean="0">
                <a:solidFill>
                  <a:schemeClr val="tx2"/>
                </a:solidFill>
                <a:latin typeface="Verdana" panose="020B0604030504040204" pitchFamily="34" charset="0"/>
              </a:rPr>
              <a:t>Process Discussion</a:t>
            </a:r>
          </a:p>
          <a:p>
            <a:pPr marL="914400" lvl="1" indent="-457200">
              <a:lnSpc>
                <a:spcPct val="150000"/>
              </a:lnSpc>
              <a:buFont typeface="Arial" panose="020B0604020202020204" pitchFamily="34" charset="0"/>
              <a:buChar char="•"/>
            </a:pPr>
            <a:r>
              <a:rPr lang="en-US" sz="2800" dirty="0" smtClean="0">
                <a:solidFill>
                  <a:schemeClr val="tx2"/>
                </a:solidFill>
                <a:latin typeface="Verdana" panose="020B0604030504040204" pitchFamily="34" charset="0"/>
              </a:rPr>
              <a:t>Key Milestones</a:t>
            </a:r>
          </a:p>
          <a:p>
            <a:pPr marL="914400" lvl="1" indent="-457200">
              <a:lnSpc>
                <a:spcPct val="150000"/>
              </a:lnSpc>
              <a:buFont typeface="Arial" panose="020B0604020202020204" pitchFamily="34" charset="0"/>
              <a:buChar char="•"/>
            </a:pPr>
            <a:r>
              <a:rPr lang="en-US" sz="2800" dirty="0" smtClean="0">
                <a:solidFill>
                  <a:schemeClr val="tx2"/>
                </a:solidFill>
                <a:latin typeface="Verdana" panose="020B0604030504040204" pitchFamily="34" charset="0"/>
              </a:rPr>
              <a:t>Your Role as Manager</a:t>
            </a:r>
          </a:p>
          <a:p>
            <a:pPr marL="914400" lvl="1" indent="-457200">
              <a:lnSpc>
                <a:spcPct val="150000"/>
              </a:lnSpc>
              <a:buFont typeface="Arial" panose="020B0604020202020204" pitchFamily="34" charset="0"/>
              <a:buChar char="•"/>
            </a:pPr>
            <a:r>
              <a:rPr lang="en-US" sz="2800" dirty="0" smtClean="0">
                <a:solidFill>
                  <a:schemeClr val="tx2"/>
                </a:solidFill>
                <a:latin typeface="Verdana" panose="020B0604030504040204" pitchFamily="34" charset="0"/>
              </a:rPr>
              <a:t>Reconsideration</a:t>
            </a:r>
          </a:p>
          <a:p>
            <a:pPr marL="914400" lvl="1" indent="-457200">
              <a:lnSpc>
                <a:spcPct val="150000"/>
              </a:lnSpc>
              <a:buFont typeface="Arial" panose="020B0604020202020204" pitchFamily="34" charset="0"/>
              <a:buChar char="•"/>
            </a:pPr>
            <a:r>
              <a:rPr lang="en-US" sz="2800" dirty="0" smtClean="0">
                <a:solidFill>
                  <a:schemeClr val="tx2"/>
                </a:solidFill>
                <a:latin typeface="Verdana" panose="020B0604030504040204" pitchFamily="34" charset="0"/>
              </a:rPr>
              <a:t>Resources</a:t>
            </a:r>
            <a:endParaRPr lang="en-US" sz="2800" dirty="0">
              <a:solidFill>
                <a:schemeClr val="tx2"/>
              </a:solidFill>
              <a:latin typeface="Verdana" panose="020B0604030504040204" pitchFamily="34" charset="0"/>
            </a:endParaRPr>
          </a:p>
          <a:p>
            <a:pPr marL="285750" indent="-285750">
              <a:lnSpc>
                <a:spcPct val="150000"/>
              </a:lnSpc>
              <a:buFont typeface="Arial" panose="020B0604020202020204" pitchFamily="34" charset="0"/>
              <a:buChar char="•"/>
              <a:defRPr/>
            </a:pPr>
            <a:endPar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469794" y="5829225"/>
            <a:ext cx="3139681" cy="880643"/>
          </a:xfrm>
          <a:prstGeom prst="rect">
            <a:avLst/>
          </a:prstGeom>
        </p:spPr>
      </p:pic>
    </p:spTree>
    <p:extLst>
      <p:ext uri="{BB962C8B-B14F-4D97-AF65-F5344CB8AC3E}">
        <p14:creationId xmlns:p14="http://schemas.microsoft.com/office/powerpoint/2010/main" val="1925981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946" y="6545179"/>
            <a:ext cx="478056" cy="347253"/>
          </a:xfrm>
        </p:spPr>
        <p:txBody>
          <a:bodyPr/>
          <a:lstStyle/>
          <a:p>
            <a:fld id="{07297065-12DB-4451-8B30-EBF38A6018EA}" type="slidenum">
              <a:rPr lang="en-US" smtClean="0"/>
              <a:t>30</a:t>
            </a:fld>
            <a:endParaRPr lang="en-US" dirty="0"/>
          </a:p>
        </p:txBody>
      </p:sp>
      <p:sp>
        <p:nvSpPr>
          <p:cNvPr id="3" name="Title 2"/>
          <p:cNvSpPr>
            <a:spLocks noGrp="1"/>
          </p:cNvSpPr>
          <p:nvPr>
            <p:ph type="title"/>
          </p:nvPr>
        </p:nvSpPr>
        <p:spPr/>
        <p:txBody>
          <a:bodyPr>
            <a:normAutofit/>
          </a:bodyPr>
          <a:lstStyle/>
          <a:p>
            <a:r>
              <a:rPr lang="en-US" dirty="0" smtClean="0"/>
              <a:t>Information Sheet (page 2)</a:t>
            </a:r>
            <a:endParaRPr lang="en-US" dirty="0"/>
          </a:p>
        </p:txBody>
      </p:sp>
      <p:pic>
        <p:nvPicPr>
          <p:cNvPr id="5" name="Picture 4"/>
          <p:cNvPicPr>
            <a:picLocks noChangeAspect="1"/>
          </p:cNvPicPr>
          <p:nvPr/>
        </p:nvPicPr>
        <p:blipFill>
          <a:blip r:embed="rId3"/>
          <a:stretch>
            <a:fillRect/>
          </a:stretch>
        </p:blipFill>
        <p:spPr>
          <a:xfrm>
            <a:off x="2011680" y="710184"/>
            <a:ext cx="7469204" cy="5623239"/>
          </a:xfrm>
          <a:prstGeom prst="rect">
            <a:avLst/>
          </a:prstGeom>
        </p:spPr>
      </p:pic>
    </p:spTree>
    <p:extLst>
      <p:ext uri="{BB962C8B-B14F-4D97-AF65-F5344CB8AC3E}">
        <p14:creationId xmlns:p14="http://schemas.microsoft.com/office/powerpoint/2010/main" val="849833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3946" y="6545179"/>
            <a:ext cx="478056" cy="347253"/>
          </a:xfrm>
        </p:spPr>
        <p:txBody>
          <a:bodyPr/>
          <a:lstStyle/>
          <a:p>
            <a:fld id="{07297065-12DB-4451-8B30-EBF38A6018EA}" type="slidenum">
              <a:rPr lang="en-US" smtClean="0"/>
              <a:t>31</a:t>
            </a:fld>
            <a:endParaRPr lang="en-US" dirty="0"/>
          </a:p>
        </p:txBody>
      </p:sp>
      <p:sp>
        <p:nvSpPr>
          <p:cNvPr id="3" name="Title 2"/>
          <p:cNvSpPr>
            <a:spLocks noGrp="1"/>
          </p:cNvSpPr>
          <p:nvPr>
            <p:ph type="title"/>
          </p:nvPr>
        </p:nvSpPr>
        <p:spPr/>
        <p:txBody>
          <a:bodyPr/>
          <a:lstStyle/>
          <a:p>
            <a:r>
              <a:rPr lang="en-US" dirty="0" smtClean="0"/>
              <a:t>Supervisor Guide and Vignettes</a:t>
            </a:r>
            <a:endParaRPr lang="en-US" dirty="0"/>
          </a:p>
        </p:txBody>
      </p:sp>
      <p:sp>
        <p:nvSpPr>
          <p:cNvPr id="5" name="TextBox 4"/>
          <p:cNvSpPr txBox="1"/>
          <p:nvPr/>
        </p:nvSpPr>
        <p:spPr>
          <a:xfrm>
            <a:off x="1126156" y="1126722"/>
            <a:ext cx="10203696" cy="4154984"/>
          </a:xfrm>
          <a:prstGeom prst="rect">
            <a:avLst/>
          </a:prstGeom>
          <a:noFill/>
        </p:spPr>
        <p:txBody>
          <a:bodyPr wrap="square" rtlCol="0">
            <a:spAutoFit/>
          </a:bodyPr>
          <a:lstStyle/>
          <a:p>
            <a:r>
              <a:rPr lang="en-US" sz="2400" u="sng" dirty="0" smtClean="0">
                <a:solidFill>
                  <a:schemeClr val="tx2"/>
                </a:solidFill>
              </a:rPr>
              <a:t>Supervisor Guide</a:t>
            </a:r>
            <a:r>
              <a:rPr lang="en-US" sz="2400" dirty="0" smtClean="0">
                <a:solidFill>
                  <a:schemeClr val="tx2"/>
                </a:solidFill>
              </a:rPr>
              <a:t> Prepares managers for having a conversation with employees about their new Career Tracks job title and notification letter:</a:t>
            </a:r>
          </a:p>
          <a:p>
            <a:pPr marL="914400" lvl="1" indent="-457200">
              <a:buFont typeface="Arial" panose="020B0604020202020204" pitchFamily="34" charset="0"/>
              <a:buChar char="•"/>
            </a:pPr>
            <a:r>
              <a:rPr lang="en-US" sz="2400" dirty="0" smtClean="0">
                <a:solidFill>
                  <a:schemeClr val="tx2"/>
                </a:solidFill>
              </a:rPr>
              <a:t>How to prepare</a:t>
            </a:r>
          </a:p>
          <a:p>
            <a:pPr marL="914400" lvl="1" indent="-457200">
              <a:buFont typeface="Arial" panose="020B0604020202020204" pitchFamily="34" charset="0"/>
              <a:buChar char="•"/>
            </a:pPr>
            <a:r>
              <a:rPr lang="en-US" sz="2400" dirty="0" smtClean="0">
                <a:solidFill>
                  <a:schemeClr val="tx2"/>
                </a:solidFill>
              </a:rPr>
              <a:t>Types of conversations/employee letters</a:t>
            </a:r>
          </a:p>
          <a:p>
            <a:pPr marL="914400" lvl="1" indent="-457200">
              <a:buFont typeface="Arial" panose="020B0604020202020204" pitchFamily="34" charset="0"/>
              <a:buChar char="•"/>
            </a:pPr>
            <a:r>
              <a:rPr lang="en-US" sz="2400" dirty="0" smtClean="0">
                <a:solidFill>
                  <a:schemeClr val="tx2"/>
                </a:solidFill>
              </a:rPr>
              <a:t>Simple script to kick off conversation</a:t>
            </a:r>
          </a:p>
          <a:p>
            <a:pPr marL="914400" lvl="1" indent="-457200">
              <a:buFont typeface="Arial" panose="020B0604020202020204" pitchFamily="34" charset="0"/>
              <a:buChar char="•"/>
            </a:pPr>
            <a:r>
              <a:rPr lang="en-US" sz="2400" dirty="0" smtClean="0">
                <a:solidFill>
                  <a:schemeClr val="tx2"/>
                </a:solidFill>
              </a:rPr>
              <a:t>Follow up actions</a:t>
            </a:r>
          </a:p>
          <a:p>
            <a:endParaRPr lang="en-US" sz="2400" dirty="0" smtClean="0">
              <a:solidFill>
                <a:schemeClr val="tx2"/>
              </a:solidFill>
            </a:endParaRPr>
          </a:p>
          <a:p>
            <a:r>
              <a:rPr lang="en-US" sz="2400" u="sng" dirty="0" smtClean="0">
                <a:solidFill>
                  <a:schemeClr val="tx2"/>
                </a:solidFill>
              </a:rPr>
              <a:t>Vignettes</a:t>
            </a:r>
            <a:r>
              <a:rPr lang="en-US" sz="2400" dirty="0" smtClean="0">
                <a:solidFill>
                  <a:schemeClr val="tx2"/>
                </a:solidFill>
              </a:rPr>
              <a:t> How to have a difficult conversation about:</a:t>
            </a:r>
          </a:p>
          <a:p>
            <a:pPr marL="914400" lvl="1" indent="-457200">
              <a:buFont typeface="Arial" panose="020B0604020202020204" pitchFamily="34" charset="0"/>
              <a:buChar char="•"/>
            </a:pPr>
            <a:r>
              <a:rPr lang="en-US" sz="2400" dirty="0" smtClean="0">
                <a:solidFill>
                  <a:schemeClr val="tx2"/>
                </a:solidFill>
              </a:rPr>
              <a:t>Transition to a professional vs. Manager Career Tracks title</a:t>
            </a:r>
          </a:p>
          <a:p>
            <a:pPr marL="914400" lvl="1" indent="-457200">
              <a:buFont typeface="Arial" panose="020B0604020202020204" pitchFamily="34" charset="0"/>
              <a:buChar char="•"/>
            </a:pPr>
            <a:r>
              <a:rPr lang="en-US" sz="2400" dirty="0" smtClean="0">
                <a:solidFill>
                  <a:schemeClr val="tx2"/>
                </a:solidFill>
              </a:rPr>
              <a:t>Transition relative to peer mapping</a:t>
            </a:r>
            <a:endParaRPr lang="en-US" sz="2400" dirty="0">
              <a:solidFill>
                <a:schemeClr val="tx2"/>
              </a:solidFill>
            </a:endParaRPr>
          </a:p>
        </p:txBody>
      </p:sp>
      <p:pic>
        <p:nvPicPr>
          <p:cNvPr id="6" name="Picture 5"/>
          <p:cNvPicPr>
            <a:picLocks noChangeAspect="1"/>
          </p:cNvPicPr>
          <p:nvPr/>
        </p:nvPicPr>
        <p:blipFill>
          <a:blip r:embed="rId3"/>
          <a:stretch>
            <a:fillRect/>
          </a:stretch>
        </p:blipFill>
        <p:spPr>
          <a:xfrm>
            <a:off x="469794" y="5958814"/>
            <a:ext cx="2677667" cy="751054"/>
          </a:xfrm>
          <a:prstGeom prst="rect">
            <a:avLst/>
          </a:prstGeom>
        </p:spPr>
      </p:pic>
    </p:spTree>
    <p:extLst>
      <p:ext uri="{BB962C8B-B14F-4D97-AF65-F5344CB8AC3E}">
        <p14:creationId xmlns:p14="http://schemas.microsoft.com/office/powerpoint/2010/main" val="255364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800"/>
              </a:lnSpc>
              <a:spcAft>
                <a:spcPct val="30000"/>
              </a:spcAft>
              <a:buChar char="•"/>
              <a:defRPr sz="2400">
                <a:solidFill>
                  <a:schemeClr val="accent1"/>
                </a:solidFill>
                <a:latin typeface="Arial" pitchFamily="34" charset="0"/>
                <a:ea typeface="MS PGothic" pitchFamily="34" charset="-128"/>
              </a:defRPr>
            </a:lvl1pPr>
            <a:lvl2pPr marL="742950" indent="-285750">
              <a:lnSpc>
                <a:spcPts val="2200"/>
              </a:lnSpc>
              <a:spcBef>
                <a:spcPct val="10000"/>
              </a:spcBef>
              <a:spcAft>
                <a:spcPct val="30000"/>
              </a:spcAft>
              <a:buSzPct val="80000"/>
              <a:buChar char="•"/>
              <a:defRPr sz="2000">
                <a:solidFill>
                  <a:schemeClr val="tx1"/>
                </a:solidFill>
                <a:latin typeface="Arial" pitchFamily="34" charset="0"/>
                <a:ea typeface="MS PGothic" pitchFamily="34" charset="-128"/>
              </a:defRPr>
            </a:lvl2pPr>
            <a:lvl3pPr marL="1143000" indent="-228600">
              <a:lnSpc>
                <a:spcPts val="2000"/>
              </a:lnSpc>
              <a:spcBef>
                <a:spcPct val="10000"/>
              </a:spcBef>
              <a:spcAft>
                <a:spcPct val="30000"/>
              </a:spcAft>
              <a:buSzPct val="80000"/>
              <a:buChar char="•"/>
              <a:defRPr>
                <a:solidFill>
                  <a:schemeClr val="accent2"/>
                </a:solidFill>
                <a:latin typeface="Arial" pitchFamily="34" charset="0"/>
                <a:ea typeface="MS PGothic" pitchFamily="34" charset="-128"/>
              </a:defRPr>
            </a:lvl3pPr>
            <a:lvl4pPr marL="1600200" indent="-228600">
              <a:lnSpc>
                <a:spcPts val="1800"/>
              </a:lnSpc>
              <a:spcBef>
                <a:spcPct val="10000"/>
              </a:spcBef>
              <a:spcAft>
                <a:spcPct val="30000"/>
              </a:spcAft>
              <a:buSzPct val="80000"/>
              <a:buChar char="•"/>
              <a:defRPr sz="1600">
                <a:solidFill>
                  <a:schemeClr val="accent2"/>
                </a:solidFill>
                <a:latin typeface="Arial" pitchFamily="34" charset="0"/>
                <a:ea typeface="MS PGothic" pitchFamily="34" charset="-128"/>
              </a:defRPr>
            </a:lvl4pPr>
            <a:lvl5pPr marL="2057400" indent="-228600">
              <a:lnSpc>
                <a:spcPts val="1600"/>
              </a:lnSpc>
              <a:spcBef>
                <a:spcPct val="10000"/>
              </a:spcBef>
              <a:spcAft>
                <a:spcPct val="30000"/>
              </a:spcAft>
              <a:buSzPct val="80000"/>
              <a:buChar char="•"/>
              <a:defRPr sz="1400">
                <a:solidFill>
                  <a:schemeClr val="accent2"/>
                </a:solidFill>
                <a:latin typeface="Arial" pitchFamily="34" charset="0"/>
                <a:ea typeface="MS PGothic" pitchFamily="34" charset="-128"/>
              </a:defRPr>
            </a:lvl5pPr>
            <a:lvl6pPr marL="2514600" indent="-228600" eaLnBrk="0" fontAlgn="base" hangingPunct="0">
              <a:lnSpc>
                <a:spcPts val="1600"/>
              </a:lnSpc>
              <a:spcBef>
                <a:spcPct val="10000"/>
              </a:spcBef>
              <a:spcAft>
                <a:spcPct val="30000"/>
              </a:spcAft>
              <a:buSzPct val="80000"/>
              <a:buChar char="•"/>
              <a:defRPr sz="1400">
                <a:solidFill>
                  <a:schemeClr val="accent2"/>
                </a:solidFill>
                <a:latin typeface="Arial" pitchFamily="34" charset="0"/>
                <a:ea typeface="MS PGothic" pitchFamily="34" charset="-128"/>
              </a:defRPr>
            </a:lvl6pPr>
            <a:lvl7pPr marL="2971800" indent="-228600" eaLnBrk="0" fontAlgn="base" hangingPunct="0">
              <a:lnSpc>
                <a:spcPts val="1600"/>
              </a:lnSpc>
              <a:spcBef>
                <a:spcPct val="10000"/>
              </a:spcBef>
              <a:spcAft>
                <a:spcPct val="30000"/>
              </a:spcAft>
              <a:buSzPct val="80000"/>
              <a:buChar char="•"/>
              <a:defRPr sz="1400">
                <a:solidFill>
                  <a:schemeClr val="accent2"/>
                </a:solidFill>
                <a:latin typeface="Arial" pitchFamily="34" charset="0"/>
                <a:ea typeface="MS PGothic" pitchFamily="34" charset="-128"/>
              </a:defRPr>
            </a:lvl7pPr>
            <a:lvl8pPr marL="3429000" indent="-228600" eaLnBrk="0" fontAlgn="base" hangingPunct="0">
              <a:lnSpc>
                <a:spcPts val="1600"/>
              </a:lnSpc>
              <a:spcBef>
                <a:spcPct val="10000"/>
              </a:spcBef>
              <a:spcAft>
                <a:spcPct val="30000"/>
              </a:spcAft>
              <a:buSzPct val="80000"/>
              <a:buChar char="•"/>
              <a:defRPr sz="1400">
                <a:solidFill>
                  <a:schemeClr val="accent2"/>
                </a:solidFill>
                <a:latin typeface="Arial" pitchFamily="34" charset="0"/>
                <a:ea typeface="MS PGothic" pitchFamily="34" charset="-128"/>
              </a:defRPr>
            </a:lvl8pPr>
            <a:lvl9pPr marL="3886200" indent="-228600" eaLnBrk="0" fontAlgn="base" hangingPunct="0">
              <a:lnSpc>
                <a:spcPts val="1600"/>
              </a:lnSpc>
              <a:spcBef>
                <a:spcPct val="10000"/>
              </a:spcBef>
              <a:spcAft>
                <a:spcPct val="30000"/>
              </a:spcAft>
              <a:buSzPct val="80000"/>
              <a:buChar char="•"/>
              <a:defRPr sz="1400">
                <a:solidFill>
                  <a:schemeClr val="accent2"/>
                </a:solidFill>
                <a:latin typeface="Arial" pitchFamily="34" charset="0"/>
                <a:ea typeface="MS PGothic" pitchFamily="34" charset="-128"/>
              </a:defRPr>
            </a:lvl9pPr>
          </a:lstStyle>
          <a:p>
            <a:pPr>
              <a:lnSpc>
                <a:spcPct val="100000"/>
              </a:lnSpc>
              <a:spcAft>
                <a:spcPct val="0"/>
              </a:spcAft>
              <a:buFontTx/>
              <a:buNone/>
            </a:pPr>
            <a:fld id="{CF137187-1413-40D0-8FBF-04BDBDEADE1E}" type="slidenum">
              <a:rPr lang="en-US" altLang="en-US" sz="1000">
                <a:solidFill>
                  <a:schemeClr val="tx1"/>
                </a:solidFill>
              </a:rPr>
              <a:pPr>
                <a:lnSpc>
                  <a:spcPct val="100000"/>
                </a:lnSpc>
                <a:spcAft>
                  <a:spcPct val="0"/>
                </a:spcAft>
                <a:buFontTx/>
                <a:buNone/>
              </a:pPr>
              <a:t>32</a:t>
            </a:fld>
            <a:endParaRPr lang="en-US" altLang="en-US" sz="1000" dirty="0">
              <a:solidFill>
                <a:schemeClr val="tx1"/>
              </a:solidFill>
            </a:endParaRPr>
          </a:p>
        </p:txBody>
      </p:sp>
      <p:sp>
        <p:nvSpPr>
          <p:cNvPr id="12291" name="Title 2"/>
          <p:cNvSpPr>
            <a:spLocks noGrp="1"/>
          </p:cNvSpPr>
          <p:nvPr>
            <p:ph type="ctrTitle" sz="quarter"/>
          </p:nvPr>
        </p:nvSpPr>
        <p:spPr/>
        <p:txBody>
          <a:bodyPr/>
          <a:lstStyle/>
          <a:p>
            <a:r>
              <a:rPr lang="en-US" altLang="en-US" dirty="0" smtClean="0">
                <a:latin typeface="Times" pitchFamily="-84" charset="0"/>
              </a:rPr>
              <a:t>What is Career Tracks?</a:t>
            </a:r>
          </a:p>
        </p:txBody>
      </p:sp>
      <p:sp>
        <p:nvSpPr>
          <p:cNvPr id="4" name="Title 2"/>
          <p:cNvSpPr txBox="1">
            <a:spLocks/>
          </p:cNvSpPr>
          <p:nvPr/>
        </p:nvSpPr>
        <p:spPr>
          <a:xfrm>
            <a:off x="2039067" y="96702"/>
            <a:ext cx="10515600" cy="72921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8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tabLst>
                <a:tab pos="7315200" algn="l"/>
              </a:tabLst>
            </a:pPr>
            <a:r>
              <a:rPr lang="en-US" sz="4000" dirty="0" smtClean="0">
                <a:latin typeface="+mn-lt"/>
                <a:cs typeface="Arial" panose="020B0604020202020204" pitchFamily="34" charset="0"/>
              </a:rPr>
              <a:t>Career Tracks Website</a:t>
            </a:r>
            <a:endParaRPr lang="en-US" sz="4000" i="1" dirty="0">
              <a:latin typeface="+mn-lt"/>
              <a:cs typeface="Arial" panose="020B0604020202020204" pitchFamily="34" charset="0"/>
            </a:endParaRPr>
          </a:p>
        </p:txBody>
      </p:sp>
      <p:sp>
        <p:nvSpPr>
          <p:cNvPr id="2" name="Rectangle 1"/>
          <p:cNvSpPr/>
          <p:nvPr/>
        </p:nvSpPr>
        <p:spPr>
          <a:xfrm>
            <a:off x="6505801" y="984272"/>
            <a:ext cx="5312780" cy="938719"/>
          </a:xfrm>
          <a:prstGeom prst="rect">
            <a:avLst/>
          </a:prstGeom>
        </p:spPr>
        <p:txBody>
          <a:bodyPr wrap="square">
            <a:spAutoFit/>
          </a:bodyPr>
          <a:lstStyle/>
          <a:p>
            <a:pPr algn="ctr">
              <a:spcBef>
                <a:spcPts val="1200"/>
              </a:spcBef>
              <a:spcAft>
                <a:spcPts val="600"/>
              </a:spcAft>
              <a:defRPr/>
            </a:pPr>
            <a:r>
              <a:rPr lang="en-US" sz="2000" kern="0" dirty="0" smtClean="0">
                <a:solidFill>
                  <a:schemeClr val="tx1">
                    <a:lumMod val="65000"/>
                    <a:lumOff val="35000"/>
                  </a:schemeClr>
                </a:solidFill>
                <a:ea typeface="Verdana" panose="020B0604030504040204" pitchFamily="34" charset="0"/>
                <a:cs typeface="Verdana" panose="020B0604030504040204" pitchFamily="34" charset="0"/>
                <a:hlinkClick r:id="rId3" action="ppaction://hlinkfile"/>
              </a:rPr>
              <a:t>hr.uci.edu/partnership/careertracks</a:t>
            </a:r>
            <a:r>
              <a:rPr lang="en-US" sz="2000" kern="0" dirty="0">
                <a:solidFill>
                  <a:schemeClr val="tx1">
                    <a:lumMod val="65000"/>
                    <a:lumOff val="35000"/>
                  </a:schemeClr>
                </a:solidFill>
                <a:ea typeface="Verdana" panose="020B0604030504040204" pitchFamily="34" charset="0"/>
                <a:cs typeface="Verdana" panose="020B0604030504040204" pitchFamily="34" charset="0"/>
                <a:hlinkClick r:id="rId3" action="ppaction://hlinkfile"/>
              </a:rPr>
              <a:t>/</a:t>
            </a:r>
            <a:endParaRPr lang="en-US" sz="2000" kern="0" dirty="0">
              <a:solidFill>
                <a:schemeClr val="tx1">
                  <a:lumMod val="65000"/>
                  <a:lumOff val="35000"/>
                </a:schemeClr>
              </a:solidFill>
              <a:ea typeface="Verdana" panose="020B0604030504040204" pitchFamily="34" charset="0"/>
              <a:cs typeface="Verdana" panose="020B0604030504040204" pitchFamily="34" charset="0"/>
            </a:endParaRPr>
          </a:p>
          <a:p>
            <a:pPr marL="342900" indent="-342900">
              <a:spcBef>
                <a:spcPts val="1200"/>
              </a:spcBef>
              <a:spcAft>
                <a:spcPts val="600"/>
              </a:spcAft>
              <a:buFont typeface="Arial" pitchFamily="34" charset="0"/>
              <a:buChar char="•"/>
              <a:defRPr/>
            </a:pPr>
            <a:endParaRPr kumimoji="0" lang="en-US" sz="2000" i="0" u="none" strike="noStrike" kern="0" cap="none" spc="0" normalizeH="0" baseline="0" noProof="0" dirty="0" smtClean="0">
              <a:ln>
                <a:noFill/>
              </a:ln>
              <a:solidFill>
                <a:prstClr val="black"/>
              </a:solidFill>
              <a:effectLst/>
              <a:uLnTx/>
              <a:uFillTx/>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4"/>
          <a:stretch>
            <a:fillRect/>
          </a:stretch>
        </p:blipFill>
        <p:spPr>
          <a:xfrm>
            <a:off x="567376" y="917492"/>
            <a:ext cx="5814388" cy="5575383"/>
          </a:xfrm>
          <a:prstGeom prst="rect">
            <a:avLst/>
          </a:prstGeom>
        </p:spPr>
      </p:pic>
      <p:pic>
        <p:nvPicPr>
          <p:cNvPr id="3" name="Picture 2"/>
          <p:cNvPicPr>
            <a:picLocks noChangeAspect="1"/>
          </p:cNvPicPr>
          <p:nvPr/>
        </p:nvPicPr>
        <p:blipFill>
          <a:blip r:embed="rId5"/>
          <a:stretch>
            <a:fillRect/>
          </a:stretch>
        </p:blipFill>
        <p:spPr>
          <a:xfrm>
            <a:off x="6999249" y="1564468"/>
            <a:ext cx="4325883" cy="4674053"/>
          </a:xfrm>
          <a:prstGeom prst="rect">
            <a:avLst/>
          </a:prstGeom>
        </p:spPr>
      </p:pic>
    </p:spTree>
    <p:extLst>
      <p:ext uri="{BB962C8B-B14F-4D97-AF65-F5344CB8AC3E}">
        <p14:creationId xmlns:p14="http://schemas.microsoft.com/office/powerpoint/2010/main" val="2630028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58600" y="6531429"/>
            <a:ext cx="533401" cy="361003"/>
          </a:xfrm>
        </p:spPr>
        <p:txBody>
          <a:bodyPr/>
          <a:lstStyle/>
          <a:p>
            <a:fld id="{07297065-12DB-4451-8B30-EBF38A6018EA}" type="slidenum">
              <a:rPr lang="en-US" smtClean="0"/>
              <a:t>33</a:t>
            </a:fld>
            <a:endParaRPr lang="en-US" dirty="0"/>
          </a:p>
        </p:txBody>
      </p:sp>
      <p:sp>
        <p:nvSpPr>
          <p:cNvPr id="3" name="Title 2"/>
          <p:cNvSpPr>
            <a:spLocks noGrp="1"/>
          </p:cNvSpPr>
          <p:nvPr>
            <p:ph type="title"/>
          </p:nvPr>
        </p:nvSpPr>
        <p:spPr/>
        <p:txBody>
          <a:bodyPr>
            <a:normAutofit/>
          </a:bodyPr>
          <a:lstStyle/>
          <a:p>
            <a:r>
              <a:rPr lang="en-US" sz="3600" dirty="0" smtClean="0">
                <a:latin typeface="Vendana"/>
                <a:cs typeface="Arial" panose="020B0604020202020204" pitchFamily="34" charset="0"/>
              </a:rPr>
              <a:t>Questions?</a:t>
            </a:r>
            <a:endParaRPr lang="en-US" sz="3600" dirty="0">
              <a:latin typeface="Vendana"/>
              <a:cs typeface="Arial" panose="020B0604020202020204" pitchFamily="34" charset="0"/>
            </a:endParaRPr>
          </a:p>
        </p:txBody>
      </p:sp>
      <p:pic>
        <p:nvPicPr>
          <p:cNvPr id="5" name="Content Placeholder 5" descr="Question mark 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8349" y="1413628"/>
            <a:ext cx="6836800" cy="4525962"/>
          </a:xfrm>
        </p:spPr>
      </p:pic>
      <p:pic>
        <p:nvPicPr>
          <p:cNvPr id="6" name="Picture 5"/>
          <p:cNvPicPr>
            <a:picLocks noChangeAspect="1"/>
          </p:cNvPicPr>
          <p:nvPr/>
        </p:nvPicPr>
        <p:blipFill>
          <a:blip r:embed="rId4"/>
          <a:stretch>
            <a:fillRect/>
          </a:stretch>
        </p:blipFill>
        <p:spPr>
          <a:xfrm>
            <a:off x="469794" y="6018206"/>
            <a:ext cx="2465912" cy="691659"/>
          </a:xfrm>
          <a:prstGeom prst="rect">
            <a:avLst/>
          </a:prstGeom>
        </p:spPr>
      </p:pic>
    </p:spTree>
    <p:extLst>
      <p:ext uri="{BB962C8B-B14F-4D97-AF65-F5344CB8AC3E}">
        <p14:creationId xmlns:p14="http://schemas.microsoft.com/office/powerpoint/2010/main" val="1721370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677C64-A1DA-4678-ADE5-31E7CC80657F}" type="slidenum">
              <a:rPr lang="en-US" smtClean="0"/>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783" y="1565276"/>
            <a:ext cx="5672667" cy="4254500"/>
          </a:xfrm>
          <a:prstGeom prst="rect">
            <a:avLst/>
          </a:prstGeom>
        </p:spPr>
      </p:pic>
      <p:sp>
        <p:nvSpPr>
          <p:cNvPr id="6" name="Title 2"/>
          <p:cNvSpPr txBox="1">
            <a:spLocks/>
          </p:cNvSpPr>
          <p:nvPr/>
        </p:nvSpPr>
        <p:spPr>
          <a:xfrm>
            <a:off x="2213253" y="0"/>
            <a:ext cx="10515600" cy="729212"/>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smtClean="0"/>
              <a:t>Career Tracks Overview</a:t>
            </a:r>
            <a:endParaRPr lang="en-US" sz="4000" dirty="0"/>
          </a:p>
        </p:txBody>
      </p:sp>
      <p:pic>
        <p:nvPicPr>
          <p:cNvPr id="8" name="Picture 7"/>
          <p:cNvPicPr>
            <a:picLocks noChangeAspect="1"/>
          </p:cNvPicPr>
          <p:nvPr/>
        </p:nvPicPr>
        <p:blipFill>
          <a:blip r:embed="rId3"/>
          <a:stretch>
            <a:fillRect/>
          </a:stretch>
        </p:blipFill>
        <p:spPr>
          <a:xfrm>
            <a:off x="469793" y="5829225"/>
            <a:ext cx="3139681" cy="880642"/>
          </a:xfrm>
          <a:prstGeom prst="rect">
            <a:avLst/>
          </a:prstGeom>
        </p:spPr>
      </p:pic>
    </p:spTree>
    <p:extLst>
      <p:ext uri="{BB962C8B-B14F-4D97-AF65-F5344CB8AC3E}">
        <p14:creationId xmlns:p14="http://schemas.microsoft.com/office/powerpoint/2010/main" val="3534488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297065-12DB-4451-8B30-EBF38A6018EA}" type="slidenum">
              <a:rPr lang="en-US" smtClean="0"/>
              <a:t>5</a:t>
            </a:fld>
            <a:endParaRPr lang="en-US" dirty="0"/>
          </a:p>
        </p:txBody>
      </p:sp>
      <p:sp>
        <p:nvSpPr>
          <p:cNvPr id="3" name="Title 2"/>
          <p:cNvSpPr>
            <a:spLocks noGrp="1"/>
          </p:cNvSpPr>
          <p:nvPr>
            <p:ph type="title"/>
          </p:nvPr>
        </p:nvSpPr>
        <p:spPr>
          <a:xfrm>
            <a:off x="2039633" y="105686"/>
            <a:ext cx="10515600" cy="729212"/>
          </a:xfrm>
        </p:spPr>
        <p:txBody>
          <a:bodyPr>
            <a:normAutofit/>
          </a:bodyPr>
          <a:lstStyle/>
          <a:p>
            <a:r>
              <a:rPr lang="en-US" sz="4000" dirty="0" smtClean="0"/>
              <a:t>Career Tracks Overview</a:t>
            </a:r>
            <a:endParaRPr lang="en-US" sz="4000" dirty="0"/>
          </a:p>
        </p:txBody>
      </p:sp>
      <p:pic>
        <p:nvPicPr>
          <p:cNvPr id="5" name="Picture 4"/>
          <p:cNvPicPr>
            <a:picLocks noChangeAspect="1"/>
          </p:cNvPicPr>
          <p:nvPr/>
        </p:nvPicPr>
        <p:blipFill>
          <a:blip r:embed="rId3"/>
          <a:stretch>
            <a:fillRect/>
          </a:stretch>
        </p:blipFill>
        <p:spPr>
          <a:xfrm>
            <a:off x="469793" y="5829225"/>
            <a:ext cx="3139681" cy="880642"/>
          </a:xfrm>
          <a:prstGeom prst="rect">
            <a:avLst/>
          </a:prstGeom>
        </p:spPr>
      </p:pic>
      <p:graphicFrame>
        <p:nvGraphicFramePr>
          <p:cNvPr id="12" name="Diagram 11"/>
          <p:cNvGraphicFramePr>
            <a:graphicFrameLocks/>
          </p:cNvGraphicFramePr>
          <p:nvPr>
            <p:extLst>
              <p:ext uri="{D42A27DB-BD31-4B8C-83A1-F6EECF244321}">
                <p14:modId xmlns:p14="http://schemas.microsoft.com/office/powerpoint/2010/main" val="3555770423"/>
              </p:ext>
            </p:extLst>
          </p:nvPr>
        </p:nvGraphicFramePr>
        <p:xfrm>
          <a:off x="1875099" y="1091438"/>
          <a:ext cx="9489587" cy="3406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875098" y="4707235"/>
            <a:ext cx="9489587" cy="695127"/>
          </a:xfrm>
          <a:prstGeom prst="rect">
            <a:avLst/>
          </a:prstGeom>
        </p:spPr>
        <p:txBody>
          <a:bodyPr wrap="square">
            <a:spAutoFit/>
          </a:bodyPr>
          <a:lstStyle/>
          <a:p>
            <a:pPr>
              <a:lnSpc>
                <a:spcPct val="150000"/>
              </a:lnSpc>
              <a:defRPr/>
            </a:pPr>
            <a:r>
              <a:rPr lang="en-US" sz="1400" dirty="0" smtClean="0">
                <a:solidFill>
                  <a:schemeClr val="tx2"/>
                </a:solidFill>
                <a:latin typeface="Verdana" panose="020B0604030504040204" pitchFamily="34" charset="0"/>
              </a:rPr>
              <a:t>Note: Senior </a:t>
            </a:r>
            <a:r>
              <a:rPr lang="en-US" sz="1400" dirty="0">
                <a:solidFill>
                  <a:schemeClr val="tx2"/>
                </a:solidFill>
                <a:latin typeface="Verdana" panose="020B0604030504040204" pitchFamily="34" charset="0"/>
              </a:rPr>
              <a:t>Management Group, academics, represented staff and students are not affected</a:t>
            </a:r>
            <a:r>
              <a:rPr lang="en-US" sz="1400" dirty="0" smtClean="0">
                <a:solidFill>
                  <a:schemeClr val="tx2"/>
                </a:solidFill>
                <a:latin typeface="Verdana" panose="020B0604030504040204" pitchFamily="34" charset="0"/>
              </a:rPr>
              <a:t>. Career </a:t>
            </a:r>
            <a:r>
              <a:rPr lang="en-US" sz="1400" dirty="0">
                <a:solidFill>
                  <a:schemeClr val="tx2"/>
                </a:solidFill>
                <a:latin typeface="Verdana" panose="020B0604030504040204" pitchFamily="34" charset="0"/>
              </a:rPr>
              <a:t>Tracks will not affect job duties or function, working (“business card”) title or current base pay. </a:t>
            </a:r>
          </a:p>
        </p:txBody>
      </p:sp>
    </p:spTree>
    <p:extLst>
      <p:ext uri="{BB962C8B-B14F-4D97-AF65-F5344CB8AC3E}">
        <p14:creationId xmlns:p14="http://schemas.microsoft.com/office/powerpoint/2010/main" val="9471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297065-12DB-4451-8B30-EBF38A6018EA}" type="slidenum">
              <a:rPr lang="en-US" smtClean="0"/>
              <a:t>6</a:t>
            </a:fld>
            <a:endParaRPr lang="en-US" dirty="0"/>
          </a:p>
        </p:txBody>
      </p:sp>
      <p:sp>
        <p:nvSpPr>
          <p:cNvPr id="3" name="Title 2"/>
          <p:cNvSpPr>
            <a:spLocks noGrp="1"/>
          </p:cNvSpPr>
          <p:nvPr>
            <p:ph type="title"/>
          </p:nvPr>
        </p:nvSpPr>
        <p:spPr>
          <a:xfrm>
            <a:off x="2039633" y="126706"/>
            <a:ext cx="10515600" cy="729212"/>
          </a:xfrm>
        </p:spPr>
        <p:txBody>
          <a:bodyPr>
            <a:normAutofit/>
          </a:bodyPr>
          <a:lstStyle/>
          <a:p>
            <a:r>
              <a:rPr lang="en-US" sz="4000" dirty="0" smtClean="0"/>
              <a:t>Advantages</a:t>
            </a:r>
            <a:endParaRPr lang="en-US" sz="4000" dirty="0"/>
          </a:p>
        </p:txBody>
      </p:sp>
      <p:pic>
        <p:nvPicPr>
          <p:cNvPr id="5" name="Picture 4"/>
          <p:cNvPicPr>
            <a:picLocks noChangeAspect="1"/>
          </p:cNvPicPr>
          <p:nvPr/>
        </p:nvPicPr>
        <p:blipFill>
          <a:blip r:embed="rId3"/>
          <a:stretch>
            <a:fillRect/>
          </a:stretch>
        </p:blipFill>
        <p:spPr>
          <a:xfrm>
            <a:off x="469793" y="5829225"/>
            <a:ext cx="3139681" cy="880642"/>
          </a:xfrm>
          <a:prstGeom prst="rect">
            <a:avLst/>
          </a:prstGeom>
        </p:spPr>
      </p:pic>
      <p:sp>
        <p:nvSpPr>
          <p:cNvPr id="7" name="Content Placeholder 2"/>
          <p:cNvSpPr>
            <a:spLocks noGrp="1"/>
          </p:cNvSpPr>
          <p:nvPr>
            <p:ph idx="1"/>
          </p:nvPr>
        </p:nvSpPr>
        <p:spPr>
          <a:xfrm>
            <a:off x="1250732" y="1054434"/>
            <a:ext cx="8585995" cy="4576275"/>
          </a:xfrm>
        </p:spPr>
        <p:txBody>
          <a:bodyPr>
            <a:normAutofit fontScale="85000" lnSpcReduction="20000"/>
          </a:bodyPr>
          <a:lstStyle/>
          <a:p>
            <a:pPr defTabSz="914400">
              <a:lnSpc>
                <a:spcPct val="100000"/>
              </a:lnSpc>
              <a:spcBef>
                <a:spcPts val="0"/>
              </a:spcBef>
              <a:defRPr/>
            </a:pPr>
            <a:r>
              <a:rPr lang="en-US" sz="3000" dirty="0">
                <a:solidFill>
                  <a:schemeClr val="tx2"/>
                </a:solidFill>
                <a:latin typeface="Verdana" panose="020B0604030504040204" pitchFamily="34" charset="0"/>
                <a:ea typeface="+mn-ea"/>
                <a:cs typeface="+mn-cs"/>
              </a:rPr>
              <a:t>Market based salary ranges reviewed annually for alignment with local labor market</a:t>
            </a:r>
          </a:p>
          <a:p>
            <a:pPr defTabSz="914400">
              <a:lnSpc>
                <a:spcPct val="100000"/>
              </a:lnSpc>
              <a:spcBef>
                <a:spcPts val="0"/>
              </a:spcBef>
              <a:defRPr/>
            </a:pPr>
            <a:endParaRPr lang="en-US" sz="3000" dirty="0">
              <a:solidFill>
                <a:schemeClr val="tx2"/>
              </a:solidFill>
              <a:latin typeface="Verdana" panose="020B0604030504040204" pitchFamily="34" charset="0"/>
              <a:ea typeface="+mn-ea"/>
              <a:cs typeface="+mn-cs"/>
            </a:endParaRPr>
          </a:p>
          <a:p>
            <a:pPr defTabSz="914400">
              <a:lnSpc>
                <a:spcPct val="100000"/>
              </a:lnSpc>
              <a:spcBef>
                <a:spcPts val="0"/>
              </a:spcBef>
              <a:defRPr/>
            </a:pPr>
            <a:r>
              <a:rPr lang="en-US" sz="3000" dirty="0">
                <a:solidFill>
                  <a:schemeClr val="tx2"/>
                </a:solidFill>
                <a:latin typeface="Verdana" panose="020B0604030504040204" pitchFamily="34" charset="0"/>
                <a:ea typeface="+mn-ea"/>
                <a:cs typeface="+mn-cs"/>
              </a:rPr>
              <a:t>Increased transparency and ease of movement within and across departments/locations</a:t>
            </a:r>
          </a:p>
          <a:p>
            <a:pPr marL="457200" lvl="1" indent="0" defTabSz="914400">
              <a:lnSpc>
                <a:spcPct val="100000"/>
              </a:lnSpc>
              <a:spcBef>
                <a:spcPts val="0"/>
              </a:spcBef>
              <a:buNone/>
              <a:defRPr/>
            </a:pPr>
            <a:endParaRPr lang="en-US" sz="3000" dirty="0">
              <a:solidFill>
                <a:schemeClr val="tx2"/>
              </a:solidFill>
              <a:latin typeface="Verdana" panose="020B0604030504040204" pitchFamily="34" charset="0"/>
              <a:ea typeface="+mn-ea"/>
              <a:cs typeface="+mn-cs"/>
            </a:endParaRPr>
          </a:p>
          <a:p>
            <a:pPr defTabSz="914400">
              <a:lnSpc>
                <a:spcPct val="100000"/>
              </a:lnSpc>
              <a:spcBef>
                <a:spcPts val="0"/>
              </a:spcBef>
              <a:defRPr/>
            </a:pPr>
            <a:r>
              <a:rPr lang="en-US" sz="3000" dirty="0">
                <a:solidFill>
                  <a:schemeClr val="tx2"/>
                </a:solidFill>
                <a:latin typeface="Verdana" panose="020B0604030504040204" pitchFamily="34" charset="0"/>
                <a:ea typeface="+mn-ea"/>
                <a:cs typeface="+mn-cs"/>
              </a:rPr>
              <a:t>Clear understanding of requirements for promotion to next level within a function</a:t>
            </a:r>
          </a:p>
          <a:p>
            <a:pPr defTabSz="914400">
              <a:lnSpc>
                <a:spcPct val="100000"/>
              </a:lnSpc>
              <a:spcBef>
                <a:spcPts val="0"/>
              </a:spcBef>
              <a:defRPr/>
            </a:pPr>
            <a:endParaRPr lang="en-US" sz="3000" dirty="0">
              <a:solidFill>
                <a:schemeClr val="tx2"/>
              </a:solidFill>
              <a:latin typeface="Verdana" panose="020B0604030504040204" pitchFamily="34" charset="0"/>
              <a:ea typeface="+mn-ea"/>
              <a:cs typeface="+mn-cs"/>
            </a:endParaRPr>
          </a:p>
          <a:p>
            <a:pPr defTabSz="914400">
              <a:lnSpc>
                <a:spcPct val="100000"/>
              </a:lnSpc>
              <a:spcBef>
                <a:spcPts val="0"/>
              </a:spcBef>
              <a:defRPr/>
            </a:pPr>
            <a:r>
              <a:rPr lang="en-US" sz="3000" dirty="0">
                <a:solidFill>
                  <a:schemeClr val="tx2"/>
                </a:solidFill>
                <a:latin typeface="Verdana" panose="020B0604030504040204" pitchFamily="34" charset="0"/>
                <a:ea typeface="+mn-ea"/>
                <a:cs typeface="+mn-cs"/>
              </a:rPr>
              <a:t>Alignment between job duties and performance expectations</a:t>
            </a:r>
          </a:p>
          <a:p>
            <a:pPr defTabSz="914400">
              <a:lnSpc>
                <a:spcPct val="100000"/>
              </a:lnSpc>
              <a:spcBef>
                <a:spcPts val="0"/>
              </a:spcBef>
              <a:defRPr/>
            </a:pPr>
            <a:endParaRPr lang="en-US" sz="3000" dirty="0">
              <a:solidFill>
                <a:schemeClr val="tx2"/>
              </a:solidFill>
              <a:latin typeface="Verdana" panose="020B0604030504040204" pitchFamily="34" charset="0"/>
              <a:ea typeface="+mn-ea"/>
              <a:cs typeface="+mn-cs"/>
            </a:endParaRPr>
          </a:p>
          <a:p>
            <a:pPr defTabSz="914400">
              <a:lnSpc>
                <a:spcPct val="100000"/>
              </a:lnSpc>
              <a:spcBef>
                <a:spcPts val="0"/>
              </a:spcBef>
              <a:defRPr/>
            </a:pPr>
            <a:r>
              <a:rPr lang="en-US" sz="3000" dirty="0">
                <a:solidFill>
                  <a:schemeClr val="tx2"/>
                </a:solidFill>
                <a:latin typeface="Verdana" panose="020B0604030504040204" pitchFamily="34" charset="0"/>
                <a:ea typeface="+mn-ea"/>
                <a:cs typeface="+mn-cs"/>
              </a:rPr>
              <a:t>Expanded and detailed job description </a:t>
            </a:r>
            <a:r>
              <a:rPr lang="en-US" sz="3000" dirty="0" smtClean="0">
                <a:solidFill>
                  <a:schemeClr val="tx2"/>
                </a:solidFill>
                <a:latin typeface="Verdana" panose="020B0604030504040204" pitchFamily="34" charset="0"/>
                <a:ea typeface="+mn-ea"/>
                <a:cs typeface="+mn-cs"/>
              </a:rPr>
              <a:t>templates </a:t>
            </a:r>
            <a:r>
              <a:rPr lang="en-US" sz="3000" dirty="0">
                <a:solidFill>
                  <a:schemeClr val="tx2"/>
                </a:solidFill>
                <a:latin typeface="Verdana" panose="020B0604030504040204" pitchFamily="34" charset="0"/>
                <a:ea typeface="+mn-ea"/>
                <a:cs typeface="+mn-cs"/>
              </a:rPr>
              <a:t>for Career Planning</a:t>
            </a:r>
          </a:p>
          <a:p>
            <a:pPr lvl="1" defTabSz="933237">
              <a:defRPr/>
            </a:pPr>
            <a:endParaRPr lang="en-US" sz="1900" b="1" dirty="0">
              <a:ea typeface="Times New Roman"/>
              <a:cs typeface="Times New Roman"/>
            </a:endParaRPr>
          </a:p>
          <a:p>
            <a:pPr marL="457200" lvl="1" indent="0" defTabSz="933237">
              <a:buNone/>
              <a:defRPr/>
            </a:pPr>
            <a:endParaRPr lang="en-US" sz="1600" dirty="0"/>
          </a:p>
          <a:p>
            <a:pPr marL="0" indent="0">
              <a:buNone/>
            </a:pPr>
            <a:endParaRPr lang="en-US" sz="1600" dirty="0"/>
          </a:p>
          <a:p>
            <a:pPr marL="0" indent="0">
              <a:buNone/>
            </a:pPr>
            <a:endParaRPr lang="en-US" sz="1600" dirty="0"/>
          </a:p>
          <a:p>
            <a:pPr marL="0" indent="0">
              <a:buNone/>
            </a:pPr>
            <a:endParaRPr lang="en-US" sz="1600" dirty="0"/>
          </a:p>
        </p:txBody>
      </p:sp>
      <p:pic>
        <p:nvPicPr>
          <p:cNvPr id="8" name="Picture 5" descr="C:\Users\KBerardi\AppData\Local\Microsoft\Windows\Temporary Internet Files\Content.IE5\E6K3XO3P\benefit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8865" y="2613550"/>
            <a:ext cx="1881344" cy="145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79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297065-12DB-4451-8B30-EBF38A6018EA}" type="slidenum">
              <a:rPr lang="en-US" smtClean="0"/>
              <a:t>7</a:t>
            </a:fld>
            <a:endParaRPr lang="en-US" dirty="0"/>
          </a:p>
        </p:txBody>
      </p:sp>
      <p:sp>
        <p:nvSpPr>
          <p:cNvPr id="3" name="Title 2"/>
          <p:cNvSpPr>
            <a:spLocks noGrp="1"/>
          </p:cNvSpPr>
          <p:nvPr>
            <p:ph type="title"/>
          </p:nvPr>
        </p:nvSpPr>
        <p:spPr>
          <a:xfrm>
            <a:off x="2039633" y="126706"/>
            <a:ext cx="10515600" cy="729212"/>
          </a:xfrm>
        </p:spPr>
        <p:txBody>
          <a:bodyPr>
            <a:normAutofit/>
          </a:bodyPr>
          <a:lstStyle/>
          <a:p>
            <a:r>
              <a:rPr lang="en-US" sz="4000" dirty="0" smtClean="0"/>
              <a:t>Career Tracks Structure</a:t>
            </a:r>
            <a:endParaRPr lang="en-US" sz="4000" dirty="0"/>
          </a:p>
        </p:txBody>
      </p:sp>
      <p:pic>
        <p:nvPicPr>
          <p:cNvPr id="5" name="Picture 4"/>
          <p:cNvPicPr>
            <a:picLocks noChangeAspect="1"/>
          </p:cNvPicPr>
          <p:nvPr/>
        </p:nvPicPr>
        <p:blipFill>
          <a:blip r:embed="rId3"/>
          <a:stretch>
            <a:fillRect/>
          </a:stretch>
        </p:blipFill>
        <p:spPr>
          <a:xfrm>
            <a:off x="469793" y="5829225"/>
            <a:ext cx="3139681" cy="880642"/>
          </a:xfrm>
          <a:prstGeom prst="rect">
            <a:avLst/>
          </a:prstGeom>
        </p:spPr>
      </p:pic>
      <p:pic>
        <p:nvPicPr>
          <p:cNvPr id="8" name="Content Placeholder 7"/>
          <p:cNvPicPr>
            <a:picLocks noGrp="1" noChangeAspect="1"/>
          </p:cNvPicPr>
          <p:nvPr>
            <p:ph idx="1"/>
          </p:nvPr>
        </p:nvPicPr>
        <p:blipFill>
          <a:blip r:embed="rId4"/>
          <a:stretch>
            <a:fillRect/>
          </a:stretch>
        </p:blipFill>
        <p:spPr>
          <a:xfrm>
            <a:off x="986118" y="1175658"/>
            <a:ext cx="10347669" cy="4818742"/>
          </a:xfrm>
          <a:prstGeom prst="rect">
            <a:avLst/>
          </a:prstGeom>
        </p:spPr>
      </p:pic>
    </p:spTree>
    <p:extLst>
      <p:ext uri="{BB962C8B-B14F-4D97-AF65-F5344CB8AC3E}">
        <p14:creationId xmlns:p14="http://schemas.microsoft.com/office/powerpoint/2010/main" val="2211918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76993" y="6516415"/>
            <a:ext cx="515007" cy="376016"/>
          </a:xfrm>
        </p:spPr>
        <p:txBody>
          <a:bodyPr/>
          <a:lstStyle/>
          <a:p>
            <a:fld id="{07297065-12DB-4451-8B30-EBF38A6018EA}" type="slidenum">
              <a:rPr lang="en-US" smtClean="0"/>
              <a:t>8</a:t>
            </a:fld>
            <a:endParaRPr lang="en-US" dirty="0"/>
          </a:p>
        </p:txBody>
      </p:sp>
      <p:sp>
        <p:nvSpPr>
          <p:cNvPr id="3" name="Title 2"/>
          <p:cNvSpPr>
            <a:spLocks noGrp="1"/>
          </p:cNvSpPr>
          <p:nvPr>
            <p:ph type="title"/>
          </p:nvPr>
        </p:nvSpPr>
        <p:spPr/>
        <p:txBody>
          <a:bodyPr>
            <a:normAutofit/>
          </a:bodyPr>
          <a:lstStyle/>
          <a:p>
            <a:r>
              <a:rPr lang="en-US" sz="4000" dirty="0" smtClean="0">
                <a:latin typeface="+mn-lt"/>
                <a:cs typeface="Arial" panose="020B0604020202020204" pitchFamily="34" charset="0"/>
              </a:rPr>
              <a:t>Career  Paths</a:t>
            </a:r>
            <a:endParaRPr lang="en-US" sz="4000" dirty="0">
              <a:latin typeface="+mn-lt"/>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69793" y="5829225"/>
            <a:ext cx="3139681" cy="88064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8507" r="5890"/>
          <a:stretch/>
        </p:blipFill>
        <p:spPr>
          <a:xfrm>
            <a:off x="1763486" y="1053852"/>
            <a:ext cx="8381178" cy="4775373"/>
          </a:xfrm>
          <a:prstGeom prst="rect">
            <a:avLst/>
          </a:prstGeom>
        </p:spPr>
      </p:pic>
    </p:spTree>
    <p:extLst>
      <p:ext uri="{BB962C8B-B14F-4D97-AF65-F5344CB8AC3E}">
        <p14:creationId xmlns:p14="http://schemas.microsoft.com/office/powerpoint/2010/main" val="3137125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1527446"/>
          </a:xfrm>
        </p:spPr>
        <p:txBody>
          <a:bodyPr>
            <a:normAutofit fontScale="90000"/>
          </a:bodyPr>
          <a:lstStyle/>
          <a:p>
            <a:r>
              <a:rPr lang="en-US" dirty="0" smtClean="0"/>
              <a:t>Career Tracks </a:t>
            </a:r>
            <a:br>
              <a:rPr lang="en-US" dirty="0" smtClean="0"/>
            </a:br>
            <a:r>
              <a:rPr lang="en-US" dirty="0" smtClean="0"/>
              <a:t>Jobs</a:t>
            </a:r>
            <a:endParaRPr lang="en-US" dirty="0"/>
          </a:p>
        </p:txBody>
      </p:sp>
      <p:sp>
        <p:nvSpPr>
          <p:cNvPr id="4" name="Slide Number Placeholder 3"/>
          <p:cNvSpPr>
            <a:spLocks noGrp="1"/>
          </p:cNvSpPr>
          <p:nvPr>
            <p:ph type="sldNum" sz="quarter" idx="12"/>
          </p:nvPr>
        </p:nvSpPr>
        <p:spPr/>
        <p:txBody>
          <a:bodyPr/>
          <a:lstStyle/>
          <a:p>
            <a:fld id="{63677C64-A1DA-4678-ADE5-31E7CC80657F}" type="slidenum">
              <a:rPr lang="en-US" smtClean="0"/>
              <a:t>9</a:t>
            </a:fld>
            <a:endParaRPr lang="en-US" dirty="0"/>
          </a:p>
        </p:txBody>
      </p:sp>
      <p:pic>
        <p:nvPicPr>
          <p:cNvPr id="6" name="Picture 5"/>
          <p:cNvPicPr>
            <a:picLocks noChangeAspect="1"/>
          </p:cNvPicPr>
          <p:nvPr/>
        </p:nvPicPr>
        <p:blipFill>
          <a:blip r:embed="rId3"/>
          <a:stretch>
            <a:fillRect/>
          </a:stretch>
        </p:blipFill>
        <p:spPr>
          <a:xfrm>
            <a:off x="469794" y="5829225"/>
            <a:ext cx="3139681" cy="880643"/>
          </a:xfrm>
          <a:prstGeom prst="rect">
            <a:avLst/>
          </a:prstGeom>
        </p:spPr>
      </p:pic>
      <p:sp>
        <p:nvSpPr>
          <p:cNvPr id="7" name="Title 5"/>
          <p:cNvSpPr txBox="1">
            <a:spLocks/>
          </p:cNvSpPr>
          <p:nvPr/>
        </p:nvSpPr>
        <p:spPr>
          <a:xfrm>
            <a:off x="657225" y="184348"/>
            <a:ext cx="10515600" cy="646331"/>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latin typeface="Arial" panose="020B0604020202020204" pitchFamily="34" charset="0"/>
                <a:cs typeface="Arial" panose="020B0604020202020204" pitchFamily="34" charset="0"/>
              </a:rPr>
              <a:t>           </a:t>
            </a:r>
            <a:r>
              <a:rPr lang="en-US" sz="4000" dirty="0" smtClean="0">
                <a:latin typeface="+mn-lt"/>
                <a:cs typeface="Arial" panose="020B0604020202020204" pitchFamily="34" charset="0"/>
              </a:rPr>
              <a:t>Where are we Now?</a:t>
            </a:r>
            <a:endParaRPr lang="en-US" sz="4000" dirty="0">
              <a:latin typeface="+mn-lt"/>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1753" y="2264563"/>
            <a:ext cx="4520247" cy="4228314"/>
          </a:xfrm>
          <a:prstGeom prst="rect">
            <a:avLst/>
          </a:prstGeom>
        </p:spPr>
      </p:pic>
      <p:sp>
        <p:nvSpPr>
          <p:cNvPr id="11" name="Content Placeholder 4"/>
          <p:cNvSpPr txBox="1">
            <a:spLocks/>
          </p:cNvSpPr>
          <p:nvPr/>
        </p:nvSpPr>
        <p:spPr>
          <a:xfrm>
            <a:off x="327512" y="1177160"/>
            <a:ext cx="11019939" cy="2060028"/>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Tx/>
              <a:buNone/>
              <a:defRPr sz="24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1pPr>
            <a:lvl2pPr marL="457189" indent="0" algn="l" defTabSz="914354" rtl="0" eaLnBrk="1" latinLnBrk="0" hangingPunct="1">
              <a:lnSpc>
                <a:spcPct val="90000"/>
              </a:lnSpc>
              <a:spcBef>
                <a:spcPts val="500"/>
              </a:spcBef>
              <a:buFont typeface="Arial" panose="020B0604020202020204" pitchFamily="34" charset="0"/>
              <a:buNone/>
              <a:defRPr sz="20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2pPr>
            <a:lvl3pPr marL="914377" indent="0" algn="l" defTabSz="914354" rtl="0" eaLnBrk="1" latinLnBrk="0" hangingPunct="1">
              <a:lnSpc>
                <a:spcPct val="90000"/>
              </a:lnSpc>
              <a:spcBef>
                <a:spcPts val="500"/>
              </a:spcBef>
              <a:buFont typeface="Arial" panose="020B0604020202020204" pitchFamily="34" charset="0"/>
              <a:buNone/>
              <a:defRPr sz="18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3pPr>
            <a:lvl4pPr marL="1371566" indent="0" algn="l" defTabSz="914354" rtl="0" eaLnBrk="1" latinLnBrk="0" hangingPunct="1">
              <a:lnSpc>
                <a:spcPct val="90000"/>
              </a:lnSpc>
              <a:spcBef>
                <a:spcPts val="500"/>
              </a:spcBef>
              <a:buFont typeface="Arial" panose="020B0604020202020204" pitchFamily="34" charset="0"/>
              <a:buNone/>
              <a:defRPr sz="16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4pPr>
            <a:lvl5pPr marL="1828754" indent="0" algn="l" defTabSz="914354" rtl="0" eaLnBrk="1" latinLnBrk="0" hangingPunct="1">
              <a:lnSpc>
                <a:spcPct val="90000"/>
              </a:lnSpc>
              <a:spcBef>
                <a:spcPts val="500"/>
              </a:spcBef>
              <a:buFont typeface="Arial" panose="020B0604020202020204" pitchFamily="34" charset="0"/>
              <a:buNone/>
              <a:defRPr sz="16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5pPr>
            <a:lvl6pPr marL="2285943"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33387" indent="-342900">
              <a:spcBef>
                <a:spcPts val="600"/>
              </a:spcBef>
              <a:spcAft>
                <a:spcPts val="1000"/>
              </a:spcAft>
              <a:buFont typeface="Arial" panose="020B0604020202020204" pitchFamily="34" charset="0"/>
              <a:buChar char="•"/>
            </a:pPr>
            <a:r>
              <a:rPr lang="en-US" sz="2000" dirty="0" smtClean="0">
                <a:solidFill>
                  <a:schemeClr val="tx2"/>
                </a:solidFill>
                <a:latin typeface="Verdana" panose="020B0604030504040204" pitchFamily="34" charset="0"/>
              </a:rPr>
              <a:t>Campus leadership and designated Mapping Partners collaborated with the Career Tracks Project Team to ensure correct placement of 3,245 positions into a Career Tracks job family, job function, category and level.</a:t>
            </a:r>
          </a:p>
          <a:p>
            <a:pPr marL="433387" indent="-342900">
              <a:spcBef>
                <a:spcPts val="600"/>
              </a:spcBef>
              <a:spcAft>
                <a:spcPts val="1000"/>
              </a:spcAft>
              <a:buFont typeface="Arial" panose="020B0604020202020204" pitchFamily="34" charset="0"/>
              <a:buChar char="•"/>
            </a:pPr>
            <a:r>
              <a:rPr lang="en-US" sz="2000" dirty="0" smtClean="0">
                <a:solidFill>
                  <a:schemeClr val="tx2"/>
                </a:solidFill>
                <a:latin typeface="Verdana" panose="020B0604030504040204" pitchFamily="34" charset="0"/>
              </a:rPr>
              <a:t>Input and updates have been submitted over two rounds of mapping review, the first of which was completed blind to salary range, grade, and other job attributes. </a:t>
            </a:r>
          </a:p>
        </p:txBody>
      </p:sp>
      <p:sp>
        <p:nvSpPr>
          <p:cNvPr id="8" name="Content Placeholder 4"/>
          <p:cNvSpPr txBox="1">
            <a:spLocks/>
          </p:cNvSpPr>
          <p:nvPr/>
        </p:nvSpPr>
        <p:spPr>
          <a:xfrm>
            <a:off x="327511" y="3244692"/>
            <a:ext cx="8900571" cy="2325792"/>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Tx/>
              <a:buNone/>
              <a:defRPr sz="24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1pPr>
            <a:lvl2pPr marL="457189" indent="0" algn="l" defTabSz="914354" rtl="0" eaLnBrk="1" latinLnBrk="0" hangingPunct="1">
              <a:lnSpc>
                <a:spcPct val="90000"/>
              </a:lnSpc>
              <a:spcBef>
                <a:spcPts val="500"/>
              </a:spcBef>
              <a:buFont typeface="Arial" panose="020B0604020202020204" pitchFamily="34" charset="0"/>
              <a:buNone/>
              <a:defRPr sz="20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2pPr>
            <a:lvl3pPr marL="914377" indent="0" algn="l" defTabSz="914354" rtl="0" eaLnBrk="1" latinLnBrk="0" hangingPunct="1">
              <a:lnSpc>
                <a:spcPct val="90000"/>
              </a:lnSpc>
              <a:spcBef>
                <a:spcPts val="500"/>
              </a:spcBef>
              <a:buFont typeface="Arial" panose="020B0604020202020204" pitchFamily="34" charset="0"/>
              <a:buNone/>
              <a:defRPr sz="18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3pPr>
            <a:lvl4pPr marL="1371566" indent="0" algn="l" defTabSz="914354" rtl="0" eaLnBrk="1" latinLnBrk="0" hangingPunct="1">
              <a:lnSpc>
                <a:spcPct val="90000"/>
              </a:lnSpc>
              <a:spcBef>
                <a:spcPts val="500"/>
              </a:spcBef>
              <a:buFont typeface="Arial" panose="020B0604020202020204" pitchFamily="34" charset="0"/>
              <a:buNone/>
              <a:defRPr sz="16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4pPr>
            <a:lvl5pPr marL="1828754" indent="0" algn="l" defTabSz="914354" rtl="0" eaLnBrk="1" latinLnBrk="0" hangingPunct="1">
              <a:lnSpc>
                <a:spcPct val="90000"/>
              </a:lnSpc>
              <a:spcBef>
                <a:spcPts val="500"/>
              </a:spcBef>
              <a:buFont typeface="Arial" panose="020B0604020202020204" pitchFamily="34" charset="0"/>
              <a:buNone/>
              <a:defRPr sz="16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5pPr>
            <a:lvl6pPr marL="2285943"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33387" indent="-342900">
              <a:lnSpc>
                <a:spcPct val="100000"/>
              </a:lnSpc>
              <a:spcBef>
                <a:spcPts val="600"/>
              </a:spcBef>
              <a:spcAft>
                <a:spcPts val="1000"/>
              </a:spcAft>
              <a:buFont typeface="Arial" panose="020B0604020202020204" pitchFamily="34" charset="0"/>
              <a:buChar char="•"/>
            </a:pPr>
            <a:r>
              <a:rPr lang="en-US" sz="2000" dirty="0">
                <a:solidFill>
                  <a:schemeClr val="tx2"/>
                </a:solidFill>
                <a:latin typeface="Verdana" panose="020B0604030504040204" pitchFamily="34" charset="0"/>
              </a:rPr>
              <a:t>Mapping has been considered relative to other UC locations, based on an evaluation of comparable duties and </a:t>
            </a:r>
            <a:r>
              <a:rPr lang="en-US" sz="2000" dirty="0" smtClean="0">
                <a:solidFill>
                  <a:schemeClr val="tx2"/>
                </a:solidFill>
                <a:latin typeface="Verdana" panose="020B0604030504040204" pitchFamily="34" charset="0"/>
              </a:rPr>
              <a:t>responsibilities.</a:t>
            </a:r>
          </a:p>
          <a:p>
            <a:pPr marL="433387" indent="-342900">
              <a:lnSpc>
                <a:spcPct val="100000"/>
              </a:lnSpc>
              <a:spcBef>
                <a:spcPts val="600"/>
              </a:spcBef>
              <a:spcAft>
                <a:spcPts val="1000"/>
              </a:spcAft>
              <a:buFont typeface="Arial" panose="020B0604020202020204" pitchFamily="34" charset="0"/>
              <a:buChar char="•"/>
            </a:pPr>
            <a:r>
              <a:rPr lang="en-US" sz="2000" dirty="0" smtClean="0">
                <a:solidFill>
                  <a:schemeClr val="tx2"/>
                </a:solidFill>
                <a:latin typeface="Verdana" panose="020B0604030504040204" pitchFamily="34" charset="0"/>
              </a:rPr>
              <a:t>UCI </a:t>
            </a:r>
            <a:r>
              <a:rPr lang="en-US" sz="2000" dirty="0">
                <a:solidFill>
                  <a:schemeClr val="tx2"/>
                </a:solidFill>
                <a:latin typeface="Verdana" panose="020B0604030504040204" pitchFamily="34" charset="0"/>
              </a:rPr>
              <a:t>is on schedule to conclude </a:t>
            </a:r>
            <a:r>
              <a:rPr lang="en-US" sz="2000" dirty="0" smtClean="0">
                <a:solidFill>
                  <a:schemeClr val="tx2"/>
                </a:solidFill>
                <a:latin typeface="Verdana" panose="020B0604030504040204" pitchFamily="34" charset="0"/>
              </a:rPr>
              <a:t>a </a:t>
            </a:r>
            <a:r>
              <a:rPr lang="en-US" sz="2000" dirty="0">
                <a:solidFill>
                  <a:schemeClr val="tx2"/>
                </a:solidFill>
                <a:latin typeface="Verdana" panose="020B0604030504040204" pitchFamily="34" charset="0"/>
              </a:rPr>
              <a:t>multi-phased implementation of the Career Tracks Classification structure for all campus </a:t>
            </a:r>
            <a:r>
              <a:rPr lang="en-US" sz="2000" dirty="0" smtClean="0">
                <a:solidFill>
                  <a:schemeClr val="tx2"/>
                </a:solidFill>
                <a:latin typeface="Verdana" panose="020B0604030504040204" pitchFamily="34" charset="0"/>
              </a:rPr>
              <a:t>employees </a:t>
            </a:r>
            <a:r>
              <a:rPr lang="en-US" sz="2000" dirty="0">
                <a:solidFill>
                  <a:schemeClr val="tx2"/>
                </a:solidFill>
                <a:latin typeface="Verdana" panose="020B0604030504040204" pitchFamily="34" charset="0"/>
              </a:rPr>
              <a:t>beginning October 2020.</a:t>
            </a:r>
          </a:p>
          <a:p>
            <a:pPr marL="433387" indent="-342900">
              <a:spcBef>
                <a:spcPts val="600"/>
              </a:spcBef>
              <a:spcAft>
                <a:spcPts val="1000"/>
              </a:spcAft>
              <a:buFont typeface="Arial" panose="020B0604020202020204" pitchFamily="34" charset="0"/>
              <a:buChar char="•"/>
            </a:pPr>
            <a:endParaRPr lang="en-US" sz="2000" dirty="0" smtClean="0">
              <a:solidFill>
                <a:schemeClr val="tx2"/>
              </a:solidFill>
              <a:latin typeface="Verdana" panose="020B0604030504040204" pitchFamily="34" charset="0"/>
            </a:endParaRPr>
          </a:p>
          <a:p>
            <a:pPr marL="433387" indent="-342900">
              <a:spcBef>
                <a:spcPts val="600"/>
              </a:spcBef>
              <a:spcAft>
                <a:spcPts val="1000"/>
              </a:spcAft>
              <a:buFont typeface="Arial" panose="020B0604020202020204" pitchFamily="34" charset="0"/>
              <a:buChar char="•"/>
            </a:pPr>
            <a:endParaRPr lang="en-US" sz="2000" dirty="0">
              <a:solidFill>
                <a:schemeClr val="tx2"/>
              </a:solidFill>
              <a:latin typeface="Verdana" panose="020B0604030504040204" pitchFamily="34" charset="0"/>
            </a:endParaRPr>
          </a:p>
        </p:txBody>
      </p:sp>
    </p:spTree>
    <p:extLst>
      <p:ext uri="{BB962C8B-B14F-4D97-AF65-F5344CB8AC3E}">
        <p14:creationId xmlns:p14="http://schemas.microsoft.com/office/powerpoint/2010/main" val="894860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UCI HR Mai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I Verdana">
      <a:majorFont>
        <a:latin typeface="Consolas"/>
        <a:ea typeface=""/>
        <a:cs typeface=""/>
      </a:majorFont>
      <a:minorFont>
        <a:latin typeface="Verdana"/>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tional Transitio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9B9AAC7A86C24CB975F6EF6FB7539A" ma:contentTypeVersion="1" ma:contentTypeDescription="Create a new document." ma:contentTypeScope="" ma:versionID="cab627245693b5b1fd80448581b40f73">
  <xsd:schema xmlns:xsd="http://www.w3.org/2001/XMLSchema" xmlns:xs="http://www.w3.org/2001/XMLSchema" xmlns:p="http://schemas.microsoft.com/office/2006/metadata/properties" xmlns:ns2="95f56824-701d-468f-956d-ceba0d857451" targetNamespace="http://schemas.microsoft.com/office/2006/metadata/properties" ma:root="true" ma:fieldsID="c939150c380d35f4dfc3b5cb27d44972" ns2:_="">
    <xsd:import namespace="95f56824-701d-468f-956d-ceba0d85745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56824-701d-468f-956d-ceba0d85745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485FB-F894-4F80-8E82-8ECE2D189EFC}">
  <ds:schemaRefs>
    <ds:schemaRef ds:uri="http://schemas.microsoft.com/sharepoint/v3/contenttype/forms"/>
  </ds:schemaRefs>
</ds:datastoreItem>
</file>

<file path=customXml/itemProps2.xml><?xml version="1.0" encoding="utf-8"?>
<ds:datastoreItem xmlns:ds="http://schemas.openxmlformats.org/officeDocument/2006/customXml" ds:itemID="{ADBB975C-8FC6-4C41-91BC-2BC0B4B0546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95f56824-701d-468f-956d-ceba0d85745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159D14E-E9F0-4594-8BD6-BEDC9F529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f56824-701d-468f-956d-ceba0d857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27697</TotalTime>
  <Words>2435</Words>
  <Application>Microsoft Office PowerPoint</Application>
  <PresentationFormat>Widescreen</PresentationFormat>
  <Paragraphs>480</Paragraphs>
  <Slides>33</Slides>
  <Notes>32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33</vt:i4>
      </vt:variant>
    </vt:vector>
  </HeadingPairs>
  <TitlesOfParts>
    <vt:vector size="49" baseType="lpstr">
      <vt:lpstr>MS PGothic</vt:lpstr>
      <vt:lpstr>Arial</vt:lpstr>
      <vt:lpstr>Calibri</vt:lpstr>
      <vt:lpstr>Calibri Light</vt:lpstr>
      <vt:lpstr>Century Gothic</vt:lpstr>
      <vt:lpstr>Times</vt:lpstr>
      <vt:lpstr>Times New Roman</vt:lpstr>
      <vt:lpstr>Vendana</vt:lpstr>
      <vt:lpstr>Verdana</vt:lpstr>
      <vt:lpstr>Wingdings</vt:lpstr>
      <vt:lpstr>UCI HR Main Template</vt:lpstr>
      <vt:lpstr>Optional Transition Slide</vt:lpstr>
      <vt:lpstr>Custom Design</vt:lpstr>
      <vt:lpstr>1_Custom Design</vt:lpstr>
      <vt:lpstr>2_Custom Design</vt:lpstr>
      <vt:lpstr>3_Custom Design</vt:lpstr>
      <vt:lpstr>Career Tracks Information Session</vt:lpstr>
      <vt:lpstr>PowerPoint Presentation</vt:lpstr>
      <vt:lpstr>Agenda</vt:lpstr>
      <vt:lpstr>PowerPoint Presentation</vt:lpstr>
      <vt:lpstr>Career Tracks Overview</vt:lpstr>
      <vt:lpstr>Advantages</vt:lpstr>
      <vt:lpstr>Career Tracks Structure</vt:lpstr>
      <vt:lpstr>Career  Paths</vt:lpstr>
      <vt:lpstr>Career Tracks  Jobs</vt:lpstr>
      <vt:lpstr>Career Tracks  Jobs</vt:lpstr>
      <vt:lpstr>Personnel Program</vt:lpstr>
      <vt:lpstr>Personnel Program</vt:lpstr>
      <vt:lpstr>Exemption Status</vt:lpstr>
      <vt:lpstr>Exemption Status</vt:lpstr>
      <vt:lpstr>PowerPoint Presentation</vt:lpstr>
      <vt:lpstr>  Salary Range Structure</vt:lpstr>
      <vt:lpstr>UCI Salary Range Structure</vt:lpstr>
      <vt:lpstr>  Pay Relative to Market Based Structure</vt:lpstr>
      <vt:lpstr>Pay Relative to Market Based Structure</vt:lpstr>
      <vt:lpstr>Pay Relative to Market Based Structure</vt:lpstr>
      <vt:lpstr>Career Tracks  Jobs</vt:lpstr>
      <vt:lpstr>Upcoming Milestones</vt:lpstr>
      <vt:lpstr>Upcoming Milestones, continued</vt:lpstr>
      <vt:lpstr>Your Role</vt:lpstr>
      <vt:lpstr>Your Role</vt:lpstr>
      <vt:lpstr>Reconsideration</vt:lpstr>
      <vt:lpstr>Resources</vt:lpstr>
      <vt:lpstr>Implementation Resources</vt:lpstr>
      <vt:lpstr>Notification Letter (page 1)</vt:lpstr>
      <vt:lpstr>Information Sheet (page 2)</vt:lpstr>
      <vt:lpstr>Supervisor Guide and Vignettes</vt:lpstr>
      <vt:lpstr>What is Career Tracks?</vt:lpstr>
      <vt:lpstr>Questions?</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Hills</dc:creator>
  <cp:lastModifiedBy>Dawn McKinley</cp:lastModifiedBy>
  <cp:revision>739</cp:revision>
  <cp:lastPrinted>2020-08-31T20:26:12Z</cp:lastPrinted>
  <dcterms:created xsi:type="dcterms:W3CDTF">2016-03-15T20:30:37Z</dcterms:created>
  <dcterms:modified xsi:type="dcterms:W3CDTF">2020-09-11T16:36:08Z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0x010100919B9AAC7A86C24CB975F6EF6FB7539A</vt:lpwstr>
  </property>
</Properties>
</file>