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889" r:id="rId2"/>
    <p:sldId id="2147472492" r:id="rId3"/>
    <p:sldId id="2147472474" r:id="rId4"/>
    <p:sldId id="2147472539" r:id="rId5"/>
    <p:sldId id="2147472561" r:id="rId6"/>
    <p:sldId id="2147472562" r:id="rId7"/>
    <p:sldId id="2147472563" r:id="rId8"/>
    <p:sldId id="214747256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9"/>
    <a:srgbClr val="1B3D6D"/>
    <a:srgbClr val="00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7F843-008D-48D8-9254-2EEEC4AE3556}" v="1" dt="2023-01-13T00:08:30.541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5"/>
  </p:normalViewPr>
  <p:slideViewPr>
    <p:cSldViewPr snapToGrid="0">
      <p:cViewPr varScale="1">
        <p:scale>
          <a:sx n="108" d="100"/>
          <a:sy n="108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Shaffer" userId="cc23c1fe-0f3a-4665-bef7-38011a92f3e5" providerId="ADAL" clId="{0557F843-008D-48D8-9254-2EEEC4AE3556}"/>
    <pc:docChg chg="delSld delMainMaster">
      <pc:chgData name="Monica Shaffer" userId="cc23c1fe-0f3a-4665-bef7-38011a92f3e5" providerId="ADAL" clId="{0557F843-008D-48D8-9254-2EEEC4AE3556}" dt="2023-01-13T00:08:27.045" v="12" actId="47"/>
      <pc:docMkLst>
        <pc:docMk/>
      </pc:docMkLst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1174915802" sldId="256"/>
        </pc:sldMkLst>
      </pc:sldChg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0" sldId="260"/>
        </pc:sldMkLst>
      </pc:sldChg>
      <pc:sldChg chg="del">
        <pc:chgData name="Monica Shaffer" userId="cc23c1fe-0f3a-4665-bef7-38011a92f3e5" providerId="ADAL" clId="{0557F843-008D-48D8-9254-2EEEC4AE3556}" dt="2023-01-13T00:05:01.812" v="0" actId="47"/>
        <pc:sldMkLst>
          <pc:docMk/>
          <pc:sldMk cId="0" sldId="263"/>
        </pc:sldMkLst>
      </pc:sldChg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2583534869" sldId="303"/>
        </pc:sldMkLst>
      </pc:sldChg>
      <pc:sldChg chg="del">
        <pc:chgData name="Monica Shaffer" userId="cc23c1fe-0f3a-4665-bef7-38011a92f3e5" providerId="ADAL" clId="{0557F843-008D-48D8-9254-2EEEC4AE3556}" dt="2023-01-13T00:05:01.812" v="0" actId="47"/>
        <pc:sldMkLst>
          <pc:docMk/>
          <pc:sldMk cId="1980825693" sldId="891"/>
        </pc:sldMkLst>
      </pc:sldChg>
      <pc:sldChg chg="del">
        <pc:chgData name="Monica Shaffer" userId="cc23c1fe-0f3a-4665-bef7-38011a92f3e5" providerId="ADAL" clId="{0557F843-008D-48D8-9254-2EEEC4AE3556}" dt="2023-01-13T00:05:24.569" v="2" actId="47"/>
        <pc:sldMkLst>
          <pc:docMk/>
          <pc:sldMk cId="2833339519" sldId="1607"/>
        </pc:sldMkLst>
      </pc:sldChg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3683935246" sldId="2147472454"/>
        </pc:sldMkLst>
      </pc:sldChg>
      <pc:sldChg chg="del">
        <pc:chgData name="Monica Shaffer" userId="cc23c1fe-0f3a-4665-bef7-38011a92f3e5" providerId="ADAL" clId="{0557F843-008D-48D8-9254-2EEEC4AE3556}" dt="2023-01-13T00:05:49.359" v="9" actId="47"/>
        <pc:sldMkLst>
          <pc:docMk/>
          <pc:sldMk cId="3002399146" sldId="2147472457"/>
        </pc:sldMkLst>
      </pc:sldChg>
      <pc:sldChg chg="del">
        <pc:chgData name="Monica Shaffer" userId="cc23c1fe-0f3a-4665-bef7-38011a92f3e5" providerId="ADAL" clId="{0557F843-008D-48D8-9254-2EEEC4AE3556}" dt="2023-01-13T00:05:48.777" v="8" actId="47"/>
        <pc:sldMkLst>
          <pc:docMk/>
          <pc:sldMk cId="4048363817" sldId="2147472458"/>
        </pc:sldMkLst>
      </pc:sldChg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769123506" sldId="2147472459"/>
        </pc:sldMkLst>
      </pc:sldChg>
      <pc:sldChg chg="del">
        <pc:chgData name="Monica Shaffer" userId="cc23c1fe-0f3a-4665-bef7-38011a92f3e5" providerId="ADAL" clId="{0557F843-008D-48D8-9254-2EEEC4AE3556}" dt="2023-01-13T00:05:44.411" v="4" actId="47"/>
        <pc:sldMkLst>
          <pc:docMk/>
          <pc:sldMk cId="905476423" sldId="2147472463"/>
        </pc:sldMkLst>
      </pc:sldChg>
      <pc:sldChg chg="del">
        <pc:chgData name="Monica Shaffer" userId="cc23c1fe-0f3a-4665-bef7-38011a92f3e5" providerId="ADAL" clId="{0557F843-008D-48D8-9254-2EEEC4AE3556}" dt="2023-01-13T00:05:01.812" v="0" actId="47"/>
        <pc:sldMkLst>
          <pc:docMk/>
          <pc:sldMk cId="3334498935" sldId="2147472472"/>
        </pc:sldMkLst>
      </pc:sldChg>
      <pc:sldChg chg="del">
        <pc:chgData name="Monica Shaffer" userId="cc23c1fe-0f3a-4665-bef7-38011a92f3e5" providerId="ADAL" clId="{0557F843-008D-48D8-9254-2EEEC4AE3556}" dt="2023-01-13T00:08:26.560" v="11" actId="47"/>
        <pc:sldMkLst>
          <pc:docMk/>
          <pc:sldMk cId="3362282641" sldId="2147472552"/>
        </pc:sldMkLst>
      </pc:sldChg>
      <pc:sldChg chg="del">
        <pc:chgData name="Monica Shaffer" userId="cc23c1fe-0f3a-4665-bef7-38011a92f3e5" providerId="ADAL" clId="{0557F843-008D-48D8-9254-2EEEC4AE3556}" dt="2023-01-13T00:08:27.045" v="12" actId="47"/>
        <pc:sldMkLst>
          <pc:docMk/>
          <pc:sldMk cId="750016782" sldId="2147472553"/>
        </pc:sldMkLst>
      </pc:sldChg>
      <pc:sldChg chg="del">
        <pc:chgData name="Monica Shaffer" userId="cc23c1fe-0f3a-4665-bef7-38011a92f3e5" providerId="ADAL" clId="{0557F843-008D-48D8-9254-2EEEC4AE3556}" dt="2023-01-13T00:08:26.146" v="10" actId="47"/>
        <pc:sldMkLst>
          <pc:docMk/>
          <pc:sldMk cId="3099280517" sldId="2147472554"/>
        </pc:sldMkLst>
      </pc:sldChg>
      <pc:sldChg chg="del">
        <pc:chgData name="Monica Shaffer" userId="cc23c1fe-0f3a-4665-bef7-38011a92f3e5" providerId="ADAL" clId="{0557F843-008D-48D8-9254-2EEEC4AE3556}" dt="2023-01-13T00:05:24.569" v="2" actId="47"/>
        <pc:sldMkLst>
          <pc:docMk/>
          <pc:sldMk cId="618799793" sldId="2147472555"/>
        </pc:sldMkLst>
      </pc:sldChg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2575730070" sldId="2147472556"/>
        </pc:sldMkLst>
      </pc:sldChg>
      <pc:sldChg chg="del">
        <pc:chgData name="Monica Shaffer" userId="cc23c1fe-0f3a-4665-bef7-38011a92f3e5" providerId="ADAL" clId="{0557F843-008D-48D8-9254-2EEEC4AE3556}" dt="2023-01-13T00:05:01.812" v="0" actId="47"/>
        <pc:sldMkLst>
          <pc:docMk/>
          <pc:sldMk cId="588219650" sldId="2147472557"/>
        </pc:sldMkLst>
      </pc:sldChg>
      <pc:sldChg chg="del">
        <pc:chgData name="Monica Shaffer" userId="cc23c1fe-0f3a-4665-bef7-38011a92f3e5" providerId="ADAL" clId="{0557F843-008D-48D8-9254-2EEEC4AE3556}" dt="2023-01-13T00:05:34.706" v="3" actId="47"/>
        <pc:sldMkLst>
          <pc:docMk/>
          <pc:sldMk cId="1796155082" sldId="2147472558"/>
        </pc:sldMkLst>
      </pc:sldChg>
      <pc:sldChg chg="del">
        <pc:chgData name="Monica Shaffer" userId="cc23c1fe-0f3a-4665-bef7-38011a92f3e5" providerId="ADAL" clId="{0557F843-008D-48D8-9254-2EEEC4AE3556}" dt="2023-01-13T00:05:46.767" v="7" actId="47"/>
        <pc:sldMkLst>
          <pc:docMk/>
          <pc:sldMk cId="137875154" sldId="2147472565"/>
        </pc:sldMkLst>
      </pc:sldChg>
      <pc:sldChg chg="del">
        <pc:chgData name="Monica Shaffer" userId="cc23c1fe-0f3a-4665-bef7-38011a92f3e5" providerId="ADAL" clId="{0557F843-008D-48D8-9254-2EEEC4AE3556}" dt="2023-01-13T00:05:45.182" v="5" actId="47"/>
        <pc:sldMkLst>
          <pc:docMk/>
          <pc:sldMk cId="3986991332" sldId="2147472567"/>
        </pc:sldMkLst>
      </pc:sldChg>
      <pc:sldChg chg="del">
        <pc:chgData name="Monica Shaffer" userId="cc23c1fe-0f3a-4665-bef7-38011a92f3e5" providerId="ADAL" clId="{0557F843-008D-48D8-9254-2EEEC4AE3556}" dt="2023-01-13T00:05:45.900" v="6" actId="47"/>
        <pc:sldMkLst>
          <pc:docMk/>
          <pc:sldMk cId="583573471" sldId="2147472569"/>
        </pc:sldMkLst>
      </pc:sldChg>
      <pc:sldChg chg="del">
        <pc:chgData name="Monica Shaffer" userId="cc23c1fe-0f3a-4665-bef7-38011a92f3e5" providerId="ADAL" clId="{0557F843-008D-48D8-9254-2EEEC4AE3556}" dt="2023-01-13T00:05:21.313" v="1" actId="47"/>
        <pc:sldMkLst>
          <pc:docMk/>
          <pc:sldMk cId="771797184" sldId="2147472570"/>
        </pc:sldMkLst>
      </pc:sldChg>
      <pc:sldMasterChg chg="delSldLayout">
        <pc:chgData name="Monica Shaffer" userId="cc23c1fe-0f3a-4665-bef7-38011a92f3e5" providerId="ADAL" clId="{0557F843-008D-48D8-9254-2EEEC4AE3556}" dt="2023-01-13T00:05:21.313" v="1" actId="47"/>
        <pc:sldMasterMkLst>
          <pc:docMk/>
          <pc:sldMasterMk cId="1105368150" sldId="2147483648"/>
        </pc:sldMasterMkLst>
        <pc:sldLayoutChg chg="del">
          <pc:chgData name="Monica Shaffer" userId="cc23c1fe-0f3a-4665-bef7-38011a92f3e5" providerId="ADAL" clId="{0557F843-008D-48D8-9254-2EEEC4AE3556}" dt="2023-01-13T00:05:21.313" v="1" actId="47"/>
          <pc:sldLayoutMkLst>
            <pc:docMk/>
            <pc:sldMasterMk cId="1105368150" sldId="2147483648"/>
            <pc:sldLayoutMk cId="3534992507" sldId="2147483693"/>
          </pc:sldLayoutMkLst>
        </pc:sldLayoutChg>
      </pc:sldMasterChg>
      <pc:sldMasterChg chg="del delSldLayout">
        <pc:chgData name="Monica Shaffer" userId="cc23c1fe-0f3a-4665-bef7-38011a92f3e5" providerId="ADAL" clId="{0557F843-008D-48D8-9254-2EEEC4AE3556}" dt="2023-01-13T00:05:24.569" v="2" actId="47"/>
        <pc:sldMasterMkLst>
          <pc:docMk/>
          <pc:sldMasterMk cId="3646146399" sldId="2147483681"/>
        </pc:sldMasterMkLst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2374199402" sldId="2147483682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3414471798" sldId="2147483683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48985423" sldId="2147483684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4191566077" sldId="2147483685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2599473265" sldId="2147483686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1079515111" sldId="2147483687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2284225824" sldId="2147483688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51454731" sldId="2147483689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13352769" sldId="2147483690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3022454392" sldId="2147483691"/>
          </pc:sldLayoutMkLst>
        </pc:sldLayoutChg>
        <pc:sldLayoutChg chg="del">
          <pc:chgData name="Monica Shaffer" userId="cc23c1fe-0f3a-4665-bef7-38011a92f3e5" providerId="ADAL" clId="{0557F843-008D-48D8-9254-2EEEC4AE3556}" dt="2023-01-13T00:05:24.569" v="2" actId="47"/>
          <pc:sldLayoutMkLst>
            <pc:docMk/>
            <pc:sldMasterMk cId="3646146399" sldId="2147483681"/>
            <pc:sldLayoutMk cId="2284629054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F5F3-FB35-4A49-8881-392A458C393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A49C-0CC4-E64E-8B86-80532B68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Critical to the success of our model was identifying that which unities us; the thing that we can all relate to and rally behind.  </a:t>
            </a:r>
          </a:p>
          <a:p>
            <a:r>
              <a:rPr lang="en-US"/>
              <a:t>Our vision became about empowering people </a:t>
            </a:r>
            <a:r>
              <a:rPr lang="en-US" i="1"/>
              <a:t>to drive a culture of innovation, learning and service. </a:t>
            </a:r>
            <a:endParaRPr lang="en-US"/>
          </a:p>
          <a:p>
            <a:r>
              <a:rPr lang="en-US"/>
              <a:t>We will deliver on this vision by empowering the success of individuals within the UCI community and those who aspire to join our community.  </a:t>
            </a:r>
          </a:p>
          <a:p>
            <a:endParaRPr lang="en-US"/>
          </a:p>
          <a:p>
            <a:pPr defTabSz="881390">
              <a:defRPr/>
            </a:pPr>
            <a:r>
              <a:rPr lang="en-US"/>
              <a:t>To deliver on our strategy and vision, UCI HR works hard to build trusted partnerships; drive innovation; transform strategy into action; and create flow, not friction.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49C00C-9FC0-4AA1-8734-B51B28651F36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E4ADB-E8B5-425D-AFA9-B9B35AF0F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C53F-3C98-42DE-90DF-DF9295B00F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4900"/>
              <a:t>1-3 year regrettable turnover</a:t>
            </a:r>
          </a:p>
          <a:p>
            <a:pPr marL="647065" lvl="1" indent="-291179"/>
            <a:r>
              <a:rPr lang="en-US" sz="4900"/>
              <a:t>Train supervisors to work with teams on journey mapping (Fuel 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875A-A6BE-4E8F-A912-9E284E42D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5400"/>
              <a:t>Defining inclusive excellence in talent strategy (outreach/sourcing efforts, search committees)</a:t>
            </a:r>
          </a:p>
          <a:p>
            <a:pPr defTabSz="931774">
              <a:defRPr/>
            </a:pPr>
            <a:r>
              <a:rPr lang="en-US" sz="5400"/>
              <a:t>Career Journey Mapping (Fuel 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875A-A6BE-4E8F-A912-9E284E42D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4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875A-A6BE-4E8F-A912-9E284E42D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5980B2F-E819-4555-94C4-4EB135372DA7}"/>
              </a:ext>
            </a:extLst>
          </p:cNvPr>
          <p:cNvSpPr/>
          <p:nvPr userDrawn="1"/>
        </p:nvSpPr>
        <p:spPr>
          <a:xfrm>
            <a:off x="6546817" y="1775136"/>
            <a:ext cx="4453143" cy="28407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1F7E-4D2F-1671-477C-A05BDBFB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8952-BDD1-E4B0-96FE-5437228A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F3918-08D2-DC75-EA1C-841E5FBBABB1}"/>
              </a:ext>
            </a:extLst>
          </p:cNvPr>
          <p:cNvGrpSpPr/>
          <p:nvPr userDrawn="1"/>
        </p:nvGrpSpPr>
        <p:grpSpPr>
          <a:xfrm>
            <a:off x="0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CD40-7D0C-D30E-9143-C856F2B8E6CE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D3096-4850-4048-35FC-B16A02DC0F3D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3D1BCF-BB38-38AC-6952-14DCD4B2A282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BF869E8-1F68-F46C-6D02-AFFF5BCA8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269875"/>
            <a:ext cx="103127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>
                <a:solidFill>
                  <a:srgbClr val="1B3D6D"/>
                </a:solidFill>
                <a:latin typeface="Century Gothic" panose="020B0502020202020204" pitchFamily="34" charset="0"/>
              </a:rPr>
              <a:t>WE WANT TO HEAR FROM YOU</a:t>
            </a:r>
            <a:endParaRPr lang="en-US">
              <a:solidFill>
                <a:srgbClr val="1B3D6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1DAAB2-1DA1-F4D3-2BAB-8AA0DDFECBE5}"/>
              </a:ext>
            </a:extLst>
          </p:cNvPr>
          <p:cNvSpPr txBox="1">
            <a:spLocks/>
          </p:cNvSpPr>
          <p:nvPr userDrawn="1"/>
        </p:nvSpPr>
        <p:spPr>
          <a:xfrm>
            <a:off x="1041084" y="1595438"/>
            <a:ext cx="4247760" cy="4514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2"/>
                </a:solidFill>
                <a:latin typeface="Century Gothic" panose="020B0502020202020204" pitchFamily="34" charset="0"/>
              </a:rPr>
              <a:t>To ask a question:</a:t>
            </a:r>
          </a:p>
          <a:p>
            <a:pPr lvl="1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  <a:latin typeface="Century Gothic" panose="020B0502020202020204" pitchFamily="34" charset="0"/>
              </a:rPr>
              <a:t>Raise your “hand” from the Zoom participant menu at the bottom of your Zoom screen</a:t>
            </a:r>
          </a:p>
          <a:p>
            <a:pPr lvl="1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  <a:latin typeface="Century Gothic" panose="020B0502020202020204" pitchFamily="34" charset="0"/>
              </a:rPr>
              <a:t>Type your question in the “Chat” window. You can send it to “everybody” or privately to a specific individual participating in the meeting.</a:t>
            </a:r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2"/>
                </a:solidFill>
                <a:latin typeface="Century Gothic" panose="020B0502020202020204" pitchFamily="34" charset="0"/>
              </a:rPr>
              <a:t>We encourage you to use the Zoom app</a:t>
            </a:r>
          </a:p>
          <a:p>
            <a:pPr lvl="1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  <a:latin typeface="Century Gothic" panose="020B0502020202020204" pitchFamily="34" charset="0"/>
              </a:rPr>
              <a:t>From your phone or computer to participate.</a:t>
            </a:r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2"/>
                </a:solidFill>
                <a:latin typeface="Century Gothic" panose="020B0502020202020204" pitchFamily="34" charset="0"/>
              </a:rPr>
              <a:t>We encourage you to enable Video</a:t>
            </a:r>
          </a:p>
          <a:p>
            <a:pPr lvl="1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  <a:latin typeface="Century Gothic" panose="020B0502020202020204" pitchFamily="34" charset="0"/>
              </a:rPr>
              <a:t>From your phone or computer to participate.</a:t>
            </a:r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2"/>
                </a:solidFill>
                <a:latin typeface="Century Gothic" panose="020B0502020202020204" pitchFamily="34" charset="0"/>
              </a:rPr>
              <a:t>If you are dialing in:</a:t>
            </a:r>
          </a:p>
          <a:p>
            <a:pPr lvl="1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  <a:latin typeface="Century Gothic" panose="020B0502020202020204" pitchFamily="34" charset="0"/>
              </a:rPr>
              <a:t>Please associate your phone number by entering in both your </a:t>
            </a:r>
            <a:r>
              <a:rPr lang="en-US" sz="1200" b="1">
                <a:solidFill>
                  <a:schemeClr val="tx2"/>
                </a:solidFill>
                <a:latin typeface="Century Gothic" panose="020B0502020202020204" pitchFamily="34" charset="0"/>
              </a:rPr>
              <a:t>participant ID </a:t>
            </a:r>
            <a:r>
              <a:rPr lang="en-US" sz="1200">
                <a:solidFill>
                  <a:schemeClr val="tx2"/>
                </a:solidFill>
                <a:latin typeface="Century Gothic" panose="020B0502020202020204" pitchFamily="34" charset="0"/>
              </a:rPr>
              <a:t>and the </a:t>
            </a:r>
            <a:r>
              <a:rPr lang="en-US" sz="1200" b="1">
                <a:solidFill>
                  <a:schemeClr val="tx2"/>
                </a:solidFill>
                <a:latin typeface="Century Gothic" panose="020B0502020202020204" pitchFamily="34" charset="0"/>
              </a:rPr>
              <a:t>meeting ID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6" name="Google Shape;346;p33">
            <a:extLst>
              <a:ext uri="{FF2B5EF4-FFF2-40B4-BE49-F238E27FC236}">
                <a16:creationId xmlns:a16="http://schemas.microsoft.com/office/drawing/2014/main" id="{0D0CD828-288E-D254-0DED-2E01C56CFEF6}"/>
              </a:ext>
            </a:extLst>
          </p:cNvPr>
          <p:cNvGrpSpPr/>
          <p:nvPr/>
        </p:nvGrpSpPr>
        <p:grpSpPr>
          <a:xfrm>
            <a:off x="5888778" y="1595438"/>
            <a:ext cx="5726349" cy="3355000"/>
            <a:chOff x="1177450" y="241631"/>
            <a:chExt cx="6173152" cy="3616776"/>
          </a:xfrm>
        </p:grpSpPr>
        <p:sp>
          <p:nvSpPr>
            <p:cNvPr id="17" name="Google Shape;347;p33">
              <a:extLst>
                <a:ext uri="{FF2B5EF4-FFF2-40B4-BE49-F238E27FC236}">
                  <a16:creationId xmlns:a16="http://schemas.microsoft.com/office/drawing/2014/main" id="{BE9DBD2B-F892-D47E-0E18-CAD06E9556B4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33">
              <a:extLst>
                <a:ext uri="{FF2B5EF4-FFF2-40B4-BE49-F238E27FC236}">
                  <a16:creationId xmlns:a16="http://schemas.microsoft.com/office/drawing/2014/main" id="{E1BE2A24-DC59-42E4-C295-F53465EBE5F8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49;p33">
              <a:extLst>
                <a:ext uri="{FF2B5EF4-FFF2-40B4-BE49-F238E27FC236}">
                  <a16:creationId xmlns:a16="http://schemas.microsoft.com/office/drawing/2014/main" id="{1F7E78CC-FB66-0D71-5563-8E7A1B97AD5E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50;p33">
              <a:extLst>
                <a:ext uri="{FF2B5EF4-FFF2-40B4-BE49-F238E27FC236}">
                  <a16:creationId xmlns:a16="http://schemas.microsoft.com/office/drawing/2014/main" id="{8F5D0086-9D1F-1F28-2BAB-BF87C3188274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65577D1-76CD-5C9C-C525-7F1514B266A1}"/>
              </a:ext>
            </a:extLst>
          </p:cNvPr>
          <p:cNvSpPr/>
          <p:nvPr userDrawn="1"/>
        </p:nvSpPr>
        <p:spPr>
          <a:xfrm>
            <a:off x="5745099" y="3181865"/>
            <a:ext cx="1463665" cy="26300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oogle Shape;322;p31">
            <a:extLst>
              <a:ext uri="{FF2B5EF4-FFF2-40B4-BE49-F238E27FC236}">
                <a16:creationId xmlns:a16="http://schemas.microsoft.com/office/drawing/2014/main" id="{9DF16F68-2AF6-EC7E-6B5C-047FFCD9F68D}"/>
              </a:ext>
            </a:extLst>
          </p:cNvPr>
          <p:cNvGrpSpPr/>
          <p:nvPr/>
        </p:nvGrpSpPr>
        <p:grpSpPr>
          <a:xfrm>
            <a:off x="5705497" y="2905151"/>
            <a:ext cx="1545131" cy="3204909"/>
            <a:chOff x="2547150" y="238125"/>
            <a:chExt cx="2525675" cy="5238750"/>
          </a:xfrm>
        </p:grpSpPr>
        <p:sp>
          <p:nvSpPr>
            <p:cNvPr id="24" name="Google Shape;323;p31">
              <a:extLst>
                <a:ext uri="{FF2B5EF4-FFF2-40B4-BE49-F238E27FC236}">
                  <a16:creationId xmlns:a16="http://schemas.microsoft.com/office/drawing/2014/main" id="{373F010A-8602-C10E-38F0-0830C2D73FA7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4;p31">
              <a:extLst>
                <a:ext uri="{FF2B5EF4-FFF2-40B4-BE49-F238E27FC236}">
                  <a16:creationId xmlns:a16="http://schemas.microsoft.com/office/drawing/2014/main" id="{ECB0CE76-597C-FDE3-721E-4D1085162352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190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5;p31">
              <a:extLst>
                <a:ext uri="{FF2B5EF4-FFF2-40B4-BE49-F238E27FC236}">
                  <a16:creationId xmlns:a16="http://schemas.microsoft.com/office/drawing/2014/main" id="{9F460B5E-0A9A-A859-7164-D5B95A7C06C8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6;p31">
              <a:extLst>
                <a:ext uri="{FF2B5EF4-FFF2-40B4-BE49-F238E27FC236}">
                  <a16:creationId xmlns:a16="http://schemas.microsoft.com/office/drawing/2014/main" id="{1783A126-BAA4-1D84-6643-BFF88C48E9E8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190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EAE0FDB-D3C7-4883-B991-1797F3A0B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95" y="6356350"/>
            <a:ext cx="30575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w/ic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F974-64E4-E03A-7B38-38D96A763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365125"/>
            <a:ext cx="10312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52B1-BDDC-482E-C34C-03BFA3CFE5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41084" y="3589581"/>
            <a:ext cx="3118401" cy="25873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22126-3B14-3FBF-AC71-94D57D8C93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5399" y="3589581"/>
            <a:ext cx="3118401" cy="25873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1F7E-4D2F-1671-477C-A05BDBFB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8952-BDD1-E4B0-96FE-5437228A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F3918-08D2-DC75-EA1C-841E5FBBABB1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CD40-7D0C-D30E-9143-C856F2B8E6CE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D3096-4850-4048-35FC-B16A02DC0F3D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3D1BCF-BB38-38AC-6952-14DCD4B2A282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5D125B-4ACB-05CC-A5A6-5AC2CD30455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38242" y="3589581"/>
            <a:ext cx="3118400" cy="25873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8EFF-56B8-BEC9-BD23-BF9D50237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231" y="2073090"/>
            <a:ext cx="1149337" cy="11765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E498586-1D28-F74F-D102-32F20A101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19930" y="2073089"/>
            <a:ext cx="1149337" cy="11765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CC3A83E-B961-F2FB-8005-E0C0AB40D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2773" y="2091896"/>
            <a:ext cx="1149337" cy="11765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AAE5584-9B1F-4B15-965E-381C26621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F974-64E4-E03A-7B38-38D96A763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365125"/>
            <a:ext cx="10312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52B1-BDDC-482E-C34C-03BFA3CFE5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38928" y="2213811"/>
            <a:ext cx="3118401" cy="11070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1F7E-4D2F-1671-477C-A05BDBFB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8952-BDD1-E4B0-96FE-5437228A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F3918-08D2-DC75-EA1C-841E5FBBABB1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CD40-7D0C-D30E-9143-C856F2B8E6CE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D3096-4850-4048-35FC-B16A02DC0F3D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3D1BCF-BB38-38AC-6952-14DCD4B2A282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7CDAF84-14A2-42C5-ECA3-B55CCA07E3E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8928" y="4286563"/>
            <a:ext cx="3118401" cy="11070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80A617-9EE5-9F34-1B9B-C4C3AC32EFD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235398" y="2213811"/>
            <a:ext cx="3118401" cy="11070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E65485F-6477-0270-AFBA-17AC1516503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235398" y="4286563"/>
            <a:ext cx="3118401" cy="11070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E84FF7-BE57-B05A-0542-B17B373D31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00200" y="2213811"/>
            <a:ext cx="1127664" cy="11070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8B64860-92FE-483B-7650-AAE97FAABD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00200" y="4286563"/>
            <a:ext cx="1127664" cy="11070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292AB19-4BA6-39A4-D451-55760106FC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96100" y="2202042"/>
            <a:ext cx="1127664" cy="11070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6BE7BB7-8624-F134-9891-0C757F5BF3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96100" y="4288305"/>
            <a:ext cx="1127664" cy="11070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B99596CC-7B2D-42CB-845B-00DD13C8E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4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31FF-D0DB-51B0-590F-61EE743FB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438" y="457200"/>
            <a:ext cx="4225173" cy="1933575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94-3C21-FBBC-D812-A41020F4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8F62A-C228-4951-8637-451412CC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37CE4-D376-E51F-3EC5-915727D2717A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C60001-65A9-4C91-3738-6F2ACE251239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F29B91-66ED-35C9-69D2-28B5E3DA9C63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C1E05D-5613-7613-37B7-30501C56E894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CE93DAB-829B-AB4C-89FB-B09BADCE0C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4350" y="457199"/>
            <a:ext cx="5759450" cy="5546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5AED215-9351-BD04-5582-1CE5D72B5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438" y="2390776"/>
            <a:ext cx="4225173" cy="361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1A41870F-7DA2-46AC-BD67-5A10636C2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31FF-D0DB-51B0-590F-61EE743FB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7994" y="457199"/>
            <a:ext cx="4225173" cy="1933574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94-3C21-FBBC-D812-A41020F4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8F62A-C228-4951-8637-451412CC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37CE4-D376-E51F-3EC5-915727D2717A}"/>
              </a:ext>
            </a:extLst>
          </p:cNvPr>
          <p:cNvGrpSpPr/>
          <p:nvPr userDrawn="1"/>
        </p:nvGrpSpPr>
        <p:grpSpPr>
          <a:xfrm rot="10800000">
            <a:off x="11558177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C60001-65A9-4C91-3738-6F2ACE251239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F29B91-66ED-35C9-69D2-28B5E3DA9C63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C1E05D-5613-7613-37B7-30501C56E894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CE93DAB-829B-AB4C-89FB-B09BADCE0C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534" y="457199"/>
            <a:ext cx="5759450" cy="5546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5AED215-9351-BD04-5582-1CE5D72B5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7994" y="2390773"/>
            <a:ext cx="4225173" cy="3613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2F6D2EC1-0F40-4CFA-AD74-7B8DC9C31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41EBC-D008-C82B-3FBC-08506050A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084" y="1690689"/>
            <a:ext cx="10312716" cy="41946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94-3C21-FBBC-D812-A41020F4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8F62A-C228-4951-8637-451412CC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37CE4-D376-E51F-3EC5-915727D2717A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C60001-65A9-4C91-3738-6F2ACE251239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F29B91-66ED-35C9-69D2-28B5E3DA9C63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C1E05D-5613-7613-37B7-30501C56E894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1F6703D-7F79-7652-E466-0D722DE36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365125"/>
            <a:ext cx="10312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CBEDA1F-F947-2815-D7F0-BFA9DC075F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1084" y="2215661"/>
            <a:ext cx="10312716" cy="3653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A3D164E1-6D8C-4011-9139-D49F38C4E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E1D8F-1F2F-C28A-C76C-A41FC6CCB7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709738"/>
            <a:ext cx="9962149" cy="350394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6C86158-0914-4EC0-9860-BEFF48201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7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B122C8D-4930-0C44-4E18-E710115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4492869"/>
            <a:ext cx="9962149" cy="865194"/>
          </a:xfrm>
        </p:spPr>
        <p:txBody>
          <a:bodyPr anchor="t">
            <a:normAutofit/>
          </a:bodyPr>
          <a:lstStyle>
            <a:lvl1pPr marL="0" indent="0" algn="ctr">
              <a:buClr>
                <a:schemeClr val="bg1"/>
              </a:buClr>
              <a:buSzPct val="150000"/>
              <a:buFont typeface="+mj-lt"/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DFCB83-9F65-653C-CA07-30770E6E3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264802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655A480-6DCE-45C6-BFE9-CDB1E0D4D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2D2003F-571B-DA32-5401-14C3A12D2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4492869"/>
            <a:ext cx="9962149" cy="865194"/>
          </a:xfrm>
        </p:spPr>
        <p:txBody>
          <a:bodyPr anchor="t">
            <a:normAutofit/>
          </a:bodyPr>
          <a:lstStyle>
            <a:lvl1pPr marL="0" indent="0" algn="ctr">
              <a:buClr>
                <a:schemeClr val="bg1"/>
              </a:buClr>
              <a:buSzPct val="150000"/>
              <a:buFont typeface="+mj-lt"/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611473-561B-FBD9-2603-D84025A83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264802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208F9DA-73FA-435D-BDF1-458C3E153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0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Id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702E2-23F2-102C-1004-8527A170B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335141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EDCDA6-B55F-48EF-AEDE-C38D8C1EF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0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_Id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59740-8004-56AC-1849-09E4B538D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104273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E85B7-DC8F-21DF-5217-A0A41E41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3144252"/>
            <a:ext cx="9962149" cy="2213811"/>
          </a:xfrm>
        </p:spPr>
        <p:txBody>
          <a:bodyPr anchor="t">
            <a:normAutofit/>
          </a:bodyPr>
          <a:lstStyle>
            <a:lvl1pPr marL="457200" indent="-457200">
              <a:buClr>
                <a:schemeClr val="bg1"/>
              </a:buClr>
              <a:buSzPct val="100000"/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1D5E6F6-78A5-4426-AE96-98467E0EE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A25F7A-8C71-53D4-A053-94F6DDE7EA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DEA97-2AE5-83A1-CD21-52808C6B6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779" y="960860"/>
            <a:ext cx="10106526" cy="1481388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2219A-7BAE-5B07-13E2-4D15C987A4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779" y="2928507"/>
            <a:ext cx="10106526" cy="7552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1C96-7191-C914-CC1A-DCB32BDF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442" y="3719901"/>
            <a:ext cx="2743200" cy="486259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fld id="{5C400290-4ADD-4B7F-B1F3-48C709CD3A24}" type="datetime1">
              <a:rPr lang="en-US" smtClean="0"/>
              <a:t>1/12/2023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0414FD-9DF6-E057-284D-838CADED4AAB}"/>
              </a:ext>
            </a:extLst>
          </p:cNvPr>
          <p:cNvCxnSpPr>
            <a:cxnSpLocks/>
          </p:cNvCxnSpPr>
          <p:nvPr userDrawn="1"/>
        </p:nvCxnSpPr>
        <p:spPr>
          <a:xfrm>
            <a:off x="2434882" y="2532976"/>
            <a:ext cx="7322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E2A3374-7500-4663-6531-4C9359670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87" y="5791622"/>
            <a:ext cx="4662293" cy="59448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DF6F3-FC25-4CB1-7EBB-68C0709648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587282" y="2685376"/>
            <a:ext cx="7322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5C80BA-9299-C930-3878-D2D0C1AE85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5791621"/>
            <a:ext cx="4662293" cy="594489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 (optional)</a:t>
            </a:r>
            <a:br>
              <a:rPr lang="en-US"/>
            </a:br>
            <a:r>
              <a:rPr lang="en-US"/>
              <a:t>Presenter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2642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Id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E8606-327B-8FE9-BD8F-8914DF159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104273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8D71E8-C1E3-EF6E-C92A-B5B27C73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3144252"/>
            <a:ext cx="9962149" cy="2213811"/>
          </a:xfrm>
        </p:spPr>
        <p:txBody>
          <a:bodyPr anchor="t">
            <a:normAutofit/>
          </a:bodyPr>
          <a:lstStyle>
            <a:lvl1pPr marL="0" indent="0" algn="ctr">
              <a:buClr>
                <a:schemeClr val="bg1"/>
              </a:buClr>
              <a:buSzPct val="150000"/>
              <a:buFont typeface="+mj-lt"/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4EF5C7F-1282-4F51-908C-945E6DF96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702E2-23F2-102C-1004-8527A170B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336020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92FED4C-0F2D-48F9-9B47-FE1EB69EA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702E2-23F2-102C-1004-8527A170B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104273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4F8332-0C24-54A2-DC2A-A051B99E7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3144252"/>
            <a:ext cx="9962149" cy="2213811"/>
          </a:xfrm>
        </p:spPr>
        <p:txBody>
          <a:bodyPr anchor="t">
            <a:normAutofit/>
          </a:bodyPr>
          <a:lstStyle>
            <a:lvl1pPr marL="457200" indent="-457200">
              <a:buClr>
                <a:schemeClr val="bg1"/>
              </a:buClr>
              <a:buSzPct val="100000"/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554F180-F123-4651-917B-614B0E607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702E2-23F2-102C-1004-8527A170B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1844842"/>
            <a:ext cx="9962149" cy="104273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4F8332-0C24-54A2-DC2A-A051B99E7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3144252"/>
            <a:ext cx="9962149" cy="2213811"/>
          </a:xfrm>
        </p:spPr>
        <p:txBody>
          <a:bodyPr anchor="t">
            <a:normAutofit/>
          </a:bodyPr>
          <a:lstStyle>
            <a:lvl1pPr marL="0" indent="0" algn="ctr">
              <a:buClr>
                <a:schemeClr val="bg1"/>
              </a:buClr>
              <a:buSzPct val="150000"/>
              <a:buFont typeface="+mj-lt"/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BFFE749-284E-4442-8B02-BF53B9CE7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_Cul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A73559A5-9CB5-4C82-A51D-480A5C6F6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R_Cul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6348-97E8-5760-D24E-A7ABA1B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DE074F-BE39-7CB8-11D5-4811C79F9E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336D0-DA92-EFE9-F51E-85D3D9CAC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24" y="2641861"/>
            <a:ext cx="5392144" cy="1574277"/>
          </a:xfrm>
        </p:spPr>
        <p:txBody>
          <a:bodyPr anchor="ctr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4AE9B-5938-FBAC-705D-D8A825E7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2219" y="2641861"/>
            <a:ext cx="5300349" cy="1574277"/>
          </a:xfrm>
        </p:spPr>
        <p:txBody>
          <a:bodyPr anchor="ctr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A65BB-41A8-EA0C-9F34-EBE5A86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D0595F-C8F0-F0F9-F4F4-0BA8E0286A9C}"/>
              </a:ext>
            </a:extLst>
          </p:cNvPr>
          <p:cNvCxnSpPr/>
          <p:nvPr userDrawn="1"/>
        </p:nvCxnSpPr>
        <p:spPr>
          <a:xfrm>
            <a:off x="6125851" y="2641861"/>
            <a:ext cx="0" cy="1574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384B6B7-3D60-3DD2-EB36-8FBABD095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4" y="475396"/>
            <a:ext cx="3746522" cy="4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1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7FB5-1FC8-4DF6-C950-E095A5E38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4" y="365125"/>
            <a:ext cx="10300855" cy="88615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E4F31-E3F3-A161-D88F-06649DAC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D25C1-5A66-4A90-4756-7FC6B087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542669-1154-96C6-7EA0-9DBB9FD8A478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C3E6B-485C-606E-7333-9C7BB33B6F9C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D2EDB0-4023-24DB-F4E6-C6CA3FD4707E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D6C2DC-902C-AAA3-5B65-ACE2C6B405C4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D98E43-FF16-CC07-04D0-6E0EEA6E85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2513" y="1359568"/>
            <a:ext cx="10300855" cy="47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26E46A7-3049-4D1E-B35B-E61777C55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6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B484-694C-D713-64EC-DE22E46DE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942" y="365125"/>
            <a:ext cx="5650773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9561-0202-08E7-29D8-AAA9360A50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1942" y="1957137"/>
            <a:ext cx="5650774" cy="4219826"/>
          </a:xfrm>
        </p:spPr>
        <p:txBody>
          <a:bodyPr/>
          <a:lstStyle>
            <a:lvl1pPr marL="0" indent="0">
              <a:buClr>
                <a:srgbClr val="0064A4"/>
              </a:buClr>
              <a:buSzPct val="100000"/>
              <a:buFont typeface="+mj-lt"/>
              <a:buNone/>
              <a:defRPr b="1"/>
            </a:lvl1pPr>
            <a:lvl2pPr marL="349250" indent="-349250">
              <a:buFont typeface="+mj-lt"/>
              <a:buAutoNum type="arabicPeriod"/>
              <a:defRPr/>
            </a:lvl2pPr>
            <a:lvl3pPr marL="692150" indent="-342900">
              <a:buFont typeface="+mj-lt"/>
              <a:buAutoNum type="arabicPeriod"/>
              <a:defRPr/>
            </a:lvl3pPr>
            <a:lvl4pPr marL="920750" indent="-342900">
              <a:buFont typeface="+mj-lt"/>
              <a:buAutoNum type="arabicPeriod"/>
              <a:defRPr/>
            </a:lvl4pPr>
            <a:lvl5pPr marL="11493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750D-E071-A35D-F55A-7BCAA5E0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CA9A9A-8F46-44DD-9838-73B050628A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404113-211E-E93B-0738-1D9E2414D7F9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EC6DD-6E1A-2E99-56B0-759EE661A5A3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B9D620-F6DB-F67F-176D-F7B9250F7FF7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067B09-3F94-174E-5E86-143C5757E223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8F853C2-5A14-3408-A3C5-11CFA79E747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019" y="0"/>
            <a:ext cx="527398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F5BB330A-4458-4A79-9668-A6B99547B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B484-694C-D713-64EC-DE22E46DE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7578" y="365125"/>
            <a:ext cx="5772993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9561-0202-08E7-29D8-AAA9360A50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7578" y="1825625"/>
            <a:ext cx="57729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750D-E071-A35D-F55A-7BCAA5E0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404113-211E-E93B-0738-1D9E2414D7F9}"/>
              </a:ext>
            </a:extLst>
          </p:cNvPr>
          <p:cNvGrpSpPr/>
          <p:nvPr userDrawn="1"/>
        </p:nvGrpSpPr>
        <p:grpSpPr>
          <a:xfrm rot="10800000">
            <a:off x="11558177" y="0"/>
            <a:ext cx="633823" cy="6858000"/>
            <a:chOff x="0" y="0"/>
            <a:chExt cx="63382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EC6DD-6E1A-2E99-56B0-759EE661A5A3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B9D620-F6DB-F67F-176D-F7B9250F7FF7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067B09-3F94-174E-5E86-143C5757E223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6FBF038-AC23-318F-7613-7658523147E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14997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4C22A149-9AE1-4211-A6DC-3642CDCBA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F974-64E4-E03A-7B38-38D96A763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365125"/>
            <a:ext cx="10312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52B1-BDDC-482E-C34C-03BFA3CFE5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0746" y="2370221"/>
            <a:ext cx="4679054" cy="3806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22126-3B14-3FBF-AC71-94D57D8C93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4072" y="2370221"/>
            <a:ext cx="4869727" cy="3806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1F7E-4D2F-1671-477C-A05BDBFB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8952-BDD1-E4B0-96FE-5437228A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F3918-08D2-DC75-EA1C-841E5FBBABB1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CD40-7D0C-D30E-9143-C856F2B8E6CE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D3096-4850-4048-35FC-B16A02DC0F3D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3D1BCF-BB38-38AC-6952-14DCD4B2A282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EE4D800-54FE-4AD0-9FE1-B95EF9E51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1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w/ic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F974-64E4-E03A-7B38-38D96A763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365125"/>
            <a:ext cx="10312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52B1-BDDC-482E-C34C-03BFA3CFE5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31253" y="3429000"/>
            <a:ext cx="4487974" cy="274796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22126-3B14-3FBF-AC71-94D57D8C93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74116" y="3429000"/>
            <a:ext cx="4487974" cy="274796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1F7E-4D2F-1671-477C-A05BDBFB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8952-BDD1-E4B0-96FE-5437228A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F3918-08D2-DC75-EA1C-841E5FBBABB1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CD40-7D0C-D30E-9143-C856F2B8E6CE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D3096-4850-4048-35FC-B16A02DC0F3D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3D1BCF-BB38-38AC-6952-14DCD4B2A282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B1ABB2A-1DC3-95D2-AB2B-79A00627D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96990" y="2073090"/>
            <a:ext cx="1149337" cy="11765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CBAAC0E-4E6D-6540-8702-D291F82E66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3435" y="2073090"/>
            <a:ext cx="1149337" cy="11765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8C191001-C489-4BF5-B03B-3BA17A454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F974-64E4-E03A-7B38-38D96A763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084" y="365125"/>
            <a:ext cx="10312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52B1-BDDC-482E-C34C-03BFA3CFE5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41084" y="2370221"/>
            <a:ext cx="3118401" cy="38067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22126-3B14-3FBF-AC71-94D57D8C93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5399" y="2370221"/>
            <a:ext cx="3118401" cy="38067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1F7E-4D2F-1671-477C-A05BDBFB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8952-BDD1-E4B0-96FE-5437228A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F3918-08D2-DC75-EA1C-841E5FBBABB1}"/>
              </a:ext>
            </a:extLst>
          </p:cNvPr>
          <p:cNvGrpSpPr/>
          <p:nvPr userDrawn="1"/>
        </p:nvGrpSpPr>
        <p:grpSpPr>
          <a:xfrm>
            <a:off x="2815" y="0"/>
            <a:ext cx="633823" cy="6858000"/>
            <a:chOff x="0" y="0"/>
            <a:chExt cx="63382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CD40-7D0C-D30E-9143-C856F2B8E6CE}"/>
                </a:ext>
              </a:extLst>
            </p:cNvPr>
            <p:cNvSpPr/>
            <p:nvPr/>
          </p:nvSpPr>
          <p:spPr>
            <a:xfrm>
              <a:off x="0" y="0"/>
              <a:ext cx="317606" cy="6858000"/>
            </a:xfrm>
            <a:prstGeom prst="rect">
              <a:avLst/>
            </a:prstGeom>
            <a:solidFill>
              <a:srgbClr val="1B3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D3096-4850-4048-35FC-B16A02DC0F3D}"/>
                </a:ext>
              </a:extLst>
            </p:cNvPr>
            <p:cNvSpPr/>
            <p:nvPr/>
          </p:nvSpPr>
          <p:spPr>
            <a:xfrm>
              <a:off x="317606" y="0"/>
              <a:ext cx="229374" cy="68580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3D1BCF-BB38-38AC-6952-14DCD4B2A282}"/>
                </a:ext>
              </a:extLst>
            </p:cNvPr>
            <p:cNvSpPr/>
            <p:nvPr/>
          </p:nvSpPr>
          <p:spPr>
            <a:xfrm>
              <a:off x="546981" y="0"/>
              <a:ext cx="86842" cy="6858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5D125B-4ACB-05CC-A5A6-5AC2CD30455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38242" y="2370221"/>
            <a:ext cx="3118400" cy="38067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B9E48842-F1B8-435A-BE0F-568E570D6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9" y="6462242"/>
            <a:ext cx="718508" cy="1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7A0C-072E-F094-FF96-CE54275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76BF9-5E80-E9CB-97CF-CBEE15AD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F3E8-03C3-40FE-3F40-709D2891E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107EF-5F97-3754-85BB-90D59A1BD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CA9A9A-8F46-44DD-9838-73B050628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  <p:sldLayoutId id="2147483654" r:id="rId4"/>
    <p:sldLayoutId id="2147483650" r:id="rId5"/>
    <p:sldLayoutId id="2147483660" r:id="rId6"/>
    <p:sldLayoutId id="2147483671" r:id="rId7"/>
    <p:sldLayoutId id="2147483675" r:id="rId8"/>
    <p:sldLayoutId id="2147483672" r:id="rId9"/>
    <p:sldLayoutId id="2147483676" r:id="rId10"/>
    <p:sldLayoutId id="2147483673" r:id="rId11"/>
    <p:sldLayoutId id="2147483657" r:id="rId12"/>
    <p:sldLayoutId id="2147483678" r:id="rId13"/>
    <p:sldLayoutId id="2147483677" r:id="rId14"/>
    <p:sldLayoutId id="2147483655" r:id="rId15"/>
    <p:sldLayoutId id="2147483661" r:id="rId16"/>
    <p:sldLayoutId id="2147483662" r:id="rId17"/>
    <p:sldLayoutId id="2147483664" r:id="rId18"/>
    <p:sldLayoutId id="2147483665" r:id="rId19"/>
    <p:sldLayoutId id="2147483666" r:id="rId20"/>
    <p:sldLayoutId id="2147483667" r:id="rId21"/>
    <p:sldLayoutId id="2147483669" r:id="rId22"/>
    <p:sldLayoutId id="2147483668" r:id="rId23"/>
    <p:sldLayoutId id="2147483674" r:id="rId24"/>
    <p:sldLayoutId id="2147483679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3D6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49250" indent="-349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778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064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350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6080EE-455F-4D75-8699-EFD5D712B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79" y="1175647"/>
            <a:ext cx="6174463" cy="51807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6CF605-92D8-401C-84AD-D2B05FA47514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155222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D6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HR’S VISION &amp; STRATEGY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7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D0C6-EDAC-4324-9FDD-8883797F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DFINING OUR IMPACT</a:t>
            </a:r>
            <a:br>
              <a:rPr lang="en-US"/>
            </a:br>
            <a:r>
              <a:rPr lang="en-US" sz="2800">
                <a:solidFill>
                  <a:schemeClr val="accent1"/>
                </a:solidFill>
              </a:rPr>
              <a:t>HOW DO WE KNOW WE MADE A DIFFERENCE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6E0FC-C627-4B5D-8838-F72D64A94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0847" y="3589581"/>
            <a:ext cx="2716104" cy="2587382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EMPLOYEE ENGAGEMENT</a:t>
            </a:r>
          </a:p>
          <a:p>
            <a:r>
              <a:rPr lang="en-US" sz="1600" b="0" i="0">
                <a:effectLst/>
              </a:rPr>
              <a:t>The level at which employees feel empowered, energized, connected and committed to UCI.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62D29-6455-4B1E-8010-3651FCECD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943" y="3589581"/>
            <a:ext cx="2891310" cy="2587382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chemeClr val="accent1"/>
                </a:solidFill>
                <a:effectLst/>
              </a:rPr>
              <a:t>HIGH PERFORMANCE CULTURE</a:t>
            </a:r>
          </a:p>
          <a:p>
            <a:r>
              <a:rPr lang="en-US" sz="1600" b="0" i="0">
                <a:effectLst/>
              </a:rPr>
              <a:t>Invest in people, processes, environment, and technology to measurably enhance the ability of employees to do their best work, grow, and innovate.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57416-F540-4575-A71E-C72F460B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70F9E-6654-4965-BFBF-9F871C1845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39389" y="3589581"/>
            <a:ext cx="2716104" cy="2587382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EMPLOYER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OF CHOICE</a:t>
            </a:r>
          </a:p>
          <a:p>
            <a:r>
              <a:rPr lang="en-US" sz="1600" b="0" i="0">
                <a:effectLst/>
              </a:rPr>
              <a:t>UCI is the talent destination for highly qualified candidates.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CD22527-5B6B-4B6E-8CB2-E73E4D6A13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r="114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8B3D750-5B72-47F4-A5A5-4AC0570B33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r="114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241A9C0-E038-4E43-97F6-D53C80EE8D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r="1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8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980F-0890-B0C9-1511-4472E397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FRAMEWORK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04EA8-0F82-D3FA-56B9-141EB26D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oogle Shape;9012;p68">
            <a:extLst>
              <a:ext uri="{FF2B5EF4-FFF2-40B4-BE49-F238E27FC236}">
                <a16:creationId xmlns:a16="http://schemas.microsoft.com/office/drawing/2014/main" id="{53A84F69-B8FF-4CC9-92AB-E0F8ECB39139}"/>
              </a:ext>
            </a:extLst>
          </p:cNvPr>
          <p:cNvGrpSpPr/>
          <p:nvPr/>
        </p:nvGrpSpPr>
        <p:grpSpPr>
          <a:xfrm>
            <a:off x="1543481" y="1251284"/>
            <a:ext cx="4952182" cy="4720390"/>
            <a:chOff x="7189833" y="2022667"/>
            <a:chExt cx="1251159" cy="1192597"/>
          </a:xfrm>
        </p:grpSpPr>
        <p:sp>
          <p:nvSpPr>
            <p:cNvPr id="7" name="Google Shape;9013;p68">
              <a:extLst>
                <a:ext uri="{FF2B5EF4-FFF2-40B4-BE49-F238E27FC236}">
                  <a16:creationId xmlns:a16="http://schemas.microsoft.com/office/drawing/2014/main" id="{C1D1C0C3-8B4F-4101-91BE-7FE1060FA37B}"/>
                </a:ext>
              </a:extLst>
            </p:cNvPr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14;p68">
              <a:extLst>
                <a:ext uri="{FF2B5EF4-FFF2-40B4-BE49-F238E27FC236}">
                  <a16:creationId xmlns:a16="http://schemas.microsoft.com/office/drawing/2014/main" id="{5F5D4804-CA8E-480F-ACA8-7FEC2375ADC1}"/>
                </a:ext>
              </a:extLst>
            </p:cNvPr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15;p68">
              <a:extLst>
                <a:ext uri="{FF2B5EF4-FFF2-40B4-BE49-F238E27FC236}">
                  <a16:creationId xmlns:a16="http://schemas.microsoft.com/office/drawing/2014/main" id="{0644859C-2023-4417-93ED-667358ABD4E1}"/>
                </a:ext>
              </a:extLst>
            </p:cNvPr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16;p68">
              <a:extLst>
                <a:ext uri="{FF2B5EF4-FFF2-40B4-BE49-F238E27FC236}">
                  <a16:creationId xmlns:a16="http://schemas.microsoft.com/office/drawing/2014/main" id="{C479BD05-53F7-4DC8-8CF9-ADF6A794F3DA}"/>
                </a:ext>
              </a:extLst>
            </p:cNvPr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6B9FC1-5607-4D6F-9E1B-B66D61F03980}"/>
              </a:ext>
            </a:extLst>
          </p:cNvPr>
          <p:cNvCxnSpPr>
            <a:cxnSpLocks/>
          </p:cNvCxnSpPr>
          <p:nvPr/>
        </p:nvCxnSpPr>
        <p:spPr>
          <a:xfrm>
            <a:off x="4019572" y="2214620"/>
            <a:ext cx="3205571" cy="0"/>
          </a:xfrm>
          <a:prstGeom prst="line">
            <a:avLst/>
          </a:prstGeom>
          <a:ln w="2540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640F4-A42E-4858-9729-563B52F7BDC2}"/>
              </a:ext>
            </a:extLst>
          </p:cNvPr>
          <p:cNvCxnSpPr>
            <a:cxnSpLocks/>
          </p:cNvCxnSpPr>
          <p:nvPr/>
        </p:nvCxnSpPr>
        <p:spPr>
          <a:xfrm>
            <a:off x="4019572" y="3423253"/>
            <a:ext cx="3205571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DC4C31-E074-4A16-BCAD-A458575CE073}"/>
              </a:ext>
            </a:extLst>
          </p:cNvPr>
          <p:cNvCxnSpPr>
            <a:cxnSpLocks/>
          </p:cNvCxnSpPr>
          <p:nvPr/>
        </p:nvCxnSpPr>
        <p:spPr>
          <a:xfrm>
            <a:off x="4019572" y="4433507"/>
            <a:ext cx="3205571" cy="0"/>
          </a:xfrm>
          <a:prstGeom prst="line">
            <a:avLst/>
          </a:prstGeom>
          <a:ln w="254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F172D4-78C5-4DD6-89DB-E74E09AEA67D}"/>
              </a:ext>
            </a:extLst>
          </p:cNvPr>
          <p:cNvCxnSpPr>
            <a:cxnSpLocks/>
          </p:cNvCxnSpPr>
          <p:nvPr/>
        </p:nvCxnSpPr>
        <p:spPr>
          <a:xfrm>
            <a:off x="4019572" y="5495504"/>
            <a:ext cx="3215096" cy="0"/>
          </a:xfrm>
          <a:prstGeom prst="line">
            <a:avLst/>
          </a:pr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39DBB8-2C62-4695-B005-55846D7EFF1C}"/>
              </a:ext>
            </a:extLst>
          </p:cNvPr>
          <p:cNvSpPr txBox="1"/>
          <p:nvPr/>
        </p:nvSpPr>
        <p:spPr>
          <a:xfrm>
            <a:off x="7472793" y="1953010"/>
            <a:ext cx="388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AREA OF IMPACT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F80434-F049-4FFE-BA25-931B4D9BE448}"/>
              </a:ext>
            </a:extLst>
          </p:cNvPr>
          <p:cNvSpPr txBox="1"/>
          <p:nvPr/>
        </p:nvSpPr>
        <p:spPr>
          <a:xfrm>
            <a:off x="7472793" y="3169199"/>
            <a:ext cx="388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PRIORITIES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F62DA9-01D3-4989-8E04-F80020461D04}"/>
              </a:ext>
            </a:extLst>
          </p:cNvPr>
          <p:cNvSpPr txBox="1"/>
          <p:nvPr/>
        </p:nvSpPr>
        <p:spPr>
          <a:xfrm>
            <a:off x="7472793" y="4166310"/>
            <a:ext cx="388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MEASURING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ECFD50-B72F-4E0D-9094-CAC13E399F84}"/>
              </a:ext>
            </a:extLst>
          </p:cNvPr>
          <p:cNvSpPr txBox="1"/>
          <p:nvPr/>
        </p:nvSpPr>
        <p:spPr>
          <a:xfrm>
            <a:off x="7472793" y="5230553"/>
            <a:ext cx="388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4602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9791" y="457199"/>
            <a:ext cx="8229600" cy="700036"/>
          </a:xfrm>
        </p:spPr>
        <p:txBody>
          <a:bodyPr/>
          <a:lstStyle/>
          <a:p>
            <a:pPr algn="ctr"/>
            <a:r>
              <a:rPr lang="en-US"/>
              <a:t>AREAS OF IMPACT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791" y="1313021"/>
            <a:ext cx="8229600" cy="1600200"/>
          </a:xfrm>
          <a:prstGeom prst="rect">
            <a:avLst/>
          </a:prstGeom>
          <a:solidFill>
            <a:srgbClr val="0064A4"/>
          </a:solidFill>
        </p:spPr>
        <p:txBody>
          <a:bodyPr wrap="square" lIns="457200" rIns="274320" rtlCol="0" anchor="ctr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EMPLOYEE ENGAGEMENT</a:t>
            </a:r>
          </a:p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Level at which employees feel empowered, energized, connected and committed to UCI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9791" y="4727786"/>
            <a:ext cx="8229600" cy="1600200"/>
          </a:xfrm>
          <a:prstGeom prst="rect">
            <a:avLst/>
          </a:prstGeom>
          <a:solidFill>
            <a:srgbClr val="555759"/>
          </a:solidFill>
        </p:spPr>
        <p:txBody>
          <a:bodyPr wrap="square" lIns="457200" rIns="274320" anchor="ctr">
            <a:noAutofit/>
          </a:bodyPr>
          <a:lstStyle/>
          <a:p>
            <a:pPr fontAlgn="base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HIGH PERFORMANCE 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Invest in people, processes, environment, and technology to measurably enhance the ability of employees to do their best work, grow, and innovate.</a:t>
            </a:r>
            <a:endParaRPr lang="en-US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9791" y="3020403"/>
            <a:ext cx="8229600" cy="1600200"/>
          </a:xfrm>
          <a:prstGeom prst="rect">
            <a:avLst/>
          </a:prstGeom>
          <a:solidFill>
            <a:srgbClr val="1B3D6D"/>
          </a:solidFill>
        </p:spPr>
        <p:txBody>
          <a:bodyPr wrap="square" lIns="457200" rIns="274320" anchor="ctr">
            <a:noAutofit/>
          </a:bodyPr>
          <a:lstStyle/>
          <a:p>
            <a:pPr fontAlgn="base"/>
            <a:endParaRPr 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EMPLOYER OF CHOICE</a:t>
            </a:r>
          </a:p>
          <a:p>
            <a:pPr marL="342900" indent="-342900" fontAlgn="base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UCI is the talent destination for highly qualified candidates</a:t>
            </a:r>
          </a:p>
          <a:p>
            <a:pPr fontAlgn="base">
              <a:spcAft>
                <a:spcPts val="2400"/>
              </a:spcAft>
            </a:pPr>
            <a:endParaRPr 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oogle Shape;9012;p68">
            <a:extLst>
              <a:ext uri="{FF2B5EF4-FFF2-40B4-BE49-F238E27FC236}">
                <a16:creationId xmlns:a16="http://schemas.microsoft.com/office/drawing/2014/main" id="{7B0BE6AF-D08A-EED8-BE42-35C401A4329B}"/>
              </a:ext>
            </a:extLst>
          </p:cNvPr>
          <p:cNvGrpSpPr/>
          <p:nvPr/>
        </p:nvGrpSpPr>
        <p:grpSpPr>
          <a:xfrm>
            <a:off x="608655" y="143631"/>
            <a:ext cx="977214" cy="808269"/>
            <a:chOff x="7189833" y="2022667"/>
            <a:chExt cx="1251159" cy="1077549"/>
          </a:xfrm>
        </p:grpSpPr>
        <p:sp>
          <p:nvSpPr>
            <p:cNvPr id="12" name="Google Shape;9013;p68">
              <a:extLst>
                <a:ext uri="{FF2B5EF4-FFF2-40B4-BE49-F238E27FC236}">
                  <a16:creationId xmlns:a16="http://schemas.microsoft.com/office/drawing/2014/main" id="{F73BA254-128D-3BC6-BC6F-CA4F390E3277}"/>
                </a:ext>
              </a:extLst>
            </p:cNvPr>
            <p:cNvSpPr/>
            <p:nvPr/>
          </p:nvSpPr>
          <p:spPr>
            <a:xfrm>
              <a:off x="7474366" y="2461318"/>
              <a:ext cx="682343" cy="130528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14;p68">
              <a:extLst>
                <a:ext uri="{FF2B5EF4-FFF2-40B4-BE49-F238E27FC236}">
                  <a16:creationId xmlns:a16="http://schemas.microsoft.com/office/drawing/2014/main" id="{953D25DC-1714-AFC5-BFFA-2D8DAB46EBD7}"/>
                </a:ext>
              </a:extLst>
            </p:cNvPr>
            <p:cNvSpPr/>
            <p:nvPr/>
          </p:nvSpPr>
          <p:spPr>
            <a:xfrm>
              <a:off x="7602697" y="2022667"/>
              <a:ext cx="426517" cy="312766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FF8C29"/>
            </a:solidFill>
            <a:ln w="38100" cap="flat" cmpd="sng">
              <a:solidFill>
                <a:srgbClr val="FF8C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5;p68">
              <a:extLst>
                <a:ext uri="{FF2B5EF4-FFF2-40B4-BE49-F238E27FC236}">
                  <a16:creationId xmlns:a16="http://schemas.microsoft.com/office/drawing/2014/main" id="{1A0DDCD0-8FC6-0F18-548D-2E337C3D9D44}"/>
                </a:ext>
              </a:extLst>
            </p:cNvPr>
            <p:cNvSpPr/>
            <p:nvPr/>
          </p:nvSpPr>
          <p:spPr>
            <a:xfrm>
              <a:off x="7189833" y="2972970"/>
              <a:ext cx="1251159" cy="127246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16;p68">
              <a:extLst>
                <a:ext uri="{FF2B5EF4-FFF2-40B4-BE49-F238E27FC236}">
                  <a16:creationId xmlns:a16="http://schemas.microsoft.com/office/drawing/2014/main" id="{BF1B5BA8-83B1-1F8F-20AD-1A53DCAF7C90}"/>
                </a:ext>
              </a:extLst>
            </p:cNvPr>
            <p:cNvSpPr/>
            <p:nvPr/>
          </p:nvSpPr>
          <p:spPr>
            <a:xfrm>
              <a:off x="7340931" y="2717731"/>
              <a:ext cx="950049" cy="11142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75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F0E6-6793-4736-8C69-A9516D8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2889"/>
            <a:ext cx="11582399" cy="1325563"/>
          </a:xfrm>
        </p:spPr>
        <p:txBody>
          <a:bodyPr>
            <a:normAutofit/>
          </a:bodyPr>
          <a:lstStyle/>
          <a:p>
            <a:r>
              <a:rPr lang="en-US" sz="3600"/>
              <a:t>PRIORITIES</a:t>
            </a:r>
            <a:br>
              <a:rPr lang="en-US" sz="3600"/>
            </a:br>
            <a:r>
              <a:rPr lang="en-US" sz="3600"/>
              <a:t>EMPLOYEE ENGAGEMENT</a:t>
            </a:r>
          </a:p>
        </p:txBody>
      </p:sp>
      <p:pic>
        <p:nvPicPr>
          <p:cNvPr id="10" name="Picture Placeholder 11" descr="Users with solid fill">
            <a:extLst>
              <a:ext uri="{FF2B5EF4-FFF2-40B4-BE49-F238E27FC236}">
                <a16:creationId xmlns:a16="http://schemas.microsoft.com/office/drawing/2014/main" id="{289E8B06-F61D-42AD-B4E8-A25452C46B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47" r="1147"/>
          <a:stretch/>
        </p:blipFill>
        <p:spPr>
          <a:xfrm>
            <a:off x="2521323" y="1819166"/>
            <a:ext cx="1382664" cy="1415129"/>
          </a:xfrm>
        </p:spPr>
      </p:pic>
      <p:pic>
        <p:nvPicPr>
          <p:cNvPr id="11" name="Picture Placeholder 13" descr="Heart with solid fill">
            <a:extLst>
              <a:ext uri="{FF2B5EF4-FFF2-40B4-BE49-F238E27FC236}">
                <a16:creationId xmlns:a16="http://schemas.microsoft.com/office/drawing/2014/main" id="{79C45E61-AE1C-476E-8F8A-187C3C63A0F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47" r="1147"/>
          <a:stretch/>
        </p:blipFill>
        <p:spPr>
          <a:xfrm>
            <a:off x="6014534" y="1819166"/>
            <a:ext cx="1382664" cy="1415129"/>
          </a:xfrm>
        </p:spPr>
      </p:pic>
      <p:pic>
        <p:nvPicPr>
          <p:cNvPr id="12" name="Picture Placeholder 15" descr="Laptop with solid fill">
            <a:extLst>
              <a:ext uri="{FF2B5EF4-FFF2-40B4-BE49-F238E27FC236}">
                <a16:creationId xmlns:a16="http://schemas.microsoft.com/office/drawing/2014/main" id="{E351F2D8-C93F-4024-AED2-EEF3B7AE3D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147" r="1147"/>
          <a:stretch/>
        </p:blipFill>
        <p:spPr>
          <a:xfrm>
            <a:off x="9219924" y="1819166"/>
            <a:ext cx="1382664" cy="14151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41D0-F352-49D9-B0C8-C23B247B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6E53638-65B2-9AF5-C8D1-8B8DCF0E9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44441"/>
              </p:ext>
            </p:extLst>
          </p:nvPr>
        </p:nvGraphicFramePr>
        <p:xfrm>
          <a:off x="1656967" y="3264125"/>
          <a:ext cx="9868667" cy="374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556">
                  <a:extLst>
                    <a:ext uri="{9D8B030D-6E8A-4147-A177-3AD203B41FA5}">
                      <a16:colId xmlns:a16="http://schemas.microsoft.com/office/drawing/2014/main" val="3588104110"/>
                    </a:ext>
                  </a:extLst>
                </a:gridCol>
                <a:gridCol w="3289555">
                  <a:extLst>
                    <a:ext uri="{9D8B030D-6E8A-4147-A177-3AD203B41FA5}">
                      <a16:colId xmlns:a16="http://schemas.microsoft.com/office/drawing/2014/main" val="3769130351"/>
                    </a:ext>
                  </a:extLst>
                </a:gridCol>
                <a:gridCol w="3289556">
                  <a:extLst>
                    <a:ext uri="{9D8B030D-6E8A-4147-A177-3AD203B41FA5}">
                      <a16:colId xmlns:a16="http://schemas.microsoft.com/office/drawing/2014/main" val="1093043994"/>
                    </a:ext>
                  </a:extLst>
                </a:gridCol>
              </a:tblGrid>
              <a:tr h="966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MOBILIZE AND EMPOWER LEADERS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 ENERGIZE TEAM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POSITIVELY IMPACT ENGAGEMENT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OF ALL EMPLOYEES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DRIVE EMPLOYEE OWNERSHIP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FOR OWN ENGAGEMENT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58151"/>
                  </a:ext>
                </a:extLst>
              </a:tr>
              <a:tr h="27815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041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295813-FBA8-149C-8AD4-4FC27D7E202D}"/>
              </a:ext>
            </a:extLst>
          </p:cNvPr>
          <p:cNvSpPr txBox="1"/>
          <p:nvPr/>
        </p:nvSpPr>
        <p:spPr>
          <a:xfrm>
            <a:off x="1242270" y="6615746"/>
            <a:ext cx="4163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*These projects impact multiple Priorities and/or Areas of Impact</a:t>
            </a:r>
          </a:p>
        </p:txBody>
      </p:sp>
      <p:grpSp>
        <p:nvGrpSpPr>
          <p:cNvPr id="20" name="Google Shape;9012;p68">
            <a:extLst>
              <a:ext uri="{FF2B5EF4-FFF2-40B4-BE49-F238E27FC236}">
                <a16:creationId xmlns:a16="http://schemas.microsoft.com/office/drawing/2014/main" id="{8FC38F74-810A-7318-0A93-18DD907C3AEA}"/>
              </a:ext>
            </a:extLst>
          </p:cNvPr>
          <p:cNvGrpSpPr/>
          <p:nvPr/>
        </p:nvGrpSpPr>
        <p:grpSpPr>
          <a:xfrm>
            <a:off x="1205686" y="190765"/>
            <a:ext cx="977214" cy="808269"/>
            <a:chOff x="7189833" y="2022667"/>
            <a:chExt cx="1251159" cy="1077549"/>
          </a:xfrm>
        </p:grpSpPr>
        <p:sp>
          <p:nvSpPr>
            <p:cNvPr id="16" name="Google Shape;9013;p68">
              <a:extLst>
                <a:ext uri="{FF2B5EF4-FFF2-40B4-BE49-F238E27FC236}">
                  <a16:creationId xmlns:a16="http://schemas.microsoft.com/office/drawing/2014/main" id="{75EFE062-6DA7-17E2-1734-E4262B60B4F3}"/>
                </a:ext>
              </a:extLst>
            </p:cNvPr>
            <p:cNvSpPr/>
            <p:nvPr/>
          </p:nvSpPr>
          <p:spPr>
            <a:xfrm>
              <a:off x="7474366" y="2461318"/>
              <a:ext cx="682343" cy="130528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FF8C29"/>
            </a:solidFill>
            <a:ln w="38100" cap="flat" cmpd="sng">
              <a:solidFill>
                <a:srgbClr val="FF8C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14;p68">
              <a:extLst>
                <a:ext uri="{FF2B5EF4-FFF2-40B4-BE49-F238E27FC236}">
                  <a16:creationId xmlns:a16="http://schemas.microsoft.com/office/drawing/2014/main" id="{2571D781-AD37-38DF-E59C-3A03B484CBFD}"/>
                </a:ext>
              </a:extLst>
            </p:cNvPr>
            <p:cNvSpPr/>
            <p:nvPr/>
          </p:nvSpPr>
          <p:spPr>
            <a:xfrm>
              <a:off x="7602697" y="2022667"/>
              <a:ext cx="426517" cy="312766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15;p68">
              <a:extLst>
                <a:ext uri="{FF2B5EF4-FFF2-40B4-BE49-F238E27FC236}">
                  <a16:creationId xmlns:a16="http://schemas.microsoft.com/office/drawing/2014/main" id="{F9FC03F9-5D7C-1824-9EEA-1FEC0F307091}"/>
                </a:ext>
              </a:extLst>
            </p:cNvPr>
            <p:cNvSpPr/>
            <p:nvPr/>
          </p:nvSpPr>
          <p:spPr>
            <a:xfrm>
              <a:off x="7189833" y="2972970"/>
              <a:ext cx="1251159" cy="127246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16;p68">
              <a:extLst>
                <a:ext uri="{FF2B5EF4-FFF2-40B4-BE49-F238E27FC236}">
                  <a16:creationId xmlns:a16="http://schemas.microsoft.com/office/drawing/2014/main" id="{E0F00DB2-0336-0857-7AEC-4DBD3895B443}"/>
                </a:ext>
              </a:extLst>
            </p:cNvPr>
            <p:cNvSpPr/>
            <p:nvPr/>
          </p:nvSpPr>
          <p:spPr>
            <a:xfrm>
              <a:off x="7340931" y="2717731"/>
              <a:ext cx="950049" cy="11142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33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Cheers with solid fill">
            <a:extLst>
              <a:ext uri="{FF2B5EF4-FFF2-40B4-BE49-F238E27FC236}">
                <a16:creationId xmlns:a16="http://schemas.microsoft.com/office/drawing/2014/main" id="{08CDEF3C-F79A-D2D8-9B6F-0E3481A8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47" r="1147"/>
          <a:stretch/>
        </p:blipFill>
        <p:spPr>
          <a:xfrm>
            <a:off x="2424885" y="1977482"/>
            <a:ext cx="1137812" cy="1164528"/>
          </a:xfrm>
          <a:prstGeom prst="rect">
            <a:avLst/>
          </a:prstGeom>
        </p:spPr>
      </p:pic>
      <p:pic>
        <p:nvPicPr>
          <p:cNvPr id="6" name="Picture Placeholder 13" descr="Connections with solid fill">
            <a:extLst>
              <a:ext uri="{FF2B5EF4-FFF2-40B4-BE49-F238E27FC236}">
                <a16:creationId xmlns:a16="http://schemas.microsoft.com/office/drawing/2014/main" id="{A3338119-7787-B6C1-0A59-903816C1A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47" r="1147"/>
          <a:stretch/>
        </p:blipFill>
        <p:spPr>
          <a:xfrm>
            <a:off x="5923635" y="1938739"/>
            <a:ext cx="1213520" cy="1242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CF0E6-6793-4736-8C69-A9516D8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2889"/>
            <a:ext cx="11582399" cy="1325563"/>
          </a:xfrm>
        </p:spPr>
        <p:txBody>
          <a:bodyPr>
            <a:normAutofit/>
          </a:bodyPr>
          <a:lstStyle/>
          <a:p>
            <a:r>
              <a:rPr lang="en-US" sz="3600"/>
              <a:t>PRIORITIES</a:t>
            </a:r>
            <a:br>
              <a:rPr lang="en-US" sz="3600"/>
            </a:br>
            <a:r>
              <a:rPr lang="en-US" sz="3600"/>
              <a:t>EMPLOYER OF CHOICE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41D0-F352-49D9-B0C8-C23B247B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6E53638-65B2-9AF5-C8D1-8B8DCF0E9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71693"/>
              </p:ext>
            </p:extLst>
          </p:nvPr>
        </p:nvGraphicFramePr>
        <p:xfrm>
          <a:off x="1242269" y="3233038"/>
          <a:ext cx="10429778" cy="359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593">
                  <a:extLst>
                    <a:ext uri="{9D8B030D-6E8A-4147-A177-3AD203B41FA5}">
                      <a16:colId xmlns:a16="http://schemas.microsoft.com/office/drawing/2014/main" val="3588104110"/>
                    </a:ext>
                  </a:extLst>
                </a:gridCol>
                <a:gridCol w="3476592">
                  <a:extLst>
                    <a:ext uri="{9D8B030D-6E8A-4147-A177-3AD203B41FA5}">
                      <a16:colId xmlns:a16="http://schemas.microsoft.com/office/drawing/2014/main" val="3769130351"/>
                    </a:ext>
                  </a:extLst>
                </a:gridCol>
                <a:gridCol w="3476593">
                  <a:extLst>
                    <a:ext uri="{9D8B030D-6E8A-4147-A177-3AD203B41FA5}">
                      <a16:colId xmlns:a16="http://schemas.microsoft.com/office/drawing/2014/main" val="1093043994"/>
                    </a:ext>
                  </a:extLst>
                </a:gridCol>
              </a:tblGrid>
              <a:tr h="980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INCREASE INCLUSIVE EXCELLENCE ACROSS UCI'S WORKFORCE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ENHANCE EMPLOYEE EXPERIENCE FOR ALL STAGES OF EMPLOYEE LIFECYCLE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ESTABLISH UCI AS A TOP EMPLOYER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58151"/>
                  </a:ext>
                </a:extLst>
              </a:tr>
              <a:tr h="2617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041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295813-FBA8-149C-8AD4-4FC27D7E202D}"/>
              </a:ext>
            </a:extLst>
          </p:cNvPr>
          <p:cNvSpPr txBox="1"/>
          <p:nvPr/>
        </p:nvSpPr>
        <p:spPr>
          <a:xfrm>
            <a:off x="1242270" y="6615746"/>
            <a:ext cx="2666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*These projects impact multiple priorities</a:t>
            </a:r>
          </a:p>
        </p:txBody>
      </p:sp>
      <p:pic>
        <p:nvPicPr>
          <p:cNvPr id="7" name="Picture Placeholder 15" descr="Ribbon with solid fill">
            <a:extLst>
              <a:ext uri="{FF2B5EF4-FFF2-40B4-BE49-F238E27FC236}">
                <a16:creationId xmlns:a16="http://schemas.microsoft.com/office/drawing/2014/main" id="{EE97BFCE-3183-F047-D468-BE5620995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147" r="1147"/>
          <a:stretch/>
        </p:blipFill>
        <p:spPr>
          <a:xfrm>
            <a:off x="9376032" y="1938739"/>
            <a:ext cx="1213521" cy="1242015"/>
          </a:xfrm>
          <a:prstGeom prst="rect">
            <a:avLst/>
          </a:prstGeom>
        </p:spPr>
      </p:pic>
      <p:grpSp>
        <p:nvGrpSpPr>
          <p:cNvPr id="20" name="Google Shape;9012;p68">
            <a:extLst>
              <a:ext uri="{FF2B5EF4-FFF2-40B4-BE49-F238E27FC236}">
                <a16:creationId xmlns:a16="http://schemas.microsoft.com/office/drawing/2014/main" id="{5A0F8573-6F8E-FF78-DA76-B59DC772B0A0}"/>
              </a:ext>
            </a:extLst>
          </p:cNvPr>
          <p:cNvGrpSpPr/>
          <p:nvPr/>
        </p:nvGrpSpPr>
        <p:grpSpPr>
          <a:xfrm>
            <a:off x="1205686" y="190765"/>
            <a:ext cx="977214" cy="808269"/>
            <a:chOff x="7189833" y="2022667"/>
            <a:chExt cx="1251159" cy="1077549"/>
          </a:xfrm>
        </p:grpSpPr>
        <p:sp>
          <p:nvSpPr>
            <p:cNvPr id="16" name="Google Shape;9013;p68">
              <a:extLst>
                <a:ext uri="{FF2B5EF4-FFF2-40B4-BE49-F238E27FC236}">
                  <a16:creationId xmlns:a16="http://schemas.microsoft.com/office/drawing/2014/main" id="{AB166AB5-CA3E-05FB-3B64-208D9743D76A}"/>
                </a:ext>
              </a:extLst>
            </p:cNvPr>
            <p:cNvSpPr/>
            <p:nvPr/>
          </p:nvSpPr>
          <p:spPr>
            <a:xfrm>
              <a:off x="7474366" y="2461318"/>
              <a:ext cx="682343" cy="130528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FF8C29"/>
            </a:solidFill>
            <a:ln w="38100" cap="flat" cmpd="sng">
              <a:solidFill>
                <a:srgbClr val="FF8C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14;p68">
              <a:extLst>
                <a:ext uri="{FF2B5EF4-FFF2-40B4-BE49-F238E27FC236}">
                  <a16:creationId xmlns:a16="http://schemas.microsoft.com/office/drawing/2014/main" id="{4B1E27BB-6632-4064-C62F-25EB853C5C25}"/>
                </a:ext>
              </a:extLst>
            </p:cNvPr>
            <p:cNvSpPr/>
            <p:nvPr/>
          </p:nvSpPr>
          <p:spPr>
            <a:xfrm>
              <a:off x="7602697" y="2022667"/>
              <a:ext cx="426517" cy="312766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15;p68">
              <a:extLst>
                <a:ext uri="{FF2B5EF4-FFF2-40B4-BE49-F238E27FC236}">
                  <a16:creationId xmlns:a16="http://schemas.microsoft.com/office/drawing/2014/main" id="{9501BEEA-E252-4722-1070-024576B0ADEC}"/>
                </a:ext>
              </a:extLst>
            </p:cNvPr>
            <p:cNvSpPr/>
            <p:nvPr/>
          </p:nvSpPr>
          <p:spPr>
            <a:xfrm>
              <a:off x="7189833" y="2972970"/>
              <a:ext cx="1251159" cy="127246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16;p68">
              <a:extLst>
                <a:ext uri="{FF2B5EF4-FFF2-40B4-BE49-F238E27FC236}">
                  <a16:creationId xmlns:a16="http://schemas.microsoft.com/office/drawing/2014/main" id="{1CF445B1-9D4A-2AF4-34B9-6F8302B9EE6A}"/>
                </a:ext>
              </a:extLst>
            </p:cNvPr>
            <p:cNvSpPr/>
            <p:nvPr/>
          </p:nvSpPr>
          <p:spPr>
            <a:xfrm>
              <a:off x="7340931" y="2717731"/>
              <a:ext cx="950049" cy="11142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447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1" descr="Head with gears with solid fill">
            <a:extLst>
              <a:ext uri="{FF2B5EF4-FFF2-40B4-BE49-F238E27FC236}">
                <a16:creationId xmlns:a16="http://schemas.microsoft.com/office/drawing/2014/main" id="{33D0B9F9-CF21-F483-155A-FA321DF89A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47" r="1147"/>
          <a:stretch/>
        </p:blipFill>
        <p:spPr>
          <a:xfrm>
            <a:off x="2183760" y="2063011"/>
            <a:ext cx="1354843" cy="1386655"/>
          </a:xfrm>
        </p:spPr>
      </p:pic>
      <p:pic>
        <p:nvPicPr>
          <p:cNvPr id="9" name="Picture Placeholder 13" descr="Group brainstorm with solid fill">
            <a:extLst>
              <a:ext uri="{FF2B5EF4-FFF2-40B4-BE49-F238E27FC236}">
                <a16:creationId xmlns:a16="http://schemas.microsoft.com/office/drawing/2014/main" id="{CAAA2FB4-0DAE-31F9-6F88-609B10896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47" r="1147"/>
          <a:stretch/>
        </p:blipFill>
        <p:spPr>
          <a:xfrm>
            <a:off x="5913526" y="2063011"/>
            <a:ext cx="1354843" cy="1386655"/>
          </a:xfrm>
          <a:prstGeom prst="rect">
            <a:avLst/>
          </a:prstGeom>
        </p:spPr>
      </p:pic>
      <p:pic>
        <p:nvPicPr>
          <p:cNvPr id="10" name="Picture Placeholder 15" descr="Playbook with solid fill">
            <a:extLst>
              <a:ext uri="{FF2B5EF4-FFF2-40B4-BE49-F238E27FC236}">
                <a16:creationId xmlns:a16="http://schemas.microsoft.com/office/drawing/2014/main" id="{602C74FC-E6CA-AFB6-A7D0-7D343E9B9E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147" r="1147"/>
          <a:stretch/>
        </p:blipFill>
        <p:spPr>
          <a:xfrm>
            <a:off x="9147307" y="2063011"/>
            <a:ext cx="1354843" cy="138665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CF0E6-6793-4736-8C69-A9516D8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2889"/>
            <a:ext cx="11582399" cy="1325563"/>
          </a:xfrm>
        </p:spPr>
        <p:txBody>
          <a:bodyPr>
            <a:normAutofit/>
          </a:bodyPr>
          <a:lstStyle/>
          <a:p>
            <a:r>
              <a:rPr lang="en-US" sz="3600"/>
              <a:t>PRIORITIES</a:t>
            </a:r>
            <a:br>
              <a:rPr lang="en-US" sz="3600"/>
            </a:br>
            <a:r>
              <a:rPr lang="en-US" sz="3600"/>
              <a:t>HIGH-PERFORMANCE CULTURE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41D0-F352-49D9-B0C8-C23B247B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6E53638-65B2-9AF5-C8D1-8B8DCF0E9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17881"/>
              </p:ext>
            </p:extLst>
          </p:nvPr>
        </p:nvGraphicFramePr>
        <p:xfrm>
          <a:off x="1122830" y="3501982"/>
          <a:ext cx="10455089" cy="3869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030">
                  <a:extLst>
                    <a:ext uri="{9D8B030D-6E8A-4147-A177-3AD203B41FA5}">
                      <a16:colId xmlns:a16="http://schemas.microsoft.com/office/drawing/2014/main" val="3588104110"/>
                    </a:ext>
                  </a:extLst>
                </a:gridCol>
                <a:gridCol w="3485029">
                  <a:extLst>
                    <a:ext uri="{9D8B030D-6E8A-4147-A177-3AD203B41FA5}">
                      <a16:colId xmlns:a16="http://schemas.microsoft.com/office/drawing/2014/main" val="3769130351"/>
                    </a:ext>
                  </a:extLst>
                </a:gridCol>
                <a:gridCol w="3485030">
                  <a:extLst>
                    <a:ext uri="{9D8B030D-6E8A-4147-A177-3AD203B41FA5}">
                      <a16:colId xmlns:a16="http://schemas.microsoft.com/office/drawing/2014/main" val="1093043994"/>
                    </a:ext>
                  </a:extLst>
                </a:gridCol>
              </a:tblGrid>
              <a:tr h="1137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TRANSFORM OUR CULTURE TO ONE FOCUSED ON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CULTIVATE A CULTURE OF INNOVATION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GROW OUR TALENT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58151"/>
                  </a:ext>
                </a:extLst>
              </a:tr>
              <a:tr h="27318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04187"/>
                  </a:ext>
                </a:extLst>
              </a:tr>
            </a:tbl>
          </a:graphicData>
        </a:graphic>
      </p:graphicFrame>
      <p:grpSp>
        <p:nvGrpSpPr>
          <p:cNvPr id="19" name="Google Shape;9012;p68">
            <a:extLst>
              <a:ext uri="{FF2B5EF4-FFF2-40B4-BE49-F238E27FC236}">
                <a16:creationId xmlns:a16="http://schemas.microsoft.com/office/drawing/2014/main" id="{6DD03D07-68A7-C243-BD79-4C92D204365E}"/>
              </a:ext>
            </a:extLst>
          </p:cNvPr>
          <p:cNvGrpSpPr/>
          <p:nvPr/>
        </p:nvGrpSpPr>
        <p:grpSpPr>
          <a:xfrm>
            <a:off x="1205686" y="190765"/>
            <a:ext cx="977214" cy="808269"/>
            <a:chOff x="7189833" y="2022667"/>
            <a:chExt cx="1251159" cy="1077549"/>
          </a:xfrm>
        </p:grpSpPr>
        <p:sp>
          <p:nvSpPr>
            <p:cNvPr id="15" name="Google Shape;9013;p68">
              <a:extLst>
                <a:ext uri="{FF2B5EF4-FFF2-40B4-BE49-F238E27FC236}">
                  <a16:creationId xmlns:a16="http://schemas.microsoft.com/office/drawing/2014/main" id="{8815AEC5-0041-A472-3A95-19295761C415}"/>
                </a:ext>
              </a:extLst>
            </p:cNvPr>
            <p:cNvSpPr/>
            <p:nvPr/>
          </p:nvSpPr>
          <p:spPr>
            <a:xfrm>
              <a:off x="7474366" y="2461318"/>
              <a:ext cx="682343" cy="130528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FF8C29"/>
            </a:solidFill>
            <a:ln w="38100" cap="flat" cmpd="sng">
              <a:solidFill>
                <a:srgbClr val="FF8C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14;p68">
              <a:extLst>
                <a:ext uri="{FF2B5EF4-FFF2-40B4-BE49-F238E27FC236}">
                  <a16:creationId xmlns:a16="http://schemas.microsoft.com/office/drawing/2014/main" id="{40992D54-0309-B6F8-B75C-945D042A666C}"/>
                </a:ext>
              </a:extLst>
            </p:cNvPr>
            <p:cNvSpPr/>
            <p:nvPr/>
          </p:nvSpPr>
          <p:spPr>
            <a:xfrm>
              <a:off x="7602697" y="2022667"/>
              <a:ext cx="426517" cy="312766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15;p68">
              <a:extLst>
                <a:ext uri="{FF2B5EF4-FFF2-40B4-BE49-F238E27FC236}">
                  <a16:creationId xmlns:a16="http://schemas.microsoft.com/office/drawing/2014/main" id="{1A18B1C4-9B3B-30C7-3DF4-B5AF55BAC1B5}"/>
                </a:ext>
              </a:extLst>
            </p:cNvPr>
            <p:cNvSpPr/>
            <p:nvPr/>
          </p:nvSpPr>
          <p:spPr>
            <a:xfrm>
              <a:off x="7189833" y="2972970"/>
              <a:ext cx="1251159" cy="127246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16;p68">
              <a:extLst>
                <a:ext uri="{FF2B5EF4-FFF2-40B4-BE49-F238E27FC236}">
                  <a16:creationId xmlns:a16="http://schemas.microsoft.com/office/drawing/2014/main" id="{EA94F3C6-C596-86BE-9B5C-8F2633E24D06}"/>
                </a:ext>
              </a:extLst>
            </p:cNvPr>
            <p:cNvSpPr/>
            <p:nvPr/>
          </p:nvSpPr>
          <p:spPr>
            <a:xfrm>
              <a:off x="7340931" y="2717731"/>
              <a:ext cx="950049" cy="11142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3751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36A-628E-C345-7841-D8003306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AND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70E9-9692-B957-CA17-3BEF113D2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0074" y="1690688"/>
            <a:ext cx="4959228" cy="47945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Fair Pay – </a:t>
            </a:r>
            <a:r>
              <a:rPr lang="en-US" sz="1500" i="1" dirty="0"/>
              <a:t>Dawn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Total Rewards Strategy – </a:t>
            </a:r>
            <a:r>
              <a:rPr lang="en-US" sz="1500" i="1" dirty="0"/>
              <a:t>Dawn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Redesign Achieve – </a:t>
            </a:r>
            <a:r>
              <a:rPr lang="en-US" sz="1500" i="1" dirty="0"/>
              <a:t>Dawn/Kohei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Work Reimagined – </a:t>
            </a:r>
            <a:r>
              <a:rPr lang="en-US" sz="1500" i="1" dirty="0"/>
              <a:t>Pamela/Kohei/Bob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>
                <a:ea typeface="+mn-lt"/>
                <a:cs typeface="+mn-lt"/>
              </a:rPr>
              <a:t>Perception Surveys – </a:t>
            </a:r>
            <a:r>
              <a:rPr lang="en-US" sz="1500" i="1" dirty="0">
                <a:ea typeface="+mn-lt"/>
                <a:cs typeface="+mn-lt"/>
              </a:rPr>
              <a:t>Monica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Employee Value Proposition – </a:t>
            </a:r>
            <a:r>
              <a:rPr lang="en-US" sz="1500" i="1" dirty="0"/>
              <a:t>Kathy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Engagement Strategy – </a:t>
            </a:r>
            <a:r>
              <a:rPr lang="en-US" sz="1500" i="1" dirty="0"/>
              <a:t>Kathy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Marketing UCI as an Employer – </a:t>
            </a:r>
            <a:r>
              <a:rPr lang="en-US" sz="1500" i="1" dirty="0"/>
              <a:t>Kathy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Applicant Tracking System – </a:t>
            </a:r>
            <a:r>
              <a:rPr lang="en-US" sz="1500" i="1" dirty="0"/>
              <a:t>Kim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Referral Bonus – </a:t>
            </a:r>
            <a:r>
              <a:rPr lang="en-US" sz="1500" i="1" dirty="0"/>
              <a:t>Kim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b="1" dirty="0"/>
              <a:t>Hiring Bonus – </a:t>
            </a:r>
            <a:r>
              <a:rPr lang="en-US" sz="1500" i="1" dirty="0"/>
              <a:t>Kim/Dawn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8F490-6D60-00B8-DC3F-52493160E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76" y="1702214"/>
            <a:ext cx="5161318" cy="45233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Launch 9-Box Tool on Campus - </a:t>
            </a:r>
            <a:r>
              <a:rPr lang="en-US" sz="1500" i="1" dirty="0"/>
              <a:t>Pamela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Develop Core Practical Supervisory Skills Program – </a:t>
            </a:r>
            <a:r>
              <a:rPr lang="en-US" sz="1500" i="1" dirty="0"/>
              <a:t>Kohei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DEI Integrated Strategy – </a:t>
            </a:r>
            <a:r>
              <a:rPr lang="en-US" sz="1500" i="1" dirty="0"/>
              <a:t>Michelle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Create Change Champion Program with the High Potential Cohort – </a:t>
            </a:r>
            <a:r>
              <a:rPr lang="en-US" sz="1500" i="1" dirty="0"/>
              <a:t>Michelle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Identify Key Positions (Health) - </a:t>
            </a:r>
            <a:r>
              <a:rPr lang="en-US" sz="1500" i="1" dirty="0"/>
              <a:t>Michelle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Expand use of BPBS – </a:t>
            </a:r>
            <a:r>
              <a:rPr lang="en-US" sz="1500" i="1" dirty="0"/>
              <a:t>Kathy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Define Inclusive Excellence in Talent Strategy – </a:t>
            </a:r>
            <a:r>
              <a:rPr lang="en-US" sz="1500" i="1" dirty="0"/>
              <a:t>Kim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Employee Experience Strategy – </a:t>
            </a:r>
            <a:r>
              <a:rPr lang="en-US" sz="1500" i="1" dirty="0"/>
              <a:t>Kim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1500" dirty="0"/>
              <a:t>Career Journey Mapping – </a:t>
            </a:r>
            <a:r>
              <a:rPr lang="en-US" sz="1500" i="1" dirty="0"/>
              <a:t>Kim/Michelle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F13D3-091E-563F-0B26-650252F9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9A9A-8F46-44DD-9838-73B050628A98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6" name="Google Shape;9012;p68">
            <a:extLst>
              <a:ext uri="{FF2B5EF4-FFF2-40B4-BE49-F238E27FC236}">
                <a16:creationId xmlns:a16="http://schemas.microsoft.com/office/drawing/2014/main" id="{15696C13-19B5-1431-579A-A4C9A5791907}"/>
              </a:ext>
            </a:extLst>
          </p:cNvPr>
          <p:cNvGrpSpPr/>
          <p:nvPr/>
        </p:nvGrpSpPr>
        <p:grpSpPr>
          <a:xfrm>
            <a:off x="1205686" y="190765"/>
            <a:ext cx="977214" cy="808269"/>
            <a:chOff x="7189833" y="2022667"/>
            <a:chExt cx="1251159" cy="1077549"/>
          </a:xfrm>
        </p:grpSpPr>
        <p:sp>
          <p:nvSpPr>
            <p:cNvPr id="7" name="Google Shape;9013;p68">
              <a:extLst>
                <a:ext uri="{FF2B5EF4-FFF2-40B4-BE49-F238E27FC236}">
                  <a16:creationId xmlns:a16="http://schemas.microsoft.com/office/drawing/2014/main" id="{D56F3053-C64B-538A-0E2F-2471DA8A593C}"/>
                </a:ext>
              </a:extLst>
            </p:cNvPr>
            <p:cNvSpPr/>
            <p:nvPr/>
          </p:nvSpPr>
          <p:spPr>
            <a:xfrm>
              <a:off x="7474366" y="2461318"/>
              <a:ext cx="682343" cy="130528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9014;p68">
              <a:extLst>
                <a:ext uri="{FF2B5EF4-FFF2-40B4-BE49-F238E27FC236}">
                  <a16:creationId xmlns:a16="http://schemas.microsoft.com/office/drawing/2014/main" id="{377BC613-21D2-F4FE-8FE2-D3A55D8776F5}"/>
                </a:ext>
              </a:extLst>
            </p:cNvPr>
            <p:cNvSpPr/>
            <p:nvPr/>
          </p:nvSpPr>
          <p:spPr>
            <a:xfrm>
              <a:off x="7602697" y="2022667"/>
              <a:ext cx="426517" cy="312766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9015;p68">
              <a:extLst>
                <a:ext uri="{FF2B5EF4-FFF2-40B4-BE49-F238E27FC236}">
                  <a16:creationId xmlns:a16="http://schemas.microsoft.com/office/drawing/2014/main" id="{2BBD5475-4C1E-7B12-90C4-D769189EE63F}"/>
                </a:ext>
              </a:extLst>
            </p:cNvPr>
            <p:cNvSpPr/>
            <p:nvPr/>
          </p:nvSpPr>
          <p:spPr>
            <a:xfrm>
              <a:off x="7189833" y="2972970"/>
              <a:ext cx="1251159" cy="127246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FF8C29"/>
            </a:solidFill>
            <a:ln w="38100" cap="flat" cmpd="sng">
              <a:solidFill>
                <a:srgbClr val="FF8C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9016;p68">
              <a:extLst>
                <a:ext uri="{FF2B5EF4-FFF2-40B4-BE49-F238E27FC236}">
                  <a16:creationId xmlns:a16="http://schemas.microsoft.com/office/drawing/2014/main" id="{FAFD16FF-F5D8-ED2D-5FCF-DD5FEBA21409}"/>
                </a:ext>
              </a:extLst>
            </p:cNvPr>
            <p:cNvSpPr/>
            <p:nvPr/>
          </p:nvSpPr>
          <p:spPr>
            <a:xfrm>
              <a:off x="7340931" y="2717731"/>
              <a:ext cx="950049" cy="11142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69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UCI HR 082322">
      <a:dk1>
        <a:srgbClr val="1B3D6D"/>
      </a:dk1>
      <a:lt1>
        <a:sysClr val="window" lastClr="FFFFFF"/>
      </a:lt1>
      <a:dk2>
        <a:srgbClr val="595959"/>
      </a:dk2>
      <a:lt2>
        <a:srgbClr val="F2F2F2"/>
      </a:lt2>
      <a:accent1>
        <a:srgbClr val="0064A4"/>
      </a:accent1>
      <a:accent2>
        <a:srgbClr val="ED7D31"/>
      </a:accent2>
      <a:accent3>
        <a:srgbClr val="7F7F7F"/>
      </a:accent3>
      <a:accent4>
        <a:srgbClr val="F1AF1D"/>
      </a:accent4>
      <a:accent5>
        <a:srgbClr val="81A39E"/>
      </a:accent5>
      <a:accent6>
        <a:srgbClr val="B2CF90"/>
      </a:accent6>
      <a:hlink>
        <a:srgbClr val="00B0F0"/>
      </a:hlink>
      <a:folHlink>
        <a:srgbClr val="587FA0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AF05C5-825B-4E39-85B1-1E2CF925AD8D}" vid="{F838E708-1CDE-4612-AC0E-6AAA7C7B3C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516</Words>
  <Application>Microsoft Office PowerPoint</Application>
  <PresentationFormat>Widescreen</PresentationFormat>
  <Paragraphs>82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DFINING OUR IMPACT HOW DO WE KNOW WE MADE A DIFFERENCE</vt:lpstr>
      <vt:lpstr>STRATEGIC FRAMEWORK  </vt:lpstr>
      <vt:lpstr>AREAS OF IMPACT</vt:lpstr>
      <vt:lpstr>PRIORITIES EMPLOYEE ENGAGEMENT</vt:lpstr>
      <vt:lpstr>PRIORITIES EMPLOYER OF CHOICE</vt:lpstr>
      <vt:lpstr>PRIORITIES HIGH-PERFORMANCE CULTURE</vt:lpstr>
      <vt:lpstr>PROJECTS AND LEADS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Shaffer</dc:creator>
  <cp:lastModifiedBy>Monica Shaffer</cp:lastModifiedBy>
  <cp:revision>19</cp:revision>
  <dcterms:created xsi:type="dcterms:W3CDTF">2022-09-23T20:35:44Z</dcterms:created>
  <dcterms:modified xsi:type="dcterms:W3CDTF">2023-01-13T00:08:35Z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373C2AF4-7134-426A-944B-5419E68CD4D5</vt:lpwstr>
  </property>
  <property fmtid="{D5CDD505-2E9C-101B-9397-08002B2CF9AE}" pid="3" name="ArticulatePath">
    <vt:lpwstr>https://ucirvine-my.sharepoint.com/personal/ragrela_ad_uci_edu/Documents/Microsoft%20Teams%20Chat%20Files/Joint%20Leaders%20Meeting%20December%202022_v3</vt:lpwstr>
  </property>
</Properties>
</file>