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47" r:id="rId2"/>
    <p:sldId id="373" r:id="rId3"/>
    <p:sldId id="374" r:id="rId4"/>
    <p:sldId id="375" r:id="rId5"/>
    <p:sldId id="383" r:id="rId6"/>
    <p:sldId id="381" r:id="rId7"/>
    <p:sldId id="388" r:id="rId8"/>
    <p:sldId id="376" r:id="rId9"/>
    <p:sldId id="379" r:id="rId10"/>
    <p:sldId id="377" r:id="rId11"/>
    <p:sldId id="382" r:id="rId12"/>
    <p:sldId id="378" r:id="rId13"/>
    <p:sldId id="390" r:id="rId14"/>
    <p:sldId id="380" r:id="rId15"/>
    <p:sldId id="384" r:id="rId16"/>
    <p:sldId id="385" r:id="rId17"/>
    <p:sldId id="389" r:id="rId18"/>
    <p:sldId id="386" r:id="rId19"/>
    <p:sldId id="370" r:id="rId20"/>
  </p:sldIdLst>
  <p:sldSz cx="9144000" cy="5143500" type="screen16x9"/>
  <p:notesSz cx="6858000" cy="9144000"/>
  <p:custDataLst>
    <p:tags r:id="rId23"/>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56" autoAdjust="0"/>
    <p:restoredTop sz="86383" autoAdjust="0"/>
  </p:normalViewPr>
  <p:slideViewPr>
    <p:cSldViewPr snapToGrid="0" snapToObjects="1">
      <p:cViewPr varScale="1">
        <p:scale>
          <a:sx n="129" d="100"/>
          <a:sy n="129" d="100"/>
        </p:scale>
        <p:origin x="126" y="100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4FB766-1115-B54A-97D1-20F02C0C3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C22DC3D-466D-564B-BE61-1EE06833931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64C9E295-3C0D-8F49-A627-C029071F4961}" type="datetimeFigureOut">
              <a:rPr lang="en-US"/>
              <a:pPr>
                <a:defRPr/>
              </a:pPr>
              <a:t>11/2/2023</a:t>
            </a:fld>
            <a:endParaRPr lang="en-US"/>
          </a:p>
        </p:txBody>
      </p:sp>
      <p:sp>
        <p:nvSpPr>
          <p:cNvPr id="4" name="Footer Placeholder 3">
            <a:extLst>
              <a:ext uri="{FF2B5EF4-FFF2-40B4-BE49-F238E27FC236}">
                <a16:creationId xmlns:a16="http://schemas.microsoft.com/office/drawing/2014/main" id="{9D8EAC67-EE35-FC4D-A899-B220EC99B5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6CE55BE-8A07-BD40-BB50-F38F31DAC92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5C2D6F9D-1D69-B049-B7AA-9D36021E5FF6}" type="slidenum">
              <a:rPr lang="en-US"/>
              <a:pPr>
                <a:defRPr/>
              </a:pPr>
              <a:t>‹#›</a:t>
            </a:fld>
            <a:endParaRPr lang="en-US"/>
          </a:p>
        </p:txBody>
      </p:sp>
    </p:spTree>
    <p:extLst>
      <p:ext uri="{BB962C8B-B14F-4D97-AF65-F5344CB8AC3E}">
        <p14:creationId xmlns:p14="http://schemas.microsoft.com/office/powerpoint/2010/main" val="2268520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118BAC-2A78-2B42-B24D-38308B69859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71D9A1AE-7B78-B742-AA1D-0DA2795A29E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6BF23BD-B1E0-1747-81D1-59A4B85D6E1E}" type="datetimeFigureOut">
              <a:rPr lang="en-US"/>
              <a:pPr>
                <a:defRPr/>
              </a:pPr>
              <a:t>11/2/2023</a:t>
            </a:fld>
            <a:endParaRPr lang="en-US"/>
          </a:p>
        </p:txBody>
      </p:sp>
      <p:sp>
        <p:nvSpPr>
          <p:cNvPr id="4" name="Slide Image Placeholder 3">
            <a:extLst>
              <a:ext uri="{FF2B5EF4-FFF2-40B4-BE49-F238E27FC236}">
                <a16:creationId xmlns:a16="http://schemas.microsoft.com/office/drawing/2014/main" id="{2FE62557-E46A-BE45-AA58-29FC1A2C4F13}"/>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ED109932-5D48-1143-8DA9-0D1335A43F8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3171FAB-6764-6F43-A7E7-232D51ABB15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2BA35FF1-6A55-AF47-B728-5CB89E978640}"/>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8D11E34D-9A21-4E45-92D6-48505FA29D4F}" type="slidenum">
              <a:rPr lang="en-US"/>
              <a:pPr>
                <a:defRPr/>
              </a:pPr>
              <a:t>‹#›</a:t>
            </a:fld>
            <a:endParaRPr lang="en-US"/>
          </a:p>
        </p:txBody>
      </p:sp>
    </p:spTree>
    <p:extLst>
      <p:ext uri="{BB962C8B-B14F-4D97-AF65-F5344CB8AC3E}">
        <p14:creationId xmlns:p14="http://schemas.microsoft.com/office/powerpoint/2010/main" val="1539877534"/>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housekeeping rules:</a:t>
            </a:r>
          </a:p>
          <a:p>
            <a:pPr marL="285750" indent="-285750">
              <a:buFont typeface="Arial" panose="020B0604020202020204" pitchFamily="34" charset="0"/>
              <a:buChar char="•"/>
            </a:pPr>
            <a:r>
              <a:rPr lang="en-US" sz="1200" dirty="0"/>
              <a:t>Please raise your hand if you have any questions throughout. </a:t>
            </a:r>
          </a:p>
          <a:p>
            <a:pPr marL="285750" indent="-285750">
              <a:buFont typeface="Arial" panose="020B0604020202020204" pitchFamily="34" charset="0"/>
              <a:buChar char="•"/>
            </a:pPr>
            <a:r>
              <a:rPr lang="en-US" sz="1200" dirty="0"/>
              <a:t>In your questions, please keep them general to this information and don’t share names or any identifiable information.</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8D11E34D-9A21-4E45-92D6-48505FA29D4F}" type="slidenum">
              <a:rPr lang="en-US" smtClean="0"/>
              <a:pPr>
                <a:defRPr/>
              </a:pPr>
              <a:t>1</a:t>
            </a:fld>
            <a:endParaRPr lang="en-US"/>
          </a:p>
        </p:txBody>
      </p:sp>
    </p:spTree>
    <p:extLst>
      <p:ext uri="{BB962C8B-B14F-4D97-AF65-F5344CB8AC3E}">
        <p14:creationId xmlns:p14="http://schemas.microsoft.com/office/powerpoint/2010/main" val="736586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Also, </a:t>
            </a:r>
            <a:r>
              <a:rPr lang="en-US" sz="1200" dirty="0"/>
              <a:t>*Please note, reasonable accommodations can only be requested for an employees </a:t>
            </a:r>
            <a:r>
              <a:rPr lang="en-US" sz="1200" i="1" dirty="0"/>
              <a:t>own</a:t>
            </a:r>
            <a:r>
              <a:rPr lang="en-US" sz="1200" dirty="0"/>
              <a:t> medical condition. If an employee is requesting an accommodation related to a family member, childcare </a:t>
            </a:r>
            <a:r>
              <a:rPr lang="en-US" sz="1200" dirty="0" err="1"/>
              <a:t>etc</a:t>
            </a:r>
            <a:r>
              <a:rPr lang="en-US" sz="1200" dirty="0"/>
              <a:t>, this would not be managed as an accommodation under the ADA. </a:t>
            </a:r>
          </a:p>
          <a:p>
            <a:endParaRPr lang="en-US" dirty="0"/>
          </a:p>
          <a:p>
            <a:endParaRPr lang="en-US" dirty="0"/>
          </a:p>
          <a:p>
            <a:r>
              <a:rPr lang="en-US" dirty="0"/>
              <a:t>Question for the group. In this picture we have an employee who uses a wheelchair, and they are secretary on an inpatient unit and are often asked to grab items from a utility shelf. The employee has indicated some items are too high for them to reach.  What are some things we could do to accommodation this employee?</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4</a:t>
            </a:fld>
            <a:endParaRPr lang="en-US"/>
          </a:p>
        </p:txBody>
      </p:sp>
    </p:spTree>
    <p:extLst>
      <p:ext uri="{BB962C8B-B14F-4D97-AF65-F5344CB8AC3E}">
        <p14:creationId xmlns:p14="http://schemas.microsoft.com/office/powerpoint/2010/main" val="248797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 them to Sedgwick to start process of requesting breaks as an accommodation. Maybe intermittent leave?</a:t>
            </a:r>
          </a:p>
          <a:p>
            <a:r>
              <a:rPr lang="en-US" dirty="0"/>
              <a:t>Noise cancelling headphones? </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7</a:t>
            </a:fld>
            <a:endParaRPr lang="en-US"/>
          </a:p>
        </p:txBody>
      </p:sp>
    </p:spTree>
    <p:extLst>
      <p:ext uri="{BB962C8B-B14F-4D97-AF65-F5344CB8AC3E}">
        <p14:creationId xmlns:p14="http://schemas.microsoft.com/office/powerpoint/2010/main" val="29050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an essential duty is a clinical nurse providing direct patient care- providing medical care, inserting IVs, giving medication, but is required to interact directly with patients. </a:t>
            </a:r>
          </a:p>
          <a:p>
            <a:br>
              <a:rPr lang="en-US" dirty="0"/>
            </a:br>
            <a:r>
              <a:rPr lang="en-US" dirty="0"/>
              <a:t>An example of a marginal duty would be let's say a customer service rep, and on the side they order catering for all team meetings. If this duty was taken away, it would not eliminate the need of the customer service work</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8</a:t>
            </a:fld>
            <a:endParaRPr lang="en-US"/>
          </a:p>
        </p:txBody>
      </p:sp>
    </p:spTree>
    <p:extLst>
      <p:ext uri="{BB962C8B-B14F-4D97-AF65-F5344CB8AC3E}">
        <p14:creationId xmlns:p14="http://schemas.microsoft.com/office/powerpoint/2010/main" val="291823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ADA looks at the entire system, not just UCI or department needs. </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10</a:t>
            </a:fld>
            <a:endParaRPr lang="en-US"/>
          </a:p>
        </p:txBody>
      </p:sp>
    </p:spTree>
    <p:extLst>
      <p:ext uri="{BB962C8B-B14F-4D97-AF65-F5344CB8AC3E}">
        <p14:creationId xmlns:p14="http://schemas.microsoft.com/office/powerpoint/2010/main" val="250952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Undue hardship still applies to the PWFA however, if we are to remove essential functions temporarily, there should not be much that would cause undue hardship. It would have to be a pretty significant disruption to the operation. For an example, a nurse is restricted from performing direct patient care. </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11</a:t>
            </a:fld>
            <a:endParaRPr lang="en-US"/>
          </a:p>
        </p:txBody>
      </p:sp>
    </p:spTree>
    <p:extLst>
      <p:ext uri="{BB962C8B-B14F-4D97-AF65-F5344CB8AC3E}">
        <p14:creationId xmlns:p14="http://schemas.microsoft.com/office/powerpoint/2010/main" val="182132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through IP process. Mention in first bubble to direct EE to Sedgwick and loop in DM. </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13</a:t>
            </a:fld>
            <a:endParaRPr lang="en-US"/>
          </a:p>
        </p:txBody>
      </p:sp>
    </p:spTree>
    <p:extLst>
      <p:ext uri="{BB962C8B-B14F-4D97-AF65-F5344CB8AC3E}">
        <p14:creationId xmlns:p14="http://schemas.microsoft.com/office/powerpoint/2010/main" val="295055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up alternate placement process</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14</a:t>
            </a:fld>
            <a:endParaRPr lang="en-US"/>
          </a:p>
        </p:txBody>
      </p:sp>
    </p:spTree>
    <p:extLst>
      <p:ext uri="{BB962C8B-B14F-4D97-AF65-F5344CB8AC3E}">
        <p14:creationId xmlns:p14="http://schemas.microsoft.com/office/powerpoint/2010/main" val="3618487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aseline="0" dirty="0"/>
              <a:t>What could you have done differently? What are some other options you could have explored?</a:t>
            </a:r>
          </a:p>
          <a:p>
            <a:r>
              <a:rPr lang="en-US" sz="1100" baseline="0" dirty="0"/>
              <a:t>File with Sedgwick?</a:t>
            </a:r>
          </a:p>
          <a:p>
            <a:r>
              <a:rPr lang="en-US" sz="1100" baseline="0" dirty="0"/>
              <a:t>Own office</a:t>
            </a:r>
          </a:p>
          <a:p>
            <a:r>
              <a:rPr lang="en-US" sz="1100" baseline="0" dirty="0"/>
              <a:t>WFH</a:t>
            </a:r>
          </a:p>
          <a:p>
            <a:r>
              <a:rPr lang="en-US" sz="1100" baseline="0" dirty="0"/>
              <a:t>Charcoal mask/air purifier </a:t>
            </a:r>
          </a:p>
          <a:p>
            <a:r>
              <a:rPr lang="en-US" sz="1100" baseline="0" dirty="0"/>
              <a:t>Fragrance free signs around the office</a:t>
            </a:r>
          </a:p>
          <a:p>
            <a:r>
              <a:rPr lang="en-US" sz="1100" baseline="0" dirty="0"/>
              <a:t>Loop in Disability Management and HRBP</a:t>
            </a:r>
          </a:p>
        </p:txBody>
      </p:sp>
      <p:sp>
        <p:nvSpPr>
          <p:cNvPr id="4" name="Slide Number Placeholder 3"/>
          <p:cNvSpPr>
            <a:spLocks noGrp="1"/>
          </p:cNvSpPr>
          <p:nvPr>
            <p:ph type="sldNum" sz="quarter" idx="5"/>
          </p:nvPr>
        </p:nvSpPr>
        <p:spPr/>
        <p:txBody>
          <a:bodyPr/>
          <a:lstStyle/>
          <a:p>
            <a:pPr>
              <a:defRPr/>
            </a:pPr>
            <a:fld id="{8D11E34D-9A21-4E45-92D6-48505FA29D4F}" type="slidenum">
              <a:rPr lang="en-US" smtClean="0"/>
              <a:pPr>
                <a:defRPr/>
              </a:pPr>
              <a:t>18</a:t>
            </a:fld>
            <a:endParaRPr lang="en-US"/>
          </a:p>
        </p:txBody>
      </p:sp>
    </p:spTree>
    <p:extLst>
      <p:ext uri="{BB962C8B-B14F-4D97-AF65-F5344CB8AC3E}">
        <p14:creationId xmlns:p14="http://schemas.microsoft.com/office/powerpoint/2010/main" val="2538180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AEF6EB9-9CCF-BD49-AD3B-A2F554939954}"/>
              </a:ext>
            </a:extLst>
          </p:cNvPr>
          <p:cNvSpPr/>
          <p:nvPr userDrawn="1"/>
        </p:nvSpPr>
        <p:spPr>
          <a:xfrm>
            <a:off x="0" y="4340224"/>
            <a:ext cx="9144000" cy="803275"/>
          </a:xfrm>
          <a:prstGeom prst="rect">
            <a:avLst/>
          </a:prstGeom>
          <a:solidFill>
            <a:srgbClr val="285699"/>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t> </a:t>
            </a:r>
          </a:p>
        </p:txBody>
      </p:sp>
      <p:sp>
        <p:nvSpPr>
          <p:cNvPr id="2" name="Title 1"/>
          <p:cNvSpPr>
            <a:spLocks noGrp="1"/>
          </p:cNvSpPr>
          <p:nvPr>
            <p:ph type="ctrTitle" hasCustomPrompt="1"/>
          </p:nvPr>
        </p:nvSpPr>
        <p:spPr>
          <a:xfrm>
            <a:off x="457200" y="422163"/>
            <a:ext cx="7772400" cy="1822274"/>
          </a:xfrm>
          <a:prstGeom prst="rect">
            <a:avLst/>
          </a:prstGeom>
        </p:spPr>
        <p:txBody>
          <a:bodyPr/>
          <a:lstStyle>
            <a:lvl1pPr algn="l">
              <a:defRPr sz="4000" b="1">
                <a:solidFill>
                  <a:srgbClr val="285699"/>
                </a:solidFill>
              </a:defRPr>
            </a:lvl1pPr>
          </a:lstStyle>
          <a:p>
            <a:r>
              <a:rPr lang="en-US" altLang="en-US" dirty="0"/>
              <a:t>Title of presentation</a:t>
            </a:r>
            <a:br>
              <a:rPr lang="en-US" altLang="en-US" dirty="0"/>
            </a:br>
            <a:r>
              <a:rPr lang="en-US" altLang="en-US" dirty="0"/>
              <a:t>Calibri (Headings) 40 </a:t>
            </a:r>
            <a:r>
              <a:rPr lang="en-US" altLang="en-US" dirty="0" err="1"/>
              <a:t>pt</a:t>
            </a:r>
            <a:r>
              <a:rPr lang="en-US" altLang="en-US" dirty="0"/>
              <a:t> Bold</a:t>
            </a:r>
            <a:endParaRPr lang="en-US" dirty="0"/>
          </a:p>
        </p:txBody>
      </p:sp>
      <p:sp>
        <p:nvSpPr>
          <p:cNvPr id="3" name="Subtitle 2"/>
          <p:cNvSpPr>
            <a:spLocks noGrp="1"/>
          </p:cNvSpPr>
          <p:nvPr>
            <p:ph type="subTitle" idx="1" hasCustomPrompt="1"/>
          </p:nvPr>
        </p:nvSpPr>
        <p:spPr>
          <a:xfrm>
            <a:off x="457200" y="2244437"/>
            <a:ext cx="7772400" cy="1030481"/>
          </a:xfrm>
          <a:prstGeom prst="rect">
            <a:avLst/>
          </a:prstGeom>
        </p:spPr>
        <p:txBody>
          <a:bodyPr/>
          <a:lstStyle>
            <a:lvl1pPr marL="0" indent="0" algn="l">
              <a:buNone/>
              <a:defRPr sz="2800">
                <a:solidFill>
                  <a:srgbClr val="2856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dirty="0">
                <a:ea typeface="Calibri" panose="020F0502020204030204" pitchFamily="34" charset="0"/>
              </a:rPr>
              <a:t>Subtitle, Calibri 28pt Regular</a:t>
            </a:r>
          </a:p>
        </p:txBody>
      </p:sp>
      <p:sp>
        <p:nvSpPr>
          <p:cNvPr id="6" name="Text Placeholder 8">
            <a:extLst>
              <a:ext uri="{FF2B5EF4-FFF2-40B4-BE49-F238E27FC236}">
                <a16:creationId xmlns:a16="http://schemas.microsoft.com/office/drawing/2014/main" id="{ABC129CF-7ADA-5D41-AF20-2EE70E027E83}"/>
              </a:ext>
            </a:extLst>
          </p:cNvPr>
          <p:cNvSpPr>
            <a:spLocks noGrp="1"/>
          </p:cNvSpPr>
          <p:nvPr>
            <p:ph type="body" sz="quarter" idx="10" hasCustomPrompt="1"/>
          </p:nvPr>
        </p:nvSpPr>
        <p:spPr>
          <a:xfrm>
            <a:off x="457200" y="3291394"/>
            <a:ext cx="7772400" cy="407396"/>
          </a:xfrm>
          <a:prstGeom prst="rect">
            <a:avLst/>
          </a:prstGeom>
        </p:spPr>
        <p:txBody>
          <a:bodyPr/>
          <a:lstStyle>
            <a:lvl1pPr marL="0" indent="0">
              <a:buNone/>
              <a:defRPr sz="2000">
                <a:solidFill>
                  <a:srgbClr val="285699"/>
                </a:solidFill>
              </a:defRPr>
            </a:lvl1pPr>
          </a:lstStyle>
          <a:p>
            <a:r>
              <a:rPr lang="en-US" altLang="en-US" dirty="0"/>
              <a:t>Presenter | Date, Calibri 20pt Regular (one line max)</a:t>
            </a:r>
          </a:p>
        </p:txBody>
      </p:sp>
      <p:pic>
        <p:nvPicPr>
          <p:cNvPr id="13" name="Picture 3">
            <a:extLst>
              <a:ext uri="{FF2B5EF4-FFF2-40B4-BE49-F238E27FC236}">
                <a16:creationId xmlns:a16="http://schemas.microsoft.com/office/drawing/2014/main" id="{DC415E16-089A-A441-BC07-D04F7D3F84D0}"/>
              </a:ext>
            </a:extLst>
          </p:cNvPr>
          <p:cNvPicPr>
            <a:picLocks noChangeAspect="1" noChangeArrowheads="1"/>
          </p:cNvPicPr>
          <p:nvPr userDrawn="1"/>
        </p:nvPicPr>
        <p:blipFill>
          <a:blip r:embed="rId2"/>
          <a:stretch>
            <a:fillRect/>
          </a:stretch>
        </p:blipFill>
        <p:spPr bwMode="auto">
          <a:xfrm>
            <a:off x="457199" y="4634843"/>
            <a:ext cx="1595693" cy="21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923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lstStyle>
            <a:lvl1pPr algn="l">
              <a:defRPr sz="3600" b="0" i="0">
                <a:solidFill>
                  <a:srgbClr val="2F5596"/>
                </a:solidFill>
                <a:latin typeface="+mj-lt"/>
              </a:defRPr>
            </a:lvl1pPr>
          </a:lstStyle>
          <a:p>
            <a:r>
              <a:rPr lang="en-US" altLang="en-US" b="1" dirty="0"/>
              <a:t>Header, Calibri (headings) 36pt Bold</a:t>
            </a:r>
            <a:endParaRPr lang="en-US" dirty="0"/>
          </a:p>
        </p:txBody>
      </p:sp>
      <p:sp>
        <p:nvSpPr>
          <p:cNvPr id="6" name="Text Placeholder 5">
            <a:extLst>
              <a:ext uri="{FF2B5EF4-FFF2-40B4-BE49-F238E27FC236}">
                <a16:creationId xmlns:a16="http://schemas.microsoft.com/office/drawing/2014/main" id="{F8D9BF01-DBB3-6448-90F0-6D337BD7A2D5}"/>
              </a:ext>
            </a:extLst>
          </p:cNvPr>
          <p:cNvSpPr>
            <a:spLocks noGrp="1"/>
          </p:cNvSpPr>
          <p:nvPr>
            <p:ph type="body" sz="quarter" idx="10" hasCustomPrompt="1"/>
          </p:nvPr>
        </p:nvSpPr>
        <p:spPr>
          <a:xfrm>
            <a:off x="457200" y="1200151"/>
            <a:ext cx="8229600" cy="3105149"/>
          </a:xfrm>
          <a:prstGeom prst="rect">
            <a:avLst/>
          </a:prstGeom>
        </p:spPr>
        <p:txBody>
          <a:bodyPr/>
          <a:lstStyle>
            <a:lvl1pPr marL="0" indent="0">
              <a:buNone/>
              <a:defRPr sz="2600"/>
            </a:lvl1pPr>
            <a:lvl2pPr marL="342900" indent="-342900">
              <a:buFont typeface="Arial" panose="020B0604020202020204" pitchFamily="34" charset="0"/>
              <a:buChar char="•"/>
              <a:defRPr sz="2200"/>
            </a:lvl2pPr>
            <a:lvl3pPr marL="685800" indent="-347472">
              <a:spcBef>
                <a:spcPts val="600"/>
              </a:spcBef>
              <a:buFont typeface="Courier New" panose="02070309020205020404" pitchFamily="49" charset="0"/>
              <a:buChar char="o"/>
              <a:defRPr sz="1800"/>
            </a:lvl3pPr>
            <a:lvl4pPr marL="1051560" indent="-347472">
              <a:spcBef>
                <a:spcPts val="600"/>
              </a:spcBef>
              <a:buFont typeface="Arial" panose="020B0604020202020204" pitchFamily="34" charset="0"/>
              <a:buChar char="–"/>
              <a:defRPr sz="1600"/>
            </a:lvl4pPr>
            <a:lvl5pPr marL="1417320" indent="-347472">
              <a:spcBef>
                <a:spcPts val="600"/>
              </a:spcBef>
              <a:defRPr sz="1600"/>
            </a:lvl5pPr>
          </a:lstStyle>
          <a:p>
            <a:pPr lvl="0"/>
            <a:r>
              <a:rPr lang="en-US" dirty="0"/>
              <a:t>Content, Calibri (Body) 26pt Regular</a:t>
            </a:r>
          </a:p>
          <a:p>
            <a:pPr lvl="1"/>
            <a:r>
              <a:rPr lang="en-US" dirty="0"/>
              <a:t>Content, Calibri (Body) 22pt Regular</a:t>
            </a:r>
          </a:p>
          <a:p>
            <a:pPr lvl="2"/>
            <a:r>
              <a:rPr lang="en-US" dirty="0"/>
              <a:t>Content, Calibri (Body) 18pt</a:t>
            </a:r>
          </a:p>
          <a:p>
            <a:pPr lvl="3"/>
            <a:r>
              <a:rPr lang="en-US" dirty="0"/>
              <a:t>Content, Calibri (Body) 16pt</a:t>
            </a:r>
          </a:p>
          <a:p>
            <a:pPr lvl="4"/>
            <a:r>
              <a:rPr lang="en-US" dirty="0"/>
              <a:t>Fifth level</a:t>
            </a:r>
          </a:p>
        </p:txBody>
      </p:sp>
      <p:sp>
        <p:nvSpPr>
          <p:cNvPr id="8" name="Rectangle 7">
            <a:extLst>
              <a:ext uri="{FF2B5EF4-FFF2-40B4-BE49-F238E27FC236}">
                <a16:creationId xmlns:a16="http://schemas.microsoft.com/office/drawing/2014/main" id="{6D7EFA1B-4E0F-564B-8C7A-8EF2A2EA4BEC}"/>
              </a:ext>
            </a:extLst>
          </p:cNvPr>
          <p:cNvSpPr/>
          <p:nvPr userDrawn="1"/>
        </p:nvSpPr>
        <p:spPr>
          <a:xfrm>
            <a:off x="0" y="4343400"/>
            <a:ext cx="9143999" cy="800100"/>
          </a:xfrm>
          <a:prstGeom prst="rect">
            <a:avLst/>
          </a:prstGeom>
          <a:solidFill>
            <a:srgbClr val="2856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noFill/>
            </a:endParaRPr>
          </a:p>
        </p:txBody>
      </p:sp>
      <p:pic>
        <p:nvPicPr>
          <p:cNvPr id="7" name="Picture 3">
            <a:extLst>
              <a:ext uri="{FF2B5EF4-FFF2-40B4-BE49-F238E27FC236}">
                <a16:creationId xmlns:a16="http://schemas.microsoft.com/office/drawing/2014/main" id="{D713EF87-B8CA-0948-9323-A7166B23E3FF}"/>
              </a:ext>
            </a:extLst>
          </p:cNvPr>
          <p:cNvPicPr>
            <a:picLocks noChangeAspect="1" noChangeArrowheads="1"/>
          </p:cNvPicPr>
          <p:nvPr userDrawn="1"/>
        </p:nvPicPr>
        <p:blipFill>
          <a:blip r:embed="rId2"/>
          <a:stretch>
            <a:fillRect/>
          </a:stretch>
        </p:blipFill>
        <p:spPr bwMode="auto">
          <a:xfrm>
            <a:off x="7050754" y="4629169"/>
            <a:ext cx="1595693" cy="21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4">
            <a:extLst>
              <a:ext uri="{FF2B5EF4-FFF2-40B4-BE49-F238E27FC236}">
                <a16:creationId xmlns:a16="http://schemas.microsoft.com/office/drawing/2014/main" id="{F6649B9D-60C7-F64C-9E4B-CF9CA00319F9}"/>
              </a:ext>
            </a:extLst>
          </p:cNvPr>
          <p:cNvCxnSpPr>
            <a:cxnSpLocks noChangeShapeType="1"/>
          </p:cNvCxnSpPr>
          <p:nvPr userDrawn="1"/>
        </p:nvCxnSpPr>
        <p:spPr bwMode="auto">
          <a:xfrm>
            <a:off x="590550" y="963613"/>
            <a:ext cx="7715250" cy="0"/>
          </a:xfrm>
          <a:prstGeom prst="line">
            <a:avLst/>
          </a:prstGeom>
          <a:noFill/>
          <a:ln w="9525">
            <a:solidFill>
              <a:schemeClr val="accent1"/>
            </a:solidFill>
            <a:round/>
            <a:headEnd/>
            <a:tailEnd/>
          </a:ln>
          <a:effectLst>
            <a:outerShdw dist="20000" dir="5400000" sx="999" sy="999" rotWithShape="0">
              <a:srgbClr val="808080"/>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76092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1B2A9C0-7006-E64C-8A7F-A33200EC7BA7}"/>
              </a:ext>
            </a:extLst>
          </p:cNvPr>
          <p:cNvSpPr>
            <a:spLocks noGrp="1"/>
          </p:cNvSpPr>
          <p:nvPr>
            <p:ph type="body" idx="1" hasCustomPrompt="1"/>
          </p:nvPr>
        </p:nvSpPr>
        <p:spPr>
          <a:xfrm>
            <a:off x="722313" y="2633115"/>
            <a:ext cx="7772400" cy="740104"/>
          </a:xfrm>
          <a:prstGeom prst="rect">
            <a:avLst/>
          </a:prstGeom>
        </p:spPr>
        <p:txBody>
          <a:bodyPr tIns="0" anchor="t" anchorCtr="0"/>
          <a:lstStyle>
            <a:lvl1pPr marL="0" indent="0">
              <a:buNone/>
              <a:defRPr sz="22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ltLang="en-US" dirty="0"/>
              <a:t>Subtitle, Calibri (Body) 22pt Regular</a:t>
            </a:r>
          </a:p>
        </p:txBody>
      </p:sp>
      <p:sp>
        <p:nvSpPr>
          <p:cNvPr id="6" name="Title 2">
            <a:extLst>
              <a:ext uri="{FF2B5EF4-FFF2-40B4-BE49-F238E27FC236}">
                <a16:creationId xmlns:a16="http://schemas.microsoft.com/office/drawing/2014/main" id="{2ACF3780-4B17-EB43-B14B-D529DE51FF2C}"/>
              </a:ext>
            </a:extLst>
          </p:cNvPr>
          <p:cNvSpPr>
            <a:spLocks noGrp="1"/>
          </p:cNvSpPr>
          <p:nvPr>
            <p:ph type="title" hasCustomPrompt="1"/>
          </p:nvPr>
        </p:nvSpPr>
        <p:spPr>
          <a:xfrm>
            <a:off x="722313" y="1186260"/>
            <a:ext cx="7886700" cy="993775"/>
          </a:xfrm>
          <a:prstGeom prst="rect">
            <a:avLst/>
          </a:prstGeom>
        </p:spPr>
        <p:txBody>
          <a:bodyPr/>
          <a:lstStyle>
            <a:lvl1pPr algn="l">
              <a:defRPr sz="4400" b="1">
                <a:solidFill>
                  <a:schemeClr val="bg1"/>
                </a:solidFill>
              </a:defRPr>
            </a:lvl1pPr>
          </a:lstStyle>
          <a:p>
            <a:r>
              <a:rPr lang="en-US" dirty="0"/>
              <a:t>Section</a:t>
            </a:r>
            <a:br>
              <a:rPr lang="en-US" dirty="0"/>
            </a:br>
            <a:r>
              <a:rPr lang="en-US" dirty="0"/>
              <a:t>Calibri (Headings) 44 </a:t>
            </a:r>
            <a:r>
              <a:rPr lang="en-US" dirty="0" err="1"/>
              <a:t>pt</a:t>
            </a:r>
            <a:r>
              <a:rPr lang="en-US" dirty="0"/>
              <a:t> Bold</a:t>
            </a:r>
          </a:p>
        </p:txBody>
      </p:sp>
      <p:sp>
        <p:nvSpPr>
          <p:cNvPr id="7" name="Rectangle 6">
            <a:extLst>
              <a:ext uri="{FF2B5EF4-FFF2-40B4-BE49-F238E27FC236}">
                <a16:creationId xmlns:a16="http://schemas.microsoft.com/office/drawing/2014/main" id="{2B20B203-330E-7142-8336-A1AA0E1A4D84}"/>
              </a:ext>
            </a:extLst>
          </p:cNvPr>
          <p:cNvSpPr/>
          <p:nvPr userDrawn="1"/>
        </p:nvSpPr>
        <p:spPr>
          <a:xfrm>
            <a:off x="6338563" y="4107619"/>
            <a:ext cx="2702249" cy="953331"/>
          </a:xfrm>
          <a:prstGeom prst="rect">
            <a:avLst/>
          </a:prstGeom>
          <a:solidFill>
            <a:srgbClr val="28569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noFill/>
            </a:endParaRPr>
          </a:p>
        </p:txBody>
      </p:sp>
      <p:pic>
        <p:nvPicPr>
          <p:cNvPr id="8" name="Picture 3">
            <a:extLst>
              <a:ext uri="{FF2B5EF4-FFF2-40B4-BE49-F238E27FC236}">
                <a16:creationId xmlns:a16="http://schemas.microsoft.com/office/drawing/2014/main" id="{ECBEBEFB-7B23-A949-8238-921DCA450D49}"/>
              </a:ext>
            </a:extLst>
          </p:cNvPr>
          <p:cNvPicPr>
            <a:picLocks noChangeAspect="1" noChangeArrowheads="1"/>
          </p:cNvPicPr>
          <p:nvPr userDrawn="1"/>
        </p:nvPicPr>
        <p:blipFill>
          <a:blip r:embed="rId3"/>
          <a:stretch>
            <a:fillRect/>
          </a:stretch>
        </p:blipFill>
        <p:spPr bwMode="auto">
          <a:xfrm>
            <a:off x="7050754" y="4629169"/>
            <a:ext cx="1595693" cy="21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67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hr.uci.edu/partnership/benefits/leaveadmin/" TargetMode="External"/><Relationship Id="rId2" Type="http://schemas.openxmlformats.org/officeDocument/2006/relationships/hyperlink" Target="mailto:kliquori@hs.uci.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EAEF-1B81-D94F-91BA-BE93CC3259A3}"/>
              </a:ext>
            </a:extLst>
          </p:cNvPr>
          <p:cNvSpPr>
            <a:spLocks noGrp="1"/>
          </p:cNvSpPr>
          <p:nvPr>
            <p:ph type="ctrTitle"/>
          </p:nvPr>
        </p:nvSpPr>
        <p:spPr/>
        <p:txBody>
          <a:bodyPr/>
          <a:lstStyle/>
          <a:p>
            <a:r>
              <a:rPr lang="en-US" altLang="en-US" dirty="0"/>
              <a:t>Disability Accommodation Requests and the Interactive Process</a:t>
            </a:r>
            <a:endParaRPr lang="en-US" dirty="0"/>
          </a:p>
        </p:txBody>
      </p:sp>
      <p:sp>
        <p:nvSpPr>
          <p:cNvPr id="4" name="Text Placeholder 3">
            <a:extLst>
              <a:ext uri="{FF2B5EF4-FFF2-40B4-BE49-F238E27FC236}">
                <a16:creationId xmlns:a16="http://schemas.microsoft.com/office/drawing/2014/main" id="{68709431-B9A7-E64F-9AA0-482E8EC5AEBB}"/>
              </a:ext>
            </a:extLst>
          </p:cNvPr>
          <p:cNvSpPr>
            <a:spLocks noGrp="1"/>
          </p:cNvSpPr>
          <p:nvPr>
            <p:ph type="body" sz="quarter" idx="10"/>
          </p:nvPr>
        </p:nvSpPr>
        <p:spPr>
          <a:xfrm>
            <a:off x="457200" y="1955930"/>
            <a:ext cx="7772400" cy="407396"/>
          </a:xfrm>
        </p:spPr>
        <p:txBody>
          <a:bodyPr/>
          <a:lstStyle/>
          <a:p>
            <a:r>
              <a:rPr lang="en-US" altLang="en-US" sz="2400" b="1" dirty="0"/>
              <a:t>Katie Dizdarevic, CRC, LPC</a:t>
            </a:r>
          </a:p>
          <a:p>
            <a:r>
              <a:rPr lang="en-US" altLang="en-US" sz="1800" dirty="0"/>
              <a:t>Disability Management Specialist </a:t>
            </a:r>
          </a:p>
          <a:p>
            <a:r>
              <a:rPr lang="en-US" altLang="en-US" sz="1800" dirty="0"/>
              <a:t>Human Resources </a:t>
            </a:r>
          </a:p>
          <a:p>
            <a:r>
              <a:rPr lang="en-US" altLang="en-US" sz="1600" dirty="0"/>
              <a:t>November 2023</a:t>
            </a:r>
          </a:p>
        </p:txBody>
      </p:sp>
    </p:spTree>
    <p:custDataLst>
      <p:tags r:id="rId1"/>
    </p:custDataLst>
    <p:extLst>
      <p:ext uri="{BB962C8B-B14F-4D97-AF65-F5344CB8AC3E}">
        <p14:creationId xmlns:p14="http://schemas.microsoft.com/office/powerpoint/2010/main" val="36866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63B3-14B8-BCAD-858F-06D83EB2D4C9}"/>
              </a:ext>
            </a:extLst>
          </p:cNvPr>
          <p:cNvSpPr>
            <a:spLocks noGrp="1"/>
          </p:cNvSpPr>
          <p:nvPr>
            <p:ph type="title"/>
          </p:nvPr>
        </p:nvSpPr>
        <p:spPr/>
        <p:txBody>
          <a:bodyPr/>
          <a:lstStyle/>
          <a:p>
            <a:r>
              <a:rPr lang="en-US" dirty="0"/>
              <a:t>Undue Hardship</a:t>
            </a:r>
          </a:p>
        </p:txBody>
      </p:sp>
      <p:sp>
        <p:nvSpPr>
          <p:cNvPr id="3" name="Text Placeholder 2">
            <a:extLst>
              <a:ext uri="{FF2B5EF4-FFF2-40B4-BE49-F238E27FC236}">
                <a16:creationId xmlns:a16="http://schemas.microsoft.com/office/drawing/2014/main" id="{EDCE4E51-7BF7-5DE3-715C-2F55E7C4BBA4}"/>
              </a:ext>
            </a:extLst>
          </p:cNvPr>
          <p:cNvSpPr>
            <a:spLocks noGrp="1"/>
          </p:cNvSpPr>
          <p:nvPr>
            <p:ph type="body" sz="quarter" idx="10"/>
          </p:nvPr>
        </p:nvSpPr>
        <p:spPr>
          <a:xfrm>
            <a:off x="457200" y="1019175"/>
            <a:ext cx="8229600" cy="3105149"/>
          </a:xfrm>
        </p:spPr>
        <p:txBody>
          <a:bodyPr/>
          <a:lstStyle/>
          <a:p>
            <a:r>
              <a:rPr lang="en-US" sz="1400" dirty="0"/>
              <a:t>Undue Hardship is an accommodation action that would be financially difficult or is unduly extensive, substantial, disruptive, or would fundamentally alter the nature or operation of the business. (A significant problem for the employer).</a:t>
            </a:r>
          </a:p>
          <a:p>
            <a:endParaRPr lang="en-US" sz="1400" dirty="0"/>
          </a:p>
          <a:p>
            <a:pPr marL="285750" indent="-285750">
              <a:buFont typeface="Arial" panose="020B0604020202020204" pitchFamily="34" charset="0"/>
              <a:buChar char="•"/>
            </a:pPr>
            <a:r>
              <a:rPr lang="en-US" sz="1200" dirty="0"/>
              <a:t>Hardship cannot be generalized conclusions about how hard it would be to accommodate; it is very job, employer and location specific. Something that would be too much for a small business could be fine for the UC System. </a:t>
            </a:r>
          </a:p>
          <a:p>
            <a:pPr marL="285750" indent="-285750">
              <a:buFont typeface="Arial" panose="020B0604020202020204" pitchFamily="34" charset="0"/>
              <a:buChar char="•"/>
            </a:pPr>
            <a:r>
              <a:rPr lang="en-US" sz="1200" dirty="0"/>
              <a:t>Must look at what negative impact the accommodation would have on the operations, the completion of the job, the operation of the department, etc. </a:t>
            </a:r>
          </a:p>
          <a:p>
            <a:pPr marL="285750" indent="-285750">
              <a:buFont typeface="Arial" panose="020B0604020202020204" pitchFamily="34" charset="0"/>
              <a:buChar char="•"/>
            </a:pPr>
            <a:r>
              <a:rPr lang="en-US" sz="1200" dirty="0"/>
              <a:t>Look at things like cost and impact on the workplace, the job, etc. </a:t>
            </a:r>
          </a:p>
          <a:p>
            <a:endParaRPr lang="en-US" sz="1400" dirty="0"/>
          </a:p>
          <a:p>
            <a:r>
              <a:rPr lang="en-US" sz="1400" dirty="0"/>
              <a:t>Bottom line, claiming undue hardship must be specific to the needs of the business and how business needs will not be met due to this accommodation. We need specific evidence the accommodation will cause significant difficulty or burden and will impact the operation of the business. </a:t>
            </a:r>
          </a:p>
          <a:p>
            <a:endParaRPr lang="en-US" sz="14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41248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7F770-05C0-F80A-C405-08F8846ED059}"/>
              </a:ext>
            </a:extLst>
          </p:cNvPr>
          <p:cNvSpPr>
            <a:spLocks noGrp="1"/>
          </p:cNvSpPr>
          <p:nvPr>
            <p:ph type="title"/>
          </p:nvPr>
        </p:nvSpPr>
        <p:spPr/>
        <p:txBody>
          <a:bodyPr/>
          <a:lstStyle/>
          <a:p>
            <a:r>
              <a:rPr lang="en-US" dirty="0"/>
              <a:t>The Pregnant Workers Fairness Act</a:t>
            </a:r>
          </a:p>
        </p:txBody>
      </p:sp>
      <p:sp>
        <p:nvSpPr>
          <p:cNvPr id="3" name="Text Placeholder 2">
            <a:extLst>
              <a:ext uri="{FF2B5EF4-FFF2-40B4-BE49-F238E27FC236}">
                <a16:creationId xmlns:a16="http://schemas.microsoft.com/office/drawing/2014/main" id="{66EFE20E-F8B8-2257-A0F3-D5924DE1F99E}"/>
              </a:ext>
            </a:extLst>
          </p:cNvPr>
          <p:cNvSpPr>
            <a:spLocks noGrp="1"/>
          </p:cNvSpPr>
          <p:nvPr>
            <p:ph type="body" sz="quarter" idx="10"/>
          </p:nvPr>
        </p:nvSpPr>
        <p:spPr>
          <a:xfrm>
            <a:off x="3704664" y="971551"/>
            <a:ext cx="4982135" cy="3105149"/>
          </a:xfrm>
        </p:spPr>
        <p:txBody>
          <a:bodyPr/>
          <a:lstStyle/>
          <a:p>
            <a:r>
              <a:rPr lang="en-US" sz="1400" dirty="0"/>
              <a:t>The Pregnant Workers Fairness Act (PWFA) is a new law (effective June 27,2023) that requires covered employers to provide “reasonable accommodations” to a worker’s known limitations related to pregnancy, childbirth, or related medical conditions. </a:t>
            </a:r>
          </a:p>
          <a:p>
            <a:endParaRPr lang="en-US" sz="1400" dirty="0"/>
          </a:p>
          <a:p>
            <a:r>
              <a:rPr lang="en-US" sz="1400" dirty="0"/>
              <a:t> The PWFA:</a:t>
            </a:r>
          </a:p>
          <a:p>
            <a:pPr marL="285750" indent="-285750">
              <a:buFont typeface="Arial" panose="020B0604020202020204" pitchFamily="34" charset="0"/>
              <a:buChar char="•"/>
            </a:pPr>
            <a:r>
              <a:rPr lang="en-US" sz="1400" dirty="0"/>
              <a:t>Prohibits an employer from requiring leave if a reasonable workplace accommodation is available.</a:t>
            </a:r>
          </a:p>
          <a:p>
            <a:pPr marL="285750" indent="-285750">
              <a:buFont typeface="Arial" panose="020B0604020202020204" pitchFamily="34" charset="0"/>
              <a:buChar char="•"/>
            </a:pPr>
            <a:r>
              <a:rPr lang="en-US" sz="1400" dirty="0"/>
              <a:t>Prohibits employers from requiring an employee to accept an accommodation unless it was agreed to through discussion with the employee.</a:t>
            </a:r>
          </a:p>
          <a:p>
            <a:pPr marL="285750" indent="-285750">
              <a:buFont typeface="Arial" panose="020B0604020202020204" pitchFamily="34" charset="0"/>
              <a:buChar char="•"/>
            </a:pPr>
            <a:r>
              <a:rPr lang="en-US" sz="1400" dirty="0"/>
              <a:t>Requires employers to consider accommodations </a:t>
            </a:r>
            <a:r>
              <a:rPr lang="en-US" sz="1400" b="1" dirty="0"/>
              <a:t>that relieve a pregnant employee from performing an essential job function, </a:t>
            </a:r>
            <a:r>
              <a:rPr lang="en-US" sz="1400" dirty="0"/>
              <a:t>given that the inability to perform it is temporary.</a:t>
            </a:r>
          </a:p>
        </p:txBody>
      </p:sp>
      <p:pic>
        <p:nvPicPr>
          <p:cNvPr id="6" name="Picture 5">
            <a:extLst>
              <a:ext uri="{FF2B5EF4-FFF2-40B4-BE49-F238E27FC236}">
                <a16:creationId xmlns:a16="http://schemas.microsoft.com/office/drawing/2014/main" id="{BB932B90-7A34-8F95-829B-22284F62396B}"/>
              </a:ext>
            </a:extLst>
          </p:cNvPr>
          <p:cNvPicPr>
            <a:picLocks noChangeAspect="1"/>
          </p:cNvPicPr>
          <p:nvPr/>
        </p:nvPicPr>
        <p:blipFill>
          <a:blip r:embed="rId3"/>
          <a:stretch>
            <a:fillRect/>
          </a:stretch>
        </p:blipFill>
        <p:spPr>
          <a:xfrm>
            <a:off x="361093" y="1691622"/>
            <a:ext cx="3128418" cy="1760256"/>
          </a:xfrm>
          <a:prstGeom prst="rect">
            <a:avLst/>
          </a:prstGeom>
        </p:spPr>
      </p:pic>
    </p:spTree>
    <p:extLst>
      <p:ext uri="{BB962C8B-B14F-4D97-AF65-F5344CB8AC3E}">
        <p14:creationId xmlns:p14="http://schemas.microsoft.com/office/powerpoint/2010/main" val="12598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6EB1C-51C4-D0D0-FE1E-296D4F0C5823}"/>
              </a:ext>
            </a:extLst>
          </p:cNvPr>
          <p:cNvSpPr>
            <a:spLocks noGrp="1"/>
          </p:cNvSpPr>
          <p:nvPr>
            <p:ph type="title"/>
          </p:nvPr>
        </p:nvSpPr>
        <p:spPr/>
        <p:txBody>
          <a:bodyPr/>
          <a:lstStyle/>
          <a:p>
            <a:r>
              <a:rPr lang="en-US" dirty="0"/>
              <a:t>Interactive Process</a:t>
            </a:r>
          </a:p>
        </p:txBody>
      </p:sp>
      <p:sp>
        <p:nvSpPr>
          <p:cNvPr id="3" name="Text Placeholder 2">
            <a:extLst>
              <a:ext uri="{FF2B5EF4-FFF2-40B4-BE49-F238E27FC236}">
                <a16:creationId xmlns:a16="http://schemas.microsoft.com/office/drawing/2014/main" id="{3D75569F-6191-4464-7EAF-1069BFADA661}"/>
              </a:ext>
            </a:extLst>
          </p:cNvPr>
          <p:cNvSpPr>
            <a:spLocks noGrp="1"/>
          </p:cNvSpPr>
          <p:nvPr>
            <p:ph type="body" sz="quarter" idx="10"/>
          </p:nvPr>
        </p:nvSpPr>
        <p:spPr>
          <a:xfrm>
            <a:off x="457200" y="1019175"/>
            <a:ext cx="4579749" cy="2953735"/>
          </a:xfrm>
        </p:spPr>
        <p:txBody>
          <a:bodyPr/>
          <a:lstStyle/>
          <a:p>
            <a:pPr algn="ctr"/>
            <a:endParaRPr lang="en-US" sz="1400" dirty="0"/>
          </a:p>
          <a:p>
            <a:pPr algn="ctr"/>
            <a:r>
              <a:rPr lang="en-US" sz="1400" dirty="0"/>
              <a:t>Interactive Process refers to the process in which employees, supervisors, and their departments determine whether a reasonable accommodation can be made to an employee. This is a </a:t>
            </a:r>
            <a:r>
              <a:rPr lang="en-US" sz="1400" b="1" dirty="0"/>
              <a:t>legal obligation </a:t>
            </a:r>
            <a:r>
              <a:rPr lang="en-US" sz="1400" dirty="0"/>
              <a:t>that applies to both workers’ compensation and non-occupational related injuries or illnesses.</a:t>
            </a:r>
          </a:p>
          <a:p>
            <a:pPr algn="ctr"/>
            <a:endParaRPr lang="en-US" sz="1400" dirty="0"/>
          </a:p>
          <a:p>
            <a:pPr algn="ct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Once we are aware of an accommodation need, we are required to engage in the interactive process to find out if there are reasonable accommodations that will allow them to be successful.</a:t>
            </a:r>
          </a:p>
          <a:p>
            <a:pPr algn="ctr"/>
            <a:endParaRPr lang="en-US" sz="1400" dirty="0"/>
          </a:p>
          <a:p>
            <a:endParaRPr lang="en-US" sz="1200" dirty="0"/>
          </a:p>
          <a:p>
            <a:endParaRPr lang="en-US" sz="1200" dirty="0"/>
          </a:p>
          <a:p>
            <a:endParaRPr lang="en-US" sz="1200" dirty="0"/>
          </a:p>
        </p:txBody>
      </p:sp>
      <p:pic>
        <p:nvPicPr>
          <p:cNvPr id="4" name="Picture 3">
            <a:extLst>
              <a:ext uri="{FF2B5EF4-FFF2-40B4-BE49-F238E27FC236}">
                <a16:creationId xmlns:a16="http://schemas.microsoft.com/office/drawing/2014/main" id="{43CF9072-B2C9-11D3-858B-C86DC58B4F64}"/>
              </a:ext>
            </a:extLst>
          </p:cNvPr>
          <p:cNvPicPr>
            <a:picLocks noChangeAspect="1"/>
          </p:cNvPicPr>
          <p:nvPr/>
        </p:nvPicPr>
        <p:blipFill>
          <a:blip r:embed="rId2"/>
          <a:stretch>
            <a:fillRect/>
          </a:stretch>
        </p:blipFill>
        <p:spPr>
          <a:xfrm>
            <a:off x="5179267" y="1348308"/>
            <a:ext cx="3365214" cy="2025033"/>
          </a:xfrm>
          <a:prstGeom prst="rect">
            <a:avLst/>
          </a:prstGeom>
        </p:spPr>
      </p:pic>
    </p:spTree>
    <p:extLst>
      <p:ext uri="{BB962C8B-B14F-4D97-AF65-F5344CB8AC3E}">
        <p14:creationId xmlns:p14="http://schemas.microsoft.com/office/powerpoint/2010/main" val="4054241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8C118-8B61-EB90-8241-39FDDCABD884}"/>
              </a:ext>
            </a:extLst>
          </p:cNvPr>
          <p:cNvSpPr>
            <a:spLocks noGrp="1"/>
          </p:cNvSpPr>
          <p:nvPr>
            <p:ph type="title"/>
          </p:nvPr>
        </p:nvSpPr>
        <p:spPr/>
        <p:txBody>
          <a:bodyPr/>
          <a:lstStyle/>
          <a:p>
            <a:r>
              <a:rPr lang="en-US" dirty="0"/>
              <a:t>Interactive Process</a:t>
            </a:r>
          </a:p>
        </p:txBody>
      </p:sp>
      <p:sp>
        <p:nvSpPr>
          <p:cNvPr id="4" name="Oval 3">
            <a:extLst>
              <a:ext uri="{FF2B5EF4-FFF2-40B4-BE49-F238E27FC236}">
                <a16:creationId xmlns:a16="http://schemas.microsoft.com/office/drawing/2014/main" id="{99D5E09F-E9F2-9BBB-FECD-82149843F986}"/>
              </a:ext>
            </a:extLst>
          </p:cNvPr>
          <p:cNvSpPr/>
          <p:nvPr/>
        </p:nvSpPr>
        <p:spPr>
          <a:xfrm>
            <a:off x="3609004" y="978986"/>
            <a:ext cx="867104" cy="8572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D1455EE-4DB4-FCBF-86D9-E115EC562EB9}"/>
              </a:ext>
            </a:extLst>
          </p:cNvPr>
          <p:cNvSpPr/>
          <p:nvPr/>
        </p:nvSpPr>
        <p:spPr>
          <a:xfrm>
            <a:off x="5052854" y="1680574"/>
            <a:ext cx="867103" cy="8533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ABD8A85-0755-F538-1171-303E294D34DB}"/>
              </a:ext>
            </a:extLst>
          </p:cNvPr>
          <p:cNvSpPr/>
          <p:nvPr/>
        </p:nvSpPr>
        <p:spPr>
          <a:xfrm>
            <a:off x="5052853" y="3099418"/>
            <a:ext cx="867104" cy="853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F7F103D-47F1-B2F1-CB49-DF8561ADB590}"/>
              </a:ext>
            </a:extLst>
          </p:cNvPr>
          <p:cNvSpPr/>
          <p:nvPr/>
        </p:nvSpPr>
        <p:spPr>
          <a:xfrm>
            <a:off x="3603737" y="3483945"/>
            <a:ext cx="867104" cy="8533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E0E207-9C73-0C53-938E-BCCC43CFBC25}"/>
              </a:ext>
            </a:extLst>
          </p:cNvPr>
          <p:cNvSpPr/>
          <p:nvPr/>
        </p:nvSpPr>
        <p:spPr>
          <a:xfrm>
            <a:off x="2129652" y="3099418"/>
            <a:ext cx="867102" cy="853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1C2DC6A-EBF1-16C3-DB93-F91002E26404}"/>
              </a:ext>
            </a:extLst>
          </p:cNvPr>
          <p:cNvSpPr/>
          <p:nvPr/>
        </p:nvSpPr>
        <p:spPr>
          <a:xfrm>
            <a:off x="2092870" y="1657462"/>
            <a:ext cx="867102" cy="8533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3F0CD07-EC78-FC88-2CF9-3ACA176457B3}"/>
              </a:ext>
            </a:extLst>
          </p:cNvPr>
          <p:cNvSpPr txBox="1"/>
          <p:nvPr/>
        </p:nvSpPr>
        <p:spPr>
          <a:xfrm>
            <a:off x="3552498" y="1155029"/>
            <a:ext cx="972209" cy="507831"/>
          </a:xfrm>
          <a:prstGeom prst="rect">
            <a:avLst/>
          </a:prstGeom>
          <a:noFill/>
        </p:spPr>
        <p:txBody>
          <a:bodyPr wrap="square" rtlCol="0">
            <a:spAutoFit/>
          </a:bodyPr>
          <a:lstStyle/>
          <a:p>
            <a:pPr algn="ctr"/>
            <a:r>
              <a:rPr lang="en-US" sz="900" dirty="0"/>
              <a:t>Notified of Accommodation Request</a:t>
            </a:r>
          </a:p>
        </p:txBody>
      </p:sp>
      <p:sp>
        <p:nvSpPr>
          <p:cNvPr id="12" name="TextBox 11">
            <a:extLst>
              <a:ext uri="{FF2B5EF4-FFF2-40B4-BE49-F238E27FC236}">
                <a16:creationId xmlns:a16="http://schemas.microsoft.com/office/drawing/2014/main" id="{90EEC26E-00C4-BBE9-8240-07E0F1D65CAB}"/>
              </a:ext>
            </a:extLst>
          </p:cNvPr>
          <p:cNvSpPr txBox="1"/>
          <p:nvPr/>
        </p:nvSpPr>
        <p:spPr>
          <a:xfrm>
            <a:off x="5000302" y="1714813"/>
            <a:ext cx="972205" cy="784830"/>
          </a:xfrm>
          <a:prstGeom prst="rect">
            <a:avLst/>
          </a:prstGeom>
          <a:noFill/>
        </p:spPr>
        <p:txBody>
          <a:bodyPr wrap="square" rtlCol="0">
            <a:spAutoFit/>
          </a:bodyPr>
          <a:lstStyle/>
          <a:p>
            <a:pPr algn="ctr"/>
            <a:r>
              <a:rPr lang="en-US" sz="900" dirty="0"/>
              <a:t>Gather information, identify essential job functions.</a:t>
            </a:r>
          </a:p>
        </p:txBody>
      </p:sp>
      <p:sp>
        <p:nvSpPr>
          <p:cNvPr id="13" name="TextBox 12">
            <a:extLst>
              <a:ext uri="{FF2B5EF4-FFF2-40B4-BE49-F238E27FC236}">
                <a16:creationId xmlns:a16="http://schemas.microsoft.com/office/drawing/2014/main" id="{2180531D-63B2-6374-ACBB-980303B3E79A}"/>
              </a:ext>
            </a:extLst>
          </p:cNvPr>
          <p:cNvSpPr txBox="1"/>
          <p:nvPr/>
        </p:nvSpPr>
        <p:spPr>
          <a:xfrm>
            <a:off x="4977970" y="3146938"/>
            <a:ext cx="1016868" cy="784830"/>
          </a:xfrm>
          <a:prstGeom prst="rect">
            <a:avLst/>
          </a:prstGeom>
          <a:noFill/>
        </p:spPr>
        <p:txBody>
          <a:bodyPr wrap="square" rtlCol="0">
            <a:spAutoFit/>
          </a:bodyPr>
          <a:lstStyle/>
          <a:p>
            <a:pPr algn="ctr"/>
            <a:r>
              <a:rPr lang="en-US" sz="900" dirty="0"/>
              <a:t>Engage with     the employee &amp; explore accommodation options</a:t>
            </a:r>
          </a:p>
        </p:txBody>
      </p:sp>
      <p:sp>
        <p:nvSpPr>
          <p:cNvPr id="14" name="TextBox 13">
            <a:extLst>
              <a:ext uri="{FF2B5EF4-FFF2-40B4-BE49-F238E27FC236}">
                <a16:creationId xmlns:a16="http://schemas.microsoft.com/office/drawing/2014/main" id="{035F1D85-7149-7C8E-C816-6EE86C93933C}"/>
              </a:ext>
            </a:extLst>
          </p:cNvPr>
          <p:cNvSpPr txBox="1"/>
          <p:nvPr/>
        </p:nvSpPr>
        <p:spPr>
          <a:xfrm>
            <a:off x="3559729" y="3591628"/>
            <a:ext cx="961696" cy="507831"/>
          </a:xfrm>
          <a:prstGeom prst="rect">
            <a:avLst/>
          </a:prstGeom>
          <a:noFill/>
        </p:spPr>
        <p:txBody>
          <a:bodyPr wrap="square" rtlCol="0">
            <a:spAutoFit/>
          </a:bodyPr>
          <a:lstStyle/>
          <a:p>
            <a:pPr algn="ctr"/>
            <a:r>
              <a:rPr lang="en-US" sz="900" dirty="0"/>
              <a:t>Choose a Reasonable Accommodation</a:t>
            </a:r>
          </a:p>
        </p:txBody>
      </p:sp>
      <p:sp>
        <p:nvSpPr>
          <p:cNvPr id="15" name="TextBox 14">
            <a:extLst>
              <a:ext uri="{FF2B5EF4-FFF2-40B4-BE49-F238E27FC236}">
                <a16:creationId xmlns:a16="http://schemas.microsoft.com/office/drawing/2014/main" id="{44454C4B-E273-DCB2-0081-A9FFCF13EDC7}"/>
              </a:ext>
            </a:extLst>
          </p:cNvPr>
          <p:cNvSpPr txBox="1"/>
          <p:nvPr/>
        </p:nvSpPr>
        <p:spPr>
          <a:xfrm>
            <a:off x="2080720" y="3276351"/>
            <a:ext cx="961696" cy="369332"/>
          </a:xfrm>
          <a:prstGeom prst="rect">
            <a:avLst/>
          </a:prstGeom>
          <a:noFill/>
        </p:spPr>
        <p:txBody>
          <a:bodyPr wrap="square" rtlCol="0">
            <a:spAutoFit/>
          </a:bodyPr>
          <a:lstStyle/>
          <a:p>
            <a:pPr algn="ctr"/>
            <a:r>
              <a:rPr lang="en-US" sz="900" dirty="0"/>
              <a:t>Implement the Accommodation</a:t>
            </a:r>
          </a:p>
        </p:txBody>
      </p:sp>
      <p:sp>
        <p:nvSpPr>
          <p:cNvPr id="16" name="TextBox 15">
            <a:extLst>
              <a:ext uri="{FF2B5EF4-FFF2-40B4-BE49-F238E27FC236}">
                <a16:creationId xmlns:a16="http://schemas.microsoft.com/office/drawing/2014/main" id="{0764CD90-17BB-2652-E099-CE379FE0712C}"/>
              </a:ext>
            </a:extLst>
          </p:cNvPr>
          <p:cNvSpPr txBox="1"/>
          <p:nvPr/>
        </p:nvSpPr>
        <p:spPr>
          <a:xfrm>
            <a:off x="2041622" y="1760950"/>
            <a:ext cx="987973" cy="646331"/>
          </a:xfrm>
          <a:prstGeom prst="rect">
            <a:avLst/>
          </a:prstGeom>
          <a:noFill/>
        </p:spPr>
        <p:txBody>
          <a:bodyPr wrap="square" rtlCol="0">
            <a:spAutoFit/>
          </a:bodyPr>
          <a:lstStyle/>
          <a:p>
            <a:pPr algn="ctr"/>
            <a:r>
              <a:rPr lang="en-US" sz="900" dirty="0"/>
              <a:t>Monitor the Accommodation. Document entire process.</a:t>
            </a:r>
          </a:p>
        </p:txBody>
      </p:sp>
      <p:cxnSp>
        <p:nvCxnSpPr>
          <p:cNvPr id="24" name="Straight Arrow Connector 23">
            <a:extLst>
              <a:ext uri="{FF2B5EF4-FFF2-40B4-BE49-F238E27FC236}">
                <a16:creationId xmlns:a16="http://schemas.microsoft.com/office/drawing/2014/main" id="{6AE1D341-74AB-3DDB-1E4C-8E144CFC7AAA}"/>
              </a:ext>
            </a:extLst>
          </p:cNvPr>
          <p:cNvCxnSpPr/>
          <p:nvPr/>
        </p:nvCxnSpPr>
        <p:spPr>
          <a:xfrm>
            <a:off x="5486404" y="2617076"/>
            <a:ext cx="0" cy="41515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D1A16192-E5B1-B320-8988-98C6B7D04593}"/>
              </a:ext>
            </a:extLst>
          </p:cNvPr>
          <p:cNvCxnSpPr/>
          <p:nvPr/>
        </p:nvCxnSpPr>
        <p:spPr>
          <a:xfrm flipH="1">
            <a:off x="4608786" y="3799490"/>
            <a:ext cx="483476" cy="1532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79AD9F3-4564-F4E4-F933-F1D1D1ECFA8B}"/>
              </a:ext>
            </a:extLst>
          </p:cNvPr>
          <p:cNvCxnSpPr>
            <a:stCxn id="14" idx="1"/>
          </p:cNvCxnSpPr>
          <p:nvPr/>
        </p:nvCxnSpPr>
        <p:spPr>
          <a:xfrm flipH="1" flipV="1">
            <a:off x="3048662" y="3645683"/>
            <a:ext cx="511067" cy="19986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EC162A48-6F5D-535A-9AE0-28D3C0F9708E}"/>
              </a:ext>
            </a:extLst>
          </p:cNvPr>
          <p:cNvCxnSpPr/>
          <p:nvPr/>
        </p:nvCxnSpPr>
        <p:spPr>
          <a:xfrm flipV="1">
            <a:off x="2563203" y="2571750"/>
            <a:ext cx="0" cy="46048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FBE6EA3D-89E4-1BFB-B392-A3F9A7BF12F3}"/>
              </a:ext>
            </a:extLst>
          </p:cNvPr>
          <p:cNvCxnSpPr/>
          <p:nvPr/>
        </p:nvCxnSpPr>
        <p:spPr>
          <a:xfrm flipV="1">
            <a:off x="2869324" y="1434662"/>
            <a:ext cx="599090" cy="2801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B99FD5AD-E4F3-2CA4-E9AF-EEFB3FA7B676}"/>
              </a:ext>
            </a:extLst>
          </p:cNvPr>
          <p:cNvSpPr/>
          <p:nvPr/>
        </p:nvSpPr>
        <p:spPr>
          <a:xfrm>
            <a:off x="3635267" y="2385461"/>
            <a:ext cx="779073" cy="41515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Effective IP</a:t>
            </a:r>
          </a:p>
        </p:txBody>
      </p:sp>
      <p:cxnSp>
        <p:nvCxnSpPr>
          <p:cNvPr id="37" name="Straight Arrow Connector 36">
            <a:extLst>
              <a:ext uri="{FF2B5EF4-FFF2-40B4-BE49-F238E27FC236}">
                <a16:creationId xmlns:a16="http://schemas.microsoft.com/office/drawing/2014/main" id="{3D39CBE9-4CFF-A5F2-CA60-4CC8D633AD34}"/>
              </a:ext>
            </a:extLst>
          </p:cNvPr>
          <p:cNvCxnSpPr/>
          <p:nvPr/>
        </p:nvCxnSpPr>
        <p:spPr>
          <a:xfrm>
            <a:off x="4514194" y="1487214"/>
            <a:ext cx="538660" cy="2737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897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4B7A-8CB3-93FF-6FB7-9799A523080C}"/>
              </a:ext>
            </a:extLst>
          </p:cNvPr>
          <p:cNvSpPr>
            <a:spLocks noGrp="1"/>
          </p:cNvSpPr>
          <p:nvPr>
            <p:ph type="title"/>
          </p:nvPr>
        </p:nvSpPr>
        <p:spPr/>
        <p:txBody>
          <a:bodyPr/>
          <a:lstStyle/>
          <a:p>
            <a:r>
              <a:rPr lang="en-US" dirty="0"/>
              <a:t>Department is Unable to Accommodate</a:t>
            </a:r>
          </a:p>
        </p:txBody>
      </p:sp>
      <p:sp>
        <p:nvSpPr>
          <p:cNvPr id="3" name="Text Placeholder 2">
            <a:extLst>
              <a:ext uri="{FF2B5EF4-FFF2-40B4-BE49-F238E27FC236}">
                <a16:creationId xmlns:a16="http://schemas.microsoft.com/office/drawing/2014/main" id="{0FB37DB5-110E-2917-BC75-2F2EB667C6F9}"/>
              </a:ext>
            </a:extLst>
          </p:cNvPr>
          <p:cNvSpPr>
            <a:spLocks noGrp="1"/>
          </p:cNvSpPr>
          <p:nvPr>
            <p:ph type="body" sz="quarter" idx="10"/>
          </p:nvPr>
        </p:nvSpPr>
        <p:spPr>
          <a:xfrm>
            <a:off x="457200" y="1019175"/>
            <a:ext cx="8229600" cy="3105149"/>
          </a:xfrm>
        </p:spPr>
        <p:txBody>
          <a:bodyPr/>
          <a:lstStyle/>
          <a:p>
            <a:r>
              <a:rPr lang="en-US" sz="1400" dirty="0"/>
              <a:t>When a department is made aware of an accommodation needs, they must make a decision on if they are able to accommodate. If you determine that you are unable to accommodate your employee, Disability Management may follow up to ensure the Interactive Process was completed, and the Accommodation Request was reviewed according to the essential functions of the job. </a:t>
            </a:r>
          </a:p>
          <a:p>
            <a:endParaRPr lang="en-US" sz="1400" dirty="0"/>
          </a:p>
          <a:p>
            <a:r>
              <a:rPr lang="en-US" sz="1400" dirty="0"/>
              <a:t>Some questions the Disability Management Specialist may ask are:</a:t>
            </a:r>
          </a:p>
          <a:p>
            <a:pPr marL="285750" indent="-285750">
              <a:buFont typeface="Arial" panose="020B0604020202020204" pitchFamily="34" charset="0"/>
              <a:buChar char="•"/>
            </a:pPr>
            <a:r>
              <a:rPr lang="en-US" sz="1200" dirty="0"/>
              <a:t>What essential functions are being impacted?</a:t>
            </a:r>
          </a:p>
          <a:p>
            <a:pPr marL="285750" indent="-285750">
              <a:buFont typeface="Arial" panose="020B0604020202020204" pitchFamily="34" charset="0"/>
              <a:buChar char="•"/>
            </a:pPr>
            <a:r>
              <a:rPr lang="en-US" sz="1200" dirty="0"/>
              <a:t>What hardship(s) will the restrictions/accommodation cause to the department?</a:t>
            </a:r>
          </a:p>
          <a:p>
            <a:pPr marL="285750" indent="-285750">
              <a:buFont typeface="Arial" panose="020B0604020202020204" pitchFamily="34" charset="0"/>
              <a:buChar char="•"/>
            </a:pPr>
            <a:r>
              <a:rPr lang="en-US" sz="1200" dirty="0"/>
              <a:t>Are there any marginal duties that can temporarily be removed so an accommodation can be implemented?</a:t>
            </a:r>
          </a:p>
          <a:p>
            <a:pPr marL="285750" indent="-285750">
              <a:buFont typeface="Arial" panose="020B0604020202020204" pitchFamily="34" charset="0"/>
              <a:buChar char="•"/>
            </a:pPr>
            <a:r>
              <a:rPr lang="en-US" sz="1200" dirty="0"/>
              <a:t>Are there any alternate duties within this department that the employee can complete while on these restrictions (example: clerical/administrative work)?</a:t>
            </a:r>
          </a:p>
        </p:txBody>
      </p:sp>
    </p:spTree>
    <p:extLst>
      <p:ext uri="{BB962C8B-B14F-4D97-AF65-F5344CB8AC3E}">
        <p14:creationId xmlns:p14="http://schemas.microsoft.com/office/powerpoint/2010/main" val="496151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15870-7788-A162-3424-3C6CD74BF9E9}"/>
              </a:ext>
            </a:extLst>
          </p:cNvPr>
          <p:cNvSpPr>
            <a:spLocks noGrp="1"/>
          </p:cNvSpPr>
          <p:nvPr>
            <p:ph type="title"/>
          </p:nvPr>
        </p:nvSpPr>
        <p:spPr/>
        <p:txBody>
          <a:bodyPr/>
          <a:lstStyle/>
          <a:p>
            <a:r>
              <a:rPr lang="en-US" dirty="0"/>
              <a:t>Performance Management</a:t>
            </a:r>
          </a:p>
        </p:txBody>
      </p:sp>
      <p:sp>
        <p:nvSpPr>
          <p:cNvPr id="3" name="Text Placeholder 2">
            <a:extLst>
              <a:ext uri="{FF2B5EF4-FFF2-40B4-BE49-F238E27FC236}">
                <a16:creationId xmlns:a16="http://schemas.microsoft.com/office/drawing/2014/main" id="{BA995807-73A0-1752-9287-024534DEBACA}"/>
              </a:ext>
            </a:extLst>
          </p:cNvPr>
          <p:cNvSpPr>
            <a:spLocks noGrp="1"/>
          </p:cNvSpPr>
          <p:nvPr>
            <p:ph type="body" sz="quarter" idx="10"/>
          </p:nvPr>
        </p:nvSpPr>
        <p:spPr>
          <a:xfrm>
            <a:off x="404648" y="1598513"/>
            <a:ext cx="4167352" cy="1946473"/>
          </a:xfrm>
        </p:spPr>
        <p:txBody>
          <a:bodyPr/>
          <a:lstStyle/>
          <a:p>
            <a:pPr algn="ctr"/>
            <a:r>
              <a:rPr lang="en-US" sz="1400" kern="100" dirty="0">
                <a:latin typeface="Calibri" panose="020F0502020204030204" pitchFamily="34" charset="0"/>
                <a:ea typeface="Calibri" panose="020F0502020204030204" pitchFamily="34" charset="0"/>
                <a:cs typeface="Times New Roman" panose="02020603050405020304" pitchFamily="18" charset="0"/>
              </a:rPr>
              <a:t>P</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erformance problems may also intersect with accommodations. </a:t>
            </a:r>
          </a:p>
          <a:p>
            <a:pPr algn="ct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400" dirty="0">
                <a:effectLst/>
                <a:latin typeface="Calibri" panose="020F0502020204030204" pitchFamily="34" charset="0"/>
                <a:ea typeface="Calibri" panose="020F0502020204030204" pitchFamily="34" charset="0"/>
              </a:rPr>
              <a:t>When wanting to discipline an employee for performance issues, having a checklist of questions can help us catch an accommodation need an employee may have, but may not have specifically asked for.</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endParaRPr>
          </a:p>
          <a:p>
            <a:pPr algn="ctr"/>
            <a:endParaRPr lang="en-US" sz="1400" dirty="0"/>
          </a:p>
        </p:txBody>
      </p:sp>
      <p:pic>
        <p:nvPicPr>
          <p:cNvPr id="1026" name="Picture 2" descr="10 Signs Your Company Needs a Performance Management System">
            <a:extLst>
              <a:ext uri="{FF2B5EF4-FFF2-40B4-BE49-F238E27FC236}">
                <a16:creationId xmlns:a16="http://schemas.microsoft.com/office/drawing/2014/main" id="{DABE920F-7872-9E47-987B-DC8BFEFC9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140" y="1598512"/>
            <a:ext cx="3886199" cy="194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363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B0430-F0B2-6205-5EA8-96848670B4AA}"/>
              </a:ext>
            </a:extLst>
          </p:cNvPr>
          <p:cNvSpPr>
            <a:spLocks noGrp="1"/>
          </p:cNvSpPr>
          <p:nvPr>
            <p:ph type="title"/>
          </p:nvPr>
        </p:nvSpPr>
        <p:spPr/>
        <p:txBody>
          <a:bodyPr/>
          <a:lstStyle/>
          <a:p>
            <a:r>
              <a:rPr lang="en-US" dirty="0"/>
              <a:t>Performance Management </a:t>
            </a:r>
          </a:p>
        </p:txBody>
      </p:sp>
      <p:sp>
        <p:nvSpPr>
          <p:cNvPr id="3" name="Text Placeholder 2">
            <a:extLst>
              <a:ext uri="{FF2B5EF4-FFF2-40B4-BE49-F238E27FC236}">
                <a16:creationId xmlns:a16="http://schemas.microsoft.com/office/drawing/2014/main" id="{73CD375C-36A9-F17C-7957-BFEA19B3B566}"/>
              </a:ext>
            </a:extLst>
          </p:cNvPr>
          <p:cNvSpPr>
            <a:spLocks noGrp="1"/>
          </p:cNvSpPr>
          <p:nvPr>
            <p:ph type="body" sz="quarter" idx="10"/>
          </p:nvPr>
        </p:nvSpPr>
        <p:spPr>
          <a:xfrm>
            <a:off x="457200" y="978835"/>
            <a:ext cx="8229600" cy="3606613"/>
          </a:xfrm>
        </p:spPr>
        <p:txBody>
          <a:bodyPr/>
          <a:lstStyle/>
          <a:p>
            <a:pPr marL="0" marR="0">
              <a:spcBef>
                <a:spcPts val="0"/>
              </a:spcBef>
              <a:spcAft>
                <a:spcPts val="0"/>
              </a:spcAft>
            </a:pPr>
            <a:r>
              <a:rPr lang="en-US" sz="1050" dirty="0">
                <a:effectLst/>
                <a:latin typeface="Calibri" panose="020F0502020204030204" pitchFamily="34" charset="0"/>
                <a:ea typeface="Calibri" panose="020F0502020204030204" pitchFamily="34" charset="0"/>
              </a:rPr>
              <a:t>Some of the checklist questions should be:</a:t>
            </a:r>
          </a:p>
          <a:p>
            <a:pPr marL="0" marR="0">
              <a:spcBef>
                <a:spcPts val="0"/>
              </a:spcBef>
              <a:spcAft>
                <a:spcPts val="0"/>
              </a:spcAft>
            </a:pPr>
            <a:endParaRPr lang="en-US" sz="1050" dirty="0">
              <a:latin typeface="Calibri" panose="020F0502020204030204" pitchFamily="34" charset="0"/>
              <a:ea typeface="Calibri" panose="020F0502020204030204" pitchFamily="34" charset="0"/>
            </a:endParaRPr>
          </a:p>
          <a:p>
            <a:pPr marL="171450" marR="0" lvl="0" indent="-171450">
              <a:lnSpc>
                <a:spcPct val="105000"/>
              </a:lnSpc>
              <a:spcBef>
                <a:spcPts val="0"/>
              </a:spcBef>
              <a:spcAft>
                <a:spcPts val="0"/>
              </a:spcAft>
              <a:buFont typeface="Arial" panose="020B0604020202020204" pitchFamily="34" charset="0"/>
              <a:buChar char="•"/>
            </a:pPr>
            <a:r>
              <a:rPr lang="en-US" sz="1050" dirty="0">
                <a:effectLst/>
                <a:latin typeface="Calibri" panose="020F0502020204030204" pitchFamily="34" charset="0"/>
                <a:ea typeface="Times New Roman" panose="02020603050405020304" pitchFamily="18" charset="0"/>
              </a:rPr>
              <a:t>Has the employee given any indication that they need accommodations?</a:t>
            </a:r>
            <a:endParaRPr lang="en-US" sz="1050" dirty="0">
              <a:latin typeface="Calibri" panose="020F0502020204030204" pitchFamily="34" charset="0"/>
              <a:ea typeface="Times New Roman" panose="02020603050405020304" pitchFamily="18" charset="0"/>
            </a:endParaRPr>
          </a:p>
          <a:p>
            <a:pPr marL="514350" lvl="1" indent="-171450">
              <a:lnSpc>
                <a:spcPct val="105000"/>
              </a:lnSpc>
              <a:spcBef>
                <a:spcPts val="0"/>
              </a:spcBef>
              <a:spcAft>
                <a:spcPts val="0"/>
              </a:spcAft>
            </a:pPr>
            <a:r>
              <a:rPr lang="en-US" sz="1000" dirty="0">
                <a:latin typeface="Calibri" panose="020F0502020204030204" pitchFamily="34" charset="0"/>
                <a:ea typeface="Times New Roman" panose="02020603050405020304" pitchFamily="18" charset="0"/>
              </a:rPr>
              <a:t>I</a:t>
            </a:r>
            <a:r>
              <a:rPr lang="en-US" sz="1000" dirty="0">
                <a:effectLst/>
                <a:latin typeface="Calibri" panose="020F0502020204030204" pitchFamily="34" charset="0"/>
                <a:ea typeface="Times New Roman" panose="02020603050405020304" pitchFamily="18" charset="0"/>
              </a:rPr>
              <a:t>f they have, we need to be able to show that we have taken appropriate steps to follow through on the interactive process before we take any discipline.  </a:t>
            </a:r>
            <a:endParaRPr lang="en-US" sz="1000" dirty="0">
              <a:latin typeface="Calibri" panose="020F0502020204030204" pitchFamily="34" charset="0"/>
              <a:ea typeface="Times New Roman" panose="02020603050405020304" pitchFamily="18" charset="0"/>
            </a:endParaRPr>
          </a:p>
          <a:p>
            <a:pPr marL="514350" lvl="1"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Find out if any requests or statements about disability/medical conditions have been made, and how they were these statements handled?</a:t>
            </a:r>
            <a:endParaRPr lang="en-US" sz="1050" dirty="0">
              <a:latin typeface="Calibri" panose="020F0502020204030204" pitchFamily="34" charset="0"/>
              <a:ea typeface="Times New Roman" panose="02020603050405020304" pitchFamily="18" charset="0"/>
            </a:endParaRPr>
          </a:p>
          <a:p>
            <a:pPr marL="514350" lvl="1"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As part of the discussion about how to discipline the employee, find out if:</a:t>
            </a:r>
            <a:endParaRPr lang="en-US" sz="1050" dirty="0">
              <a:latin typeface="Calibri" panose="020F0502020204030204" pitchFamily="34" charset="0"/>
              <a:ea typeface="Times New Roman" panose="02020603050405020304" pitchFamily="18" charset="0"/>
            </a:endParaRPr>
          </a:p>
          <a:p>
            <a:pPr marL="857250" lvl="2"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There is anything suggesting a medical issue. </a:t>
            </a:r>
            <a:endParaRPr lang="en-US" sz="1050" dirty="0">
              <a:latin typeface="Calibri" panose="020F0502020204030204" pitchFamily="34" charset="0"/>
              <a:ea typeface="Times New Roman" panose="02020603050405020304" pitchFamily="18" charset="0"/>
            </a:endParaRPr>
          </a:p>
          <a:p>
            <a:pPr marL="857250" lvl="2"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Were any issues raised by the employee, any absences or leaves taken, etc. </a:t>
            </a:r>
            <a:endParaRPr lang="en-US" sz="1050" dirty="0">
              <a:latin typeface="Calibri" panose="020F0502020204030204" pitchFamily="34" charset="0"/>
              <a:ea typeface="Times New Roman" panose="02020603050405020304" pitchFamily="18" charset="0"/>
            </a:endParaRPr>
          </a:p>
          <a:p>
            <a:pPr marL="857250" lvl="2"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Is there a pending accommodation?  </a:t>
            </a:r>
            <a:endParaRPr lang="en-US" sz="1050" dirty="0">
              <a:latin typeface="Calibri" panose="020F0502020204030204" pitchFamily="34" charset="0"/>
              <a:ea typeface="Times New Roman" panose="02020603050405020304" pitchFamily="18" charset="0"/>
            </a:endParaRPr>
          </a:p>
          <a:p>
            <a:pPr marL="857250" lvl="2"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Is there confusion around whether there is a disability request or not?  </a:t>
            </a:r>
            <a:endParaRPr lang="en-US" sz="1050" dirty="0">
              <a:latin typeface="Calibri" panose="020F0502020204030204" pitchFamily="34" charset="0"/>
              <a:ea typeface="Times New Roman" panose="02020603050405020304" pitchFamily="18" charset="0"/>
            </a:endParaRPr>
          </a:p>
          <a:p>
            <a:pPr marL="857250" lvl="2"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Could the employee’s performance issues be addressed by an accommodation?  </a:t>
            </a:r>
            <a:endParaRPr lang="en-US" sz="1050" dirty="0">
              <a:latin typeface="Calibri" panose="020F0502020204030204" pitchFamily="34" charset="0"/>
              <a:ea typeface="Times New Roman" panose="02020603050405020304" pitchFamily="18" charset="0"/>
            </a:endParaRPr>
          </a:p>
          <a:p>
            <a:pPr marL="857250" lvl="2"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What exactly has been done to interact with the employee on these issues?</a:t>
            </a:r>
            <a:endParaRPr lang="en-US" sz="1050" dirty="0">
              <a:latin typeface="Calibri" panose="020F0502020204030204" pitchFamily="34" charset="0"/>
              <a:ea typeface="Times New Roman" panose="02020603050405020304" pitchFamily="18" charset="0"/>
            </a:endParaRPr>
          </a:p>
          <a:p>
            <a:pPr marL="857250" lvl="2" indent="-171450">
              <a:lnSpc>
                <a:spcPct val="105000"/>
              </a:lnSpc>
              <a:spcBef>
                <a:spcPts val="0"/>
              </a:spcBef>
              <a:spcAft>
                <a:spcPts val="0"/>
              </a:spcAft>
            </a:pPr>
            <a:r>
              <a:rPr lang="en-US" sz="1050" dirty="0">
                <a:effectLst/>
                <a:latin typeface="Calibri" panose="020F0502020204030204" pitchFamily="34" charset="0"/>
                <a:ea typeface="Times New Roman" panose="02020603050405020304" pitchFamily="18" charset="0"/>
              </a:rPr>
              <a:t>Basically, what evidence do we have that they did or did not request accommodations?  And what evidence do we have that we have made a good faith effort to identify them and accommodate. </a:t>
            </a:r>
            <a:endParaRPr lang="en-US" sz="105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050" dirty="0">
              <a:latin typeface="Calibri" panose="020F0502020204030204" pitchFamily="34" charset="0"/>
              <a:ea typeface="Calibri" panose="020F0502020204030204" pitchFamily="34" charset="0"/>
            </a:endParaRPr>
          </a:p>
          <a:p>
            <a:pPr>
              <a:spcBef>
                <a:spcPts val="0"/>
              </a:spcBef>
              <a:spcAft>
                <a:spcPts val="0"/>
              </a:spcAft>
            </a:pPr>
            <a:r>
              <a:rPr lang="en-US" sz="1050" dirty="0">
                <a:effectLst/>
                <a:latin typeface="Calibri" panose="020F0502020204030204" pitchFamily="34" charset="0"/>
                <a:ea typeface="Times New Roman" panose="02020603050405020304" pitchFamily="18" charset="0"/>
              </a:rPr>
              <a:t>Bottom line, we can’t terminate someone who is giving a medical reason for their issues until we have gone through the process above and determined whether there is a reasonable accommodation available. This is why it is important to be clear on the essential functions of the job and explore accommodations that will allow them to be met. </a:t>
            </a:r>
          </a:p>
          <a:p>
            <a:pPr marL="0" marR="0">
              <a:spcBef>
                <a:spcPts val="0"/>
              </a:spcBef>
              <a:spcAft>
                <a:spcPts val="0"/>
              </a:spcAft>
            </a:pPr>
            <a:endParaRPr lang="en-US" sz="105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050" dirty="0">
              <a:effectLst/>
              <a:latin typeface="Calibri" panose="020F0502020204030204" pitchFamily="34" charset="0"/>
              <a:ea typeface="Calibri" panose="020F0502020204030204" pitchFamily="34" charset="0"/>
            </a:endParaRPr>
          </a:p>
          <a:p>
            <a:pPr lvl="2" indent="0">
              <a:lnSpc>
                <a:spcPct val="105000"/>
              </a:lnSpc>
              <a:spcBef>
                <a:spcPts val="0"/>
              </a:spcBef>
              <a:spcAft>
                <a:spcPts val="0"/>
              </a:spcAft>
              <a:buNone/>
            </a:pPr>
            <a:endParaRPr lang="en-US" sz="105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761660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B6FC-9EDB-FEDB-EB4F-F80B29312230}"/>
              </a:ext>
            </a:extLst>
          </p:cNvPr>
          <p:cNvSpPr>
            <a:spLocks noGrp="1"/>
          </p:cNvSpPr>
          <p:nvPr>
            <p:ph type="title"/>
          </p:nvPr>
        </p:nvSpPr>
        <p:spPr/>
        <p:txBody>
          <a:bodyPr/>
          <a:lstStyle/>
          <a:p>
            <a:r>
              <a:rPr lang="en-US" dirty="0"/>
              <a:t>Return to Work</a:t>
            </a:r>
          </a:p>
        </p:txBody>
      </p:sp>
      <p:sp>
        <p:nvSpPr>
          <p:cNvPr id="3" name="Text Placeholder 2">
            <a:extLst>
              <a:ext uri="{FF2B5EF4-FFF2-40B4-BE49-F238E27FC236}">
                <a16:creationId xmlns:a16="http://schemas.microsoft.com/office/drawing/2014/main" id="{0AC2A27E-6CB2-E817-A126-4CCEFF0590E7}"/>
              </a:ext>
            </a:extLst>
          </p:cNvPr>
          <p:cNvSpPr>
            <a:spLocks noGrp="1"/>
          </p:cNvSpPr>
          <p:nvPr>
            <p:ph type="body" sz="quarter" idx="10"/>
          </p:nvPr>
        </p:nvSpPr>
        <p:spPr>
          <a:xfrm>
            <a:off x="3884964" y="1457489"/>
            <a:ext cx="5056094" cy="2228522"/>
          </a:xfrm>
        </p:spPr>
        <p:txBody>
          <a:bodyPr/>
          <a:lstStyle/>
          <a:p>
            <a:r>
              <a:rPr lang="en-US" sz="1400" dirty="0"/>
              <a:t>Upon the employees return to work:</a:t>
            </a:r>
          </a:p>
          <a:p>
            <a:endParaRPr lang="en-US" sz="1400" dirty="0"/>
          </a:p>
          <a:p>
            <a:r>
              <a:rPr lang="en-US" sz="1400" dirty="0"/>
              <a:t>If an employee provides you with a restricted return to work note, and you can accommodate, to expedite the process, you may allow them to return to work, and then you can notify Sedgwick. </a:t>
            </a:r>
          </a:p>
          <a:p>
            <a:endParaRPr lang="en-US" sz="1400" dirty="0"/>
          </a:p>
          <a:p>
            <a:r>
              <a:rPr lang="en-US" sz="1400" dirty="0"/>
              <a:t>You do not have to wait for Sedgwick if you have a copy of the note and can accommodate. This also applies to return-to-work full duty notes.</a:t>
            </a:r>
          </a:p>
          <a:p>
            <a:endParaRPr lang="en-US" sz="1400" dirty="0"/>
          </a:p>
        </p:txBody>
      </p:sp>
      <p:pic>
        <p:nvPicPr>
          <p:cNvPr id="4" name="Picture 3">
            <a:extLst>
              <a:ext uri="{FF2B5EF4-FFF2-40B4-BE49-F238E27FC236}">
                <a16:creationId xmlns:a16="http://schemas.microsoft.com/office/drawing/2014/main" id="{C14A6218-4E8B-B97A-4F7E-3060678395A9}"/>
              </a:ext>
            </a:extLst>
          </p:cNvPr>
          <p:cNvPicPr>
            <a:picLocks noChangeAspect="1"/>
          </p:cNvPicPr>
          <p:nvPr/>
        </p:nvPicPr>
        <p:blipFill>
          <a:blip r:embed="rId2"/>
          <a:stretch>
            <a:fillRect/>
          </a:stretch>
        </p:blipFill>
        <p:spPr>
          <a:xfrm>
            <a:off x="372055" y="1723368"/>
            <a:ext cx="3094502" cy="1547251"/>
          </a:xfrm>
          <a:prstGeom prst="rect">
            <a:avLst/>
          </a:prstGeom>
        </p:spPr>
      </p:pic>
    </p:spTree>
    <p:extLst>
      <p:ext uri="{BB962C8B-B14F-4D97-AF65-F5344CB8AC3E}">
        <p14:creationId xmlns:p14="http://schemas.microsoft.com/office/powerpoint/2010/main" val="2760283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0E8E6-4B8E-A93A-9B0D-444DF38B1EFD}"/>
              </a:ext>
            </a:extLst>
          </p:cNvPr>
          <p:cNvSpPr>
            <a:spLocks noGrp="1"/>
          </p:cNvSpPr>
          <p:nvPr>
            <p:ph type="title"/>
          </p:nvPr>
        </p:nvSpPr>
        <p:spPr/>
        <p:txBody>
          <a:bodyPr/>
          <a:lstStyle/>
          <a:p>
            <a:r>
              <a:rPr lang="en-US" dirty="0"/>
              <a:t>Case Study</a:t>
            </a:r>
          </a:p>
        </p:txBody>
      </p:sp>
      <p:sp>
        <p:nvSpPr>
          <p:cNvPr id="3" name="Text Placeholder 2">
            <a:extLst>
              <a:ext uri="{FF2B5EF4-FFF2-40B4-BE49-F238E27FC236}">
                <a16:creationId xmlns:a16="http://schemas.microsoft.com/office/drawing/2014/main" id="{C0534796-B3A8-4BBF-AE5A-91B237D7CCE3}"/>
              </a:ext>
            </a:extLst>
          </p:cNvPr>
          <p:cNvSpPr>
            <a:spLocks noGrp="1"/>
          </p:cNvSpPr>
          <p:nvPr>
            <p:ph type="body" sz="quarter" idx="10"/>
          </p:nvPr>
        </p:nvSpPr>
        <p:spPr>
          <a:xfrm>
            <a:off x="228600" y="1082775"/>
            <a:ext cx="8686800" cy="3105149"/>
          </a:xfrm>
        </p:spPr>
        <p:txBody>
          <a:bodyPr/>
          <a:lstStyle/>
          <a:p>
            <a:r>
              <a:rPr lang="en-US" sz="900" dirty="0"/>
              <a:t>Sally is a customer service representative (CSR) at the call center you manage. For the first nine months of Sally’s employment, everything was fine. Then, things changed. For the past year, it’s been one thing after another.</a:t>
            </a:r>
          </a:p>
          <a:p>
            <a:endParaRPr lang="en-US" sz="900" dirty="0"/>
          </a:p>
          <a:p>
            <a:r>
              <a:rPr lang="en-US" sz="900" dirty="0"/>
              <a:t>Sally’s problem is that she is allergic to all kinds of smells. Her first complaints were about co-workers’ perfumes causing her to feel nauseous and have allergy-like symptoms. You allowed her to move away from co-workers with offensive perfumes three times, until you realized Sally would continue to have these problems no matter where she sat. You allowed Sally to have a fan at her desk. You even allowed Sally to communicate with her supervisor only by phone, because the supervisor’s perfume bothered Sally so much, but you refused to grant Sally’s request to “sniff” new employees who were to be stationed next to her cubicle. </a:t>
            </a:r>
          </a:p>
          <a:p>
            <a:endParaRPr lang="en-US" sz="900" dirty="0"/>
          </a:p>
          <a:p>
            <a:r>
              <a:rPr lang="en-US" sz="900" dirty="0"/>
              <a:t>Sally continued to have allergic reactions at work. One day, she had to leave a training session because of the lemon-scented furniture polish that had been used on the training table. You had to reschedule a special session for her. When Sally was training a new CSR, she asked the trainee to stop wearing perfume and hand lotion. You reassigned the trainee to someone else and gave Sally two weeks of paid leave to recover. You even allowed Sally to wear a mask around the office.</a:t>
            </a:r>
          </a:p>
          <a:p>
            <a:endParaRPr lang="en-US" sz="900" dirty="0"/>
          </a:p>
          <a:p>
            <a:r>
              <a:rPr lang="en-US" sz="900" dirty="0"/>
              <a:t>Sally didn’t think you were doing enough, so she filed a complaint. After all you’d done, she accused you of discriminating against her by not accommodating her disability. Two months after filing the complaint, she asked for a meeting with you. In the meeting, Sally yelled at you and demanded that you either establish a “fragrance-free” policy or give her an enclosed cubicle equipped with a special air filtration device. You were incensed by Sally’s behavior. You told her the meeting was over due to her behavior. </a:t>
            </a:r>
          </a:p>
          <a:p>
            <a:endParaRPr lang="en-US" sz="900" dirty="0"/>
          </a:p>
          <a:p>
            <a:r>
              <a:rPr lang="en-US" sz="900" dirty="0"/>
              <a:t>Two weeks after the heated meeting with Sally, you discipline her and write her up for being insubordinate with you in that meeting. Sally files a formal complaint with the EEOC and sues for disability discrimination and retaliation.</a:t>
            </a:r>
          </a:p>
          <a:p>
            <a:endParaRPr lang="en-US" sz="800" dirty="0"/>
          </a:p>
        </p:txBody>
      </p:sp>
    </p:spTree>
    <p:extLst>
      <p:ext uri="{BB962C8B-B14F-4D97-AF65-F5344CB8AC3E}">
        <p14:creationId xmlns:p14="http://schemas.microsoft.com/office/powerpoint/2010/main" val="500794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5B7CC-AB1C-A18E-B724-EB56B261449B}"/>
              </a:ext>
            </a:extLst>
          </p:cNvPr>
          <p:cNvSpPr>
            <a:spLocks noGrp="1"/>
          </p:cNvSpPr>
          <p:nvPr>
            <p:ph type="title"/>
          </p:nvPr>
        </p:nvSpPr>
        <p:spPr/>
        <p:txBody>
          <a:bodyPr/>
          <a:lstStyle/>
          <a:p>
            <a:r>
              <a:rPr lang="en-US" dirty="0"/>
              <a:t>General Questions??</a:t>
            </a:r>
          </a:p>
        </p:txBody>
      </p:sp>
      <p:sp>
        <p:nvSpPr>
          <p:cNvPr id="3" name="Text Placeholder 2">
            <a:extLst>
              <a:ext uri="{FF2B5EF4-FFF2-40B4-BE49-F238E27FC236}">
                <a16:creationId xmlns:a16="http://schemas.microsoft.com/office/drawing/2014/main" id="{C579F766-D3F7-C984-A61C-FBFB558E73D8}"/>
              </a:ext>
            </a:extLst>
          </p:cNvPr>
          <p:cNvSpPr>
            <a:spLocks noGrp="1"/>
          </p:cNvSpPr>
          <p:nvPr>
            <p:ph type="body" sz="quarter" idx="10"/>
          </p:nvPr>
        </p:nvSpPr>
        <p:spPr>
          <a:xfrm>
            <a:off x="457200" y="1019175"/>
            <a:ext cx="8229600" cy="3105149"/>
          </a:xfrm>
        </p:spPr>
        <p:txBody>
          <a:bodyPr/>
          <a:lstStyle/>
          <a:p>
            <a:r>
              <a:rPr lang="en-US" sz="1800" dirty="0"/>
              <a:t>Reminder- Please don’t share names or any identifiable information.</a:t>
            </a:r>
          </a:p>
          <a:p>
            <a:endParaRPr lang="en-US" sz="1800" dirty="0"/>
          </a:p>
          <a:p>
            <a:r>
              <a:rPr lang="en-US" sz="1800" dirty="0"/>
              <a:t>Email: </a:t>
            </a:r>
            <a:r>
              <a:rPr lang="en-US" sz="1800" dirty="0">
                <a:hlinkClick r:id="rId2"/>
              </a:rPr>
              <a:t>kliquori@hs.uci.edu</a:t>
            </a:r>
            <a:r>
              <a:rPr lang="en-US" sz="1800" dirty="0"/>
              <a:t> </a:t>
            </a:r>
          </a:p>
          <a:p>
            <a:r>
              <a:rPr lang="en-US" sz="900" dirty="0"/>
              <a:t>*Search by Katie Dizdarevic</a:t>
            </a:r>
          </a:p>
          <a:p>
            <a:endParaRPr lang="en-US" sz="1800" dirty="0"/>
          </a:p>
          <a:p>
            <a:r>
              <a:rPr lang="en-US" sz="1800" dirty="0"/>
              <a:t>This training can be found on the HR Leave Page:</a:t>
            </a:r>
          </a:p>
          <a:p>
            <a:r>
              <a:rPr lang="en-US" sz="1800" dirty="0">
                <a:hlinkClick r:id="rId3"/>
              </a:rPr>
              <a:t>https://hr.uci.edu/partnership/benefits/leaveadmin/</a:t>
            </a:r>
            <a:r>
              <a:rPr lang="en-US" sz="1800" dirty="0"/>
              <a:t> </a:t>
            </a:r>
          </a:p>
          <a:p>
            <a:endParaRPr lang="en-US" sz="1800" dirty="0"/>
          </a:p>
          <a:p>
            <a:endParaRPr lang="en-US" sz="1800" dirty="0"/>
          </a:p>
          <a:p>
            <a:r>
              <a:rPr lang="en-US" sz="1800" dirty="0"/>
              <a:t>More to come on ongoing Accommodation Trainings!</a:t>
            </a:r>
          </a:p>
        </p:txBody>
      </p:sp>
    </p:spTree>
    <p:extLst>
      <p:ext uri="{BB962C8B-B14F-4D97-AF65-F5344CB8AC3E}">
        <p14:creationId xmlns:p14="http://schemas.microsoft.com/office/powerpoint/2010/main" val="2671667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6B527-3D76-D7F7-ECF3-0D3C0C95F36C}"/>
              </a:ext>
            </a:extLst>
          </p:cNvPr>
          <p:cNvSpPr>
            <a:spLocks noGrp="1"/>
          </p:cNvSpPr>
          <p:nvPr>
            <p:ph type="title"/>
          </p:nvPr>
        </p:nvSpPr>
        <p:spPr/>
        <p:txBody>
          <a:bodyPr/>
          <a:lstStyle/>
          <a:p>
            <a:r>
              <a:rPr lang="en-US" dirty="0"/>
              <a:t>What is the ADA?</a:t>
            </a:r>
          </a:p>
        </p:txBody>
      </p:sp>
      <p:sp>
        <p:nvSpPr>
          <p:cNvPr id="3" name="Text Placeholder 2">
            <a:extLst>
              <a:ext uri="{FF2B5EF4-FFF2-40B4-BE49-F238E27FC236}">
                <a16:creationId xmlns:a16="http://schemas.microsoft.com/office/drawing/2014/main" id="{6E0F1CB3-3001-7622-9CEC-25DB7038AEDF}"/>
              </a:ext>
            </a:extLst>
          </p:cNvPr>
          <p:cNvSpPr>
            <a:spLocks noGrp="1"/>
          </p:cNvSpPr>
          <p:nvPr>
            <p:ph type="body" sz="quarter" idx="10"/>
          </p:nvPr>
        </p:nvSpPr>
        <p:spPr>
          <a:xfrm>
            <a:off x="457200" y="1061386"/>
            <a:ext cx="5070529" cy="3105149"/>
          </a:xfrm>
        </p:spPr>
        <p:txBody>
          <a:bodyPr/>
          <a:lstStyle/>
          <a:p>
            <a:r>
              <a:rPr lang="en-US" sz="1400" dirty="0"/>
              <a:t>The Americans with Disabilities Act (ADA) is a federal civil rights law that prohibits discrimination against individuals with disabilities in all areas of public life, including jobs, schools, transportation, and all public and private places that are open to the general public. </a:t>
            </a:r>
          </a:p>
          <a:p>
            <a:endParaRPr lang="en-US" sz="1400" dirty="0"/>
          </a:p>
          <a:p>
            <a:r>
              <a:rPr lang="en-US" sz="1400" dirty="0"/>
              <a:t>The purpose of the law is to make sure that people with disabilities have the same rights and opportunities as everyone else.</a:t>
            </a:r>
          </a:p>
          <a:p>
            <a:endParaRPr lang="en-US" sz="1200" dirty="0"/>
          </a:p>
          <a:p>
            <a:r>
              <a:rPr lang="en-US" sz="1400" dirty="0"/>
              <a:t>The ADA is divided into five titles (or sections) that relate to different areas of public life.</a:t>
            </a:r>
          </a:p>
          <a:p>
            <a:endParaRPr lang="en-US" sz="1400" dirty="0"/>
          </a:p>
          <a:p>
            <a:r>
              <a:rPr lang="en-US" sz="1400" dirty="0"/>
              <a:t>Title I covers Equal Employment Opportunity for Individuals with Disabilities.</a:t>
            </a:r>
          </a:p>
        </p:txBody>
      </p:sp>
      <p:pic>
        <p:nvPicPr>
          <p:cNvPr id="4" name="Picture 3">
            <a:extLst>
              <a:ext uri="{FF2B5EF4-FFF2-40B4-BE49-F238E27FC236}">
                <a16:creationId xmlns:a16="http://schemas.microsoft.com/office/drawing/2014/main" id="{6862FBCA-DC96-D8E7-59D7-40D8A5333123}"/>
              </a:ext>
            </a:extLst>
          </p:cNvPr>
          <p:cNvPicPr>
            <a:picLocks noChangeAspect="1"/>
          </p:cNvPicPr>
          <p:nvPr/>
        </p:nvPicPr>
        <p:blipFill>
          <a:blip r:embed="rId2"/>
          <a:stretch>
            <a:fillRect/>
          </a:stretch>
        </p:blipFill>
        <p:spPr>
          <a:xfrm>
            <a:off x="5677926" y="1870592"/>
            <a:ext cx="3366388" cy="1402315"/>
          </a:xfrm>
          <a:prstGeom prst="rect">
            <a:avLst/>
          </a:prstGeom>
        </p:spPr>
      </p:pic>
    </p:spTree>
    <p:extLst>
      <p:ext uri="{BB962C8B-B14F-4D97-AF65-F5344CB8AC3E}">
        <p14:creationId xmlns:p14="http://schemas.microsoft.com/office/powerpoint/2010/main" val="1996739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64AF-37D5-16C1-0391-E53A8A525E3A}"/>
              </a:ext>
            </a:extLst>
          </p:cNvPr>
          <p:cNvSpPr>
            <a:spLocks noGrp="1"/>
          </p:cNvSpPr>
          <p:nvPr>
            <p:ph type="title"/>
          </p:nvPr>
        </p:nvSpPr>
        <p:spPr/>
        <p:txBody>
          <a:bodyPr/>
          <a:lstStyle/>
          <a:p>
            <a:r>
              <a:rPr lang="en-US" dirty="0"/>
              <a:t>Title I of the ADA (Employment)</a:t>
            </a:r>
          </a:p>
        </p:txBody>
      </p:sp>
      <p:sp>
        <p:nvSpPr>
          <p:cNvPr id="3" name="Text Placeholder 2">
            <a:extLst>
              <a:ext uri="{FF2B5EF4-FFF2-40B4-BE49-F238E27FC236}">
                <a16:creationId xmlns:a16="http://schemas.microsoft.com/office/drawing/2014/main" id="{8CF7378C-096C-F8BC-A9BA-94E89C50A9AC}"/>
              </a:ext>
            </a:extLst>
          </p:cNvPr>
          <p:cNvSpPr>
            <a:spLocks noGrp="1"/>
          </p:cNvSpPr>
          <p:nvPr>
            <p:ph type="body" sz="quarter" idx="10"/>
          </p:nvPr>
        </p:nvSpPr>
        <p:spPr>
          <a:xfrm>
            <a:off x="4189708" y="1153494"/>
            <a:ext cx="4497092" cy="3105149"/>
          </a:xfrm>
        </p:spPr>
        <p:txBody>
          <a:bodyPr/>
          <a:lstStyle/>
          <a:p>
            <a:r>
              <a:rPr lang="en-US" sz="1400" dirty="0"/>
              <a:t>Title I of the ADA prohibits private employers, state and local governments, employment agencies and labor unions from discriminating against qualified individuals with disabilities in job application procedures, hiring, firing, advancement, compensation, job training, and other terms, conditions, and privileges of employment. We comply with this, by providing reasonable accommodations.</a:t>
            </a:r>
          </a:p>
          <a:p>
            <a:endParaRPr lang="en-US" sz="1400" dirty="0"/>
          </a:p>
          <a:p>
            <a:r>
              <a:rPr lang="en-US" sz="1400" dirty="0"/>
              <a:t>An employer is </a:t>
            </a:r>
            <a:r>
              <a:rPr lang="en-US" sz="1400" b="1" dirty="0"/>
              <a:t>required</a:t>
            </a:r>
            <a:r>
              <a:rPr lang="en-US" sz="1400" dirty="0"/>
              <a:t> to make a reasonable accommodation to the known disability of a qualified applicant or employee if it would not impose an "undue hardship" on the operation of the employer's business.</a:t>
            </a:r>
          </a:p>
          <a:p>
            <a:endParaRPr lang="en-US" sz="1300" dirty="0"/>
          </a:p>
          <a:p>
            <a:endParaRPr lang="en-US" dirty="0"/>
          </a:p>
        </p:txBody>
      </p:sp>
      <p:pic>
        <p:nvPicPr>
          <p:cNvPr id="1026" name="Picture 4">
            <a:extLst>
              <a:ext uri="{FF2B5EF4-FFF2-40B4-BE49-F238E27FC236}">
                <a16:creationId xmlns:a16="http://schemas.microsoft.com/office/drawing/2014/main" id="{C0A6C271-1630-018D-8279-DB3439C65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33" y="1467173"/>
            <a:ext cx="3190321" cy="18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30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4096B-9CD3-9A71-62A8-1AF2EEC9903C}"/>
              </a:ext>
            </a:extLst>
          </p:cNvPr>
          <p:cNvSpPr>
            <a:spLocks noGrp="1"/>
          </p:cNvSpPr>
          <p:nvPr>
            <p:ph type="title"/>
          </p:nvPr>
        </p:nvSpPr>
        <p:spPr/>
        <p:txBody>
          <a:bodyPr/>
          <a:lstStyle/>
          <a:p>
            <a:r>
              <a:rPr lang="en-US" dirty="0"/>
              <a:t>Reasonable Accommodations</a:t>
            </a:r>
          </a:p>
        </p:txBody>
      </p:sp>
      <p:sp>
        <p:nvSpPr>
          <p:cNvPr id="3" name="Text Placeholder 2">
            <a:extLst>
              <a:ext uri="{FF2B5EF4-FFF2-40B4-BE49-F238E27FC236}">
                <a16:creationId xmlns:a16="http://schemas.microsoft.com/office/drawing/2014/main" id="{FADF9E63-B720-1F3E-F33C-9B0BF36B3645}"/>
              </a:ext>
            </a:extLst>
          </p:cNvPr>
          <p:cNvSpPr>
            <a:spLocks noGrp="1"/>
          </p:cNvSpPr>
          <p:nvPr>
            <p:ph type="body" sz="quarter" idx="10"/>
          </p:nvPr>
        </p:nvSpPr>
        <p:spPr>
          <a:xfrm>
            <a:off x="457200" y="984375"/>
            <a:ext cx="8229600" cy="2064988"/>
          </a:xfrm>
        </p:spPr>
        <p:txBody>
          <a:bodyPr/>
          <a:lstStyle/>
          <a:p>
            <a:r>
              <a:rPr lang="en-US" sz="1100" dirty="0"/>
              <a:t>Reasonable accommodations are adjustments or modifications provided by an employer to enable people with disabilities to enjoy equal employment opportunities. Not all people with disabilities (or even all people with the same disability) will require the same accommodation.</a:t>
            </a:r>
          </a:p>
          <a:p>
            <a:endParaRPr lang="en-US" sz="1100" dirty="0"/>
          </a:p>
          <a:p>
            <a:r>
              <a:rPr lang="en-US" sz="1100" dirty="0"/>
              <a:t>An accommodation can be any change to the workplace, schedule, job duties etc. that allow the employee to do </a:t>
            </a:r>
            <a:r>
              <a:rPr lang="en-US" sz="1100" b="1" dirty="0"/>
              <a:t>essential functions </a:t>
            </a:r>
            <a:r>
              <a:rPr lang="en-US" sz="1100" dirty="0"/>
              <a:t>of the position and are also reasonable under the circumstances, without presenting undue hardship.</a:t>
            </a:r>
          </a:p>
          <a:p>
            <a:pPr marL="457200" indent="-457200">
              <a:buFont typeface="Arial" panose="020B0604020202020204" pitchFamily="34" charset="0"/>
              <a:buChar char="•"/>
            </a:pPr>
            <a:r>
              <a:rPr lang="en-US" sz="1050" dirty="0"/>
              <a:t>Many things can be a reasonable accommodation, such as change in schedule, remote work, leave of absence, break down of tasks, more feedback, ASL interpreters etc.</a:t>
            </a:r>
          </a:p>
          <a:p>
            <a:pPr marL="457200" indent="-457200">
              <a:buFont typeface="Arial" panose="020B0604020202020204" pitchFamily="34" charset="0"/>
              <a:buChar char="•"/>
            </a:pPr>
            <a:r>
              <a:rPr lang="en-US" sz="1050" kern="100" dirty="0">
                <a:latin typeface="Calibri" panose="020F0502020204030204" pitchFamily="34" charset="0"/>
                <a:ea typeface="Calibri" panose="020F0502020204030204" pitchFamily="34" charset="0"/>
                <a:cs typeface="Calibri" panose="020F0502020204030204" pitchFamily="34" charset="0"/>
              </a:rPr>
              <a:t>Accommodations d</a:t>
            </a:r>
            <a:r>
              <a:rPr lang="en-US" sz="1050" kern="100" dirty="0">
                <a:effectLst/>
                <a:latin typeface="Calibri" panose="020F0502020204030204" pitchFamily="34" charset="0"/>
                <a:ea typeface="Calibri" panose="020F0502020204030204" pitchFamily="34" charset="0"/>
                <a:cs typeface="Calibri" panose="020F0502020204030204" pitchFamily="34" charset="0"/>
              </a:rPr>
              <a:t>on’t have to change the whole job but do need to allow adjustments to the ways of doing the job. They also have to be something that allows the employee to perform the essential functions of the job. </a:t>
            </a:r>
          </a:p>
          <a:p>
            <a:pPr marL="457200" indent="-457200">
              <a:buFont typeface="Arial" panose="020B0604020202020204" pitchFamily="34" charset="0"/>
              <a:buChar char="•"/>
            </a:pPr>
            <a:r>
              <a:rPr lang="en-US" sz="1050" kern="100" dirty="0">
                <a:latin typeface="Calibri" panose="020F0502020204030204" pitchFamily="34" charset="0"/>
                <a:ea typeface="Calibri" panose="020F0502020204030204" pitchFamily="34" charset="0"/>
                <a:cs typeface="Calibri" panose="020F0502020204030204" pitchFamily="34" charset="0"/>
              </a:rPr>
              <a:t>Accommodations may not always be what the doctor or employee asks for. We have to make the link between the accommodation and how it allows the employee to do the job. </a:t>
            </a:r>
            <a:endParaRPr lang="en-US" sz="105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a:p>
            <a:endParaRPr lang="en-US" sz="1100" dirty="0"/>
          </a:p>
          <a:p>
            <a:endParaRPr lang="en-US" sz="1100" dirty="0"/>
          </a:p>
          <a:p>
            <a:endParaRPr lang="en-US" sz="1100" dirty="0"/>
          </a:p>
          <a:p>
            <a:endParaRPr lang="en-US" sz="1100" dirty="0"/>
          </a:p>
          <a:p>
            <a:endParaRPr lang="en-US" sz="1400" dirty="0"/>
          </a:p>
        </p:txBody>
      </p:sp>
      <p:pic>
        <p:nvPicPr>
          <p:cNvPr id="4" name="Picture 3">
            <a:extLst>
              <a:ext uri="{FF2B5EF4-FFF2-40B4-BE49-F238E27FC236}">
                <a16:creationId xmlns:a16="http://schemas.microsoft.com/office/drawing/2014/main" id="{3AA0F950-46AB-4DD4-C400-D1B82BB72FA8}"/>
              </a:ext>
            </a:extLst>
          </p:cNvPr>
          <p:cNvPicPr>
            <a:picLocks noChangeAspect="1"/>
          </p:cNvPicPr>
          <p:nvPr/>
        </p:nvPicPr>
        <p:blipFill>
          <a:blip r:embed="rId3"/>
          <a:stretch>
            <a:fillRect/>
          </a:stretch>
        </p:blipFill>
        <p:spPr>
          <a:xfrm>
            <a:off x="2464230" y="3098693"/>
            <a:ext cx="3456123" cy="1728062"/>
          </a:xfrm>
          <a:prstGeom prst="rect">
            <a:avLst/>
          </a:prstGeom>
        </p:spPr>
      </p:pic>
    </p:spTree>
    <p:extLst>
      <p:ext uri="{BB962C8B-B14F-4D97-AF65-F5344CB8AC3E}">
        <p14:creationId xmlns:p14="http://schemas.microsoft.com/office/powerpoint/2010/main" val="1822008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0CCD-BD9F-078B-29DD-CD96C5BB644C}"/>
              </a:ext>
            </a:extLst>
          </p:cNvPr>
          <p:cNvSpPr>
            <a:spLocks noGrp="1"/>
          </p:cNvSpPr>
          <p:nvPr>
            <p:ph type="title"/>
          </p:nvPr>
        </p:nvSpPr>
        <p:spPr/>
        <p:txBody>
          <a:bodyPr/>
          <a:lstStyle/>
          <a:p>
            <a:r>
              <a:rPr lang="en-US" dirty="0"/>
              <a:t>Leave as an Accommodation</a:t>
            </a:r>
          </a:p>
        </p:txBody>
      </p:sp>
      <p:sp>
        <p:nvSpPr>
          <p:cNvPr id="3" name="Text Placeholder 2">
            <a:extLst>
              <a:ext uri="{FF2B5EF4-FFF2-40B4-BE49-F238E27FC236}">
                <a16:creationId xmlns:a16="http://schemas.microsoft.com/office/drawing/2014/main" id="{6930156F-6D40-5A9D-9BA4-F3E98CC86561}"/>
              </a:ext>
            </a:extLst>
          </p:cNvPr>
          <p:cNvSpPr>
            <a:spLocks noGrp="1"/>
          </p:cNvSpPr>
          <p:nvPr>
            <p:ph type="body" sz="quarter" idx="10"/>
          </p:nvPr>
        </p:nvSpPr>
        <p:spPr>
          <a:xfrm>
            <a:off x="457200" y="945216"/>
            <a:ext cx="8229600" cy="3105149"/>
          </a:xfrm>
        </p:spPr>
        <p:txBody>
          <a:bodyPr/>
          <a:lstStyle/>
          <a:p>
            <a:r>
              <a:rPr lang="en-US" sz="1200" dirty="0"/>
              <a:t>When an employee requests a leave of absence (continuous, intermittent, reduced work schedule), FMLA/CFRA eligibility must always be reviewed first. If the employee is eligible and has FMLA/CFRA time available, this must be used.</a:t>
            </a:r>
          </a:p>
          <a:p>
            <a:r>
              <a:rPr lang="en-US" sz="1200" dirty="0"/>
              <a:t> </a:t>
            </a:r>
          </a:p>
          <a:p>
            <a:r>
              <a:rPr lang="en-US" sz="1200" dirty="0"/>
              <a:t>However, when an employee is not eligible for FMLA/CFRA, or if their FMLA/CFRA time has exhausted, their case is transferred to the accommodation team to see if the request can be approved as an accommodation. </a:t>
            </a:r>
          </a:p>
          <a:p>
            <a:r>
              <a:rPr lang="en-US" sz="1200" dirty="0"/>
              <a:t> </a:t>
            </a:r>
          </a:p>
          <a:p>
            <a:r>
              <a:rPr lang="en-US" sz="1200" dirty="0"/>
              <a:t>Thus, if the department can reasonably accommodate the request, they are obligated to under the ADA, as leave of absences are considered a form of reasonable accommodation. </a:t>
            </a:r>
          </a:p>
          <a:p>
            <a:endParaRPr lang="en-US" sz="1200" dirty="0"/>
          </a:p>
          <a:p>
            <a:endParaRPr lang="en-US" sz="1400" dirty="0"/>
          </a:p>
          <a:p>
            <a:r>
              <a:rPr lang="en-US" sz="1100" dirty="0"/>
              <a:t>*Please Note: A department should </a:t>
            </a:r>
            <a:r>
              <a:rPr lang="en-US" sz="1100" b="1" dirty="0"/>
              <a:t>not </a:t>
            </a:r>
            <a:r>
              <a:rPr lang="en-US" sz="1100" dirty="0"/>
              <a:t>replace an employee with a new permanent employee when they are out on an approved leave. If the leave is causing hardship to the department, reach out to the Disability Manager to discuss further.</a:t>
            </a:r>
          </a:p>
        </p:txBody>
      </p:sp>
    </p:spTree>
    <p:extLst>
      <p:ext uri="{BB962C8B-B14F-4D97-AF65-F5344CB8AC3E}">
        <p14:creationId xmlns:p14="http://schemas.microsoft.com/office/powerpoint/2010/main" val="2775351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66F4-8E30-9CF6-41DC-6BF001B0BDF4}"/>
              </a:ext>
            </a:extLst>
          </p:cNvPr>
          <p:cNvSpPr>
            <a:spLocks noGrp="1"/>
          </p:cNvSpPr>
          <p:nvPr>
            <p:ph type="title"/>
          </p:nvPr>
        </p:nvSpPr>
        <p:spPr/>
        <p:txBody>
          <a:bodyPr/>
          <a:lstStyle/>
          <a:p>
            <a:r>
              <a:rPr lang="en-US" dirty="0"/>
              <a:t>Recognizing Accommodation Needs</a:t>
            </a:r>
          </a:p>
        </p:txBody>
      </p:sp>
      <p:sp>
        <p:nvSpPr>
          <p:cNvPr id="3" name="Text Placeholder 2">
            <a:extLst>
              <a:ext uri="{FF2B5EF4-FFF2-40B4-BE49-F238E27FC236}">
                <a16:creationId xmlns:a16="http://schemas.microsoft.com/office/drawing/2014/main" id="{2B61D0F9-DC23-9945-2668-5FE7BF9C69ED}"/>
              </a:ext>
            </a:extLst>
          </p:cNvPr>
          <p:cNvSpPr>
            <a:spLocks noGrp="1"/>
          </p:cNvSpPr>
          <p:nvPr>
            <p:ph type="body" sz="quarter" idx="10"/>
          </p:nvPr>
        </p:nvSpPr>
        <p:spPr>
          <a:xfrm>
            <a:off x="457200" y="1063229"/>
            <a:ext cx="8229600" cy="3105149"/>
          </a:xfrm>
        </p:spPr>
        <p:txBody>
          <a:bodyPr/>
          <a:lstStyle/>
          <a:p>
            <a:r>
              <a:rPr lang="en-US" sz="1200" dirty="0"/>
              <a:t>Employee’s may not specifically ask for an accommodation, here are some ways to recognize there is an accommodation need:</a:t>
            </a:r>
          </a:p>
          <a:p>
            <a:r>
              <a:rPr lang="en-US" sz="1200" dirty="0"/>
              <a:t>This is not always straightforward</a:t>
            </a:r>
          </a:p>
          <a:p>
            <a:pPr marL="285750" indent="-285750">
              <a:buFont typeface="Arial" panose="020B0604020202020204" pitchFamily="34" charset="0"/>
              <a:buChar char="•"/>
            </a:pPr>
            <a:r>
              <a:rPr lang="en-US" sz="1200" dirty="0"/>
              <a:t>Isn’t always “I hurt my back and can’t lift”.</a:t>
            </a:r>
          </a:p>
          <a:p>
            <a:pPr marL="285750" indent="-285750">
              <a:buFont typeface="Arial" panose="020B0604020202020204" pitchFamily="34" charset="0"/>
              <a:buChar char="•"/>
            </a:pPr>
            <a:r>
              <a:rPr lang="en-US" sz="1200" dirty="0"/>
              <a:t>Can be physical or mental</a:t>
            </a:r>
          </a:p>
          <a:p>
            <a:pPr marL="285750" indent="-285750">
              <a:buFont typeface="Arial" panose="020B0604020202020204" pitchFamily="34" charset="0"/>
              <a:buChar char="•"/>
            </a:pPr>
            <a:r>
              <a:rPr lang="en-US" sz="1200" dirty="0"/>
              <a:t>Can be stress, need to be away from work, need more time to complete tasks, loss of focus in their environment, crying at work, sleeping at work, etc.</a:t>
            </a:r>
          </a:p>
          <a:p>
            <a:pPr marL="285750" indent="-285750">
              <a:buFont typeface="Arial" panose="020B0604020202020204" pitchFamily="34" charset="0"/>
              <a:buChar char="•"/>
            </a:pPr>
            <a:r>
              <a:rPr lang="en-US" sz="1200" dirty="0"/>
              <a:t>Can be need for time off in excess of FMLA allowance</a:t>
            </a:r>
          </a:p>
          <a:p>
            <a:pPr marL="285750" indent="-285750">
              <a:buFont typeface="Arial" panose="020B0604020202020204" pitchFamily="34" charset="0"/>
              <a:buChar char="•"/>
            </a:pPr>
            <a:r>
              <a:rPr lang="en-US" sz="1200" dirty="0"/>
              <a:t>Can be an employee using medical reasoning as an explanation for absences or performance issues (medication makes it hard to focus, needing extra breaks due to illness, etc.).</a:t>
            </a:r>
          </a:p>
          <a:p>
            <a:endParaRPr lang="en-US" sz="1200" dirty="0"/>
          </a:p>
          <a:p>
            <a:r>
              <a:rPr lang="en-US" sz="1200" dirty="0"/>
              <a:t>When wanting to discipline someone for performance, keep an ear out for anything that might be putting us on notice of a disability, or something that has put us on notice in the past.  Then advise the employee that if they believe they have a disability that needs accommodation they should reach out to Sedgwick for assistance and to start the process of getting an accommodation. Sedgwick and the Disability Management Specialist will work directly with the Supervisor. Discussions with the employee should be documented. </a:t>
            </a:r>
          </a:p>
        </p:txBody>
      </p:sp>
    </p:spTree>
    <p:extLst>
      <p:ext uri="{BB962C8B-B14F-4D97-AF65-F5344CB8AC3E}">
        <p14:creationId xmlns:p14="http://schemas.microsoft.com/office/powerpoint/2010/main" val="2717140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3838-62EC-1065-373D-6A8C9326B579}"/>
              </a:ext>
            </a:extLst>
          </p:cNvPr>
          <p:cNvSpPr>
            <a:spLocks noGrp="1"/>
          </p:cNvSpPr>
          <p:nvPr>
            <p:ph type="title"/>
          </p:nvPr>
        </p:nvSpPr>
        <p:spPr/>
        <p:txBody>
          <a:bodyPr/>
          <a:lstStyle/>
          <a:p>
            <a:r>
              <a:rPr lang="en-US" dirty="0"/>
              <a:t>Recognizing Accommodation Needs</a:t>
            </a:r>
          </a:p>
        </p:txBody>
      </p:sp>
      <p:sp>
        <p:nvSpPr>
          <p:cNvPr id="3" name="Text Placeholder 2">
            <a:extLst>
              <a:ext uri="{FF2B5EF4-FFF2-40B4-BE49-F238E27FC236}">
                <a16:creationId xmlns:a16="http://schemas.microsoft.com/office/drawing/2014/main" id="{E66B7B2A-B8C7-71C1-68F8-A2637B83AB6F}"/>
              </a:ext>
            </a:extLst>
          </p:cNvPr>
          <p:cNvSpPr>
            <a:spLocks noGrp="1"/>
          </p:cNvSpPr>
          <p:nvPr>
            <p:ph type="body" sz="quarter" idx="10"/>
          </p:nvPr>
        </p:nvSpPr>
        <p:spPr>
          <a:xfrm>
            <a:off x="457200" y="1019175"/>
            <a:ext cx="8229600" cy="3105149"/>
          </a:xfrm>
        </p:spPr>
        <p:txBody>
          <a:bodyPr/>
          <a:lstStyle/>
          <a:p>
            <a:r>
              <a:rPr lang="en-US" sz="1200" dirty="0"/>
              <a:t>This employee is a construction worker that’s helping to build the new UCI Hospital. You are their supervisor and notice they have been taking many breaks throughout their shift. You want to discipline them because they are often not around when you need them. You talk to the employee about their frequent absence from the worksite. The employee briefly mentions how they have been experiencing headaches recently due to the construction noise and they need to sometimes step away throughout their shift for relief. What do you do next? </a:t>
            </a:r>
          </a:p>
        </p:txBody>
      </p:sp>
      <p:pic>
        <p:nvPicPr>
          <p:cNvPr id="4" name="Picture 3">
            <a:extLst>
              <a:ext uri="{FF2B5EF4-FFF2-40B4-BE49-F238E27FC236}">
                <a16:creationId xmlns:a16="http://schemas.microsoft.com/office/drawing/2014/main" id="{37F8AECD-2CA1-8A8C-0D9F-09DCA775D762}"/>
              </a:ext>
            </a:extLst>
          </p:cNvPr>
          <p:cNvPicPr>
            <a:picLocks noChangeAspect="1"/>
          </p:cNvPicPr>
          <p:nvPr/>
        </p:nvPicPr>
        <p:blipFill>
          <a:blip r:embed="rId3"/>
          <a:stretch>
            <a:fillRect/>
          </a:stretch>
        </p:blipFill>
        <p:spPr>
          <a:xfrm>
            <a:off x="2617979" y="2014780"/>
            <a:ext cx="3320831" cy="2214320"/>
          </a:xfrm>
          <a:prstGeom prst="rect">
            <a:avLst/>
          </a:prstGeom>
        </p:spPr>
      </p:pic>
    </p:spTree>
    <p:extLst>
      <p:ext uri="{BB962C8B-B14F-4D97-AF65-F5344CB8AC3E}">
        <p14:creationId xmlns:p14="http://schemas.microsoft.com/office/powerpoint/2010/main" val="2199521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A6AA-01FC-AD16-60DD-1625141D9128}"/>
              </a:ext>
            </a:extLst>
          </p:cNvPr>
          <p:cNvSpPr>
            <a:spLocks noGrp="1"/>
          </p:cNvSpPr>
          <p:nvPr>
            <p:ph type="title"/>
          </p:nvPr>
        </p:nvSpPr>
        <p:spPr/>
        <p:txBody>
          <a:bodyPr/>
          <a:lstStyle/>
          <a:p>
            <a:r>
              <a:rPr lang="en-US" dirty="0"/>
              <a:t>Essential Functions</a:t>
            </a:r>
          </a:p>
        </p:txBody>
      </p:sp>
      <p:sp>
        <p:nvSpPr>
          <p:cNvPr id="3" name="Text Placeholder 2">
            <a:extLst>
              <a:ext uri="{FF2B5EF4-FFF2-40B4-BE49-F238E27FC236}">
                <a16:creationId xmlns:a16="http://schemas.microsoft.com/office/drawing/2014/main" id="{6C91CF65-D1F8-1BFE-5329-59FA62BB5F8D}"/>
              </a:ext>
            </a:extLst>
          </p:cNvPr>
          <p:cNvSpPr>
            <a:spLocks noGrp="1"/>
          </p:cNvSpPr>
          <p:nvPr>
            <p:ph type="body" sz="quarter" idx="10"/>
          </p:nvPr>
        </p:nvSpPr>
        <p:spPr>
          <a:xfrm>
            <a:off x="457200" y="1019175"/>
            <a:ext cx="8229600" cy="3105149"/>
          </a:xfrm>
        </p:spPr>
        <p:txBody>
          <a:bodyPr/>
          <a:lstStyle/>
          <a:p>
            <a:r>
              <a:rPr lang="en-US" sz="1400" dirty="0"/>
              <a:t>Essential functions are the basic job duties that an employee must be able to perform, with or without reasonable accommodation. </a:t>
            </a:r>
          </a:p>
          <a:p>
            <a:endParaRPr lang="en-US" sz="1400" dirty="0"/>
          </a:p>
          <a:p>
            <a:endParaRPr lang="en-US" sz="1400" dirty="0"/>
          </a:p>
          <a:p>
            <a:r>
              <a:rPr lang="en-US" sz="1400" dirty="0"/>
              <a:t>Essential functions of the job must be </a:t>
            </a:r>
            <a:r>
              <a:rPr lang="en-US" sz="1400" b="1" dirty="0"/>
              <a:t>valid</a:t>
            </a:r>
            <a:r>
              <a:rPr lang="en-US" sz="1400" dirty="0"/>
              <a:t> and </a:t>
            </a:r>
            <a:r>
              <a:rPr lang="en-US" sz="1400" b="1" dirty="0"/>
              <a:t>consistent</a:t>
            </a:r>
            <a:r>
              <a:rPr lang="en-US" sz="1400" dirty="0"/>
              <a:t>, true functions of the job, not ancillary, marginal duties of the position.  </a:t>
            </a:r>
          </a:p>
          <a:p>
            <a:pPr marL="628650" lvl="1" indent="-285750"/>
            <a:r>
              <a:rPr lang="en-US" sz="1400" dirty="0"/>
              <a:t>“Marginal duties” are those that, if not performed would not eliminate the need for the job, or those that could be readily performed by another employee, or those that could be performed in another way.</a:t>
            </a:r>
          </a:p>
          <a:p>
            <a:pPr marL="628650" lvl="1" indent="-285750"/>
            <a:endParaRPr lang="en-US" sz="1200" dirty="0"/>
          </a:p>
          <a:p>
            <a:endParaRPr lang="en-US" sz="1400" dirty="0"/>
          </a:p>
          <a:p>
            <a:endParaRPr lang="en-US" sz="1400" dirty="0"/>
          </a:p>
          <a:p>
            <a:pPr lvl="1" indent="0">
              <a:buNone/>
            </a:pPr>
            <a:endParaRPr lang="en-US" sz="1200" dirty="0"/>
          </a:p>
        </p:txBody>
      </p:sp>
    </p:spTree>
    <p:extLst>
      <p:ext uri="{BB962C8B-B14F-4D97-AF65-F5344CB8AC3E}">
        <p14:creationId xmlns:p14="http://schemas.microsoft.com/office/powerpoint/2010/main" val="303153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BB31-3C5E-F6E2-8F96-708C0DFF96DD}"/>
              </a:ext>
            </a:extLst>
          </p:cNvPr>
          <p:cNvSpPr>
            <a:spLocks noGrp="1"/>
          </p:cNvSpPr>
          <p:nvPr>
            <p:ph type="title"/>
          </p:nvPr>
        </p:nvSpPr>
        <p:spPr/>
        <p:txBody>
          <a:bodyPr/>
          <a:lstStyle/>
          <a:p>
            <a:r>
              <a:rPr lang="en-US" dirty="0"/>
              <a:t>Essential Functions </a:t>
            </a:r>
          </a:p>
        </p:txBody>
      </p:sp>
      <p:sp>
        <p:nvSpPr>
          <p:cNvPr id="3" name="Text Placeholder 2">
            <a:extLst>
              <a:ext uri="{FF2B5EF4-FFF2-40B4-BE49-F238E27FC236}">
                <a16:creationId xmlns:a16="http://schemas.microsoft.com/office/drawing/2014/main" id="{610D17C7-2AB1-4009-DF7D-97AC29F785F8}"/>
              </a:ext>
            </a:extLst>
          </p:cNvPr>
          <p:cNvSpPr>
            <a:spLocks noGrp="1"/>
          </p:cNvSpPr>
          <p:nvPr>
            <p:ph type="body" sz="quarter" idx="10"/>
          </p:nvPr>
        </p:nvSpPr>
        <p:spPr>
          <a:xfrm>
            <a:off x="457200" y="966765"/>
            <a:ext cx="8229600" cy="3105149"/>
          </a:xfrm>
        </p:spPr>
        <p:txBody>
          <a:bodyPr/>
          <a:lstStyle/>
          <a:p>
            <a:r>
              <a:rPr lang="en-US" sz="1100" b="1" dirty="0"/>
              <a:t>To determine what duties are essential, look to things like:</a:t>
            </a:r>
          </a:p>
          <a:p>
            <a:pPr marL="171450" indent="-171450">
              <a:buFont typeface="Arial" panose="020B0604020202020204" pitchFamily="34" charset="0"/>
              <a:buChar char="•"/>
            </a:pPr>
            <a:r>
              <a:rPr lang="en-US" sz="1100" dirty="0"/>
              <a:t>Written job descriptions </a:t>
            </a:r>
          </a:p>
          <a:p>
            <a:pPr marL="171450" indent="-171450">
              <a:buFont typeface="Arial" panose="020B0604020202020204" pitchFamily="34" charset="0"/>
              <a:buChar char="•"/>
            </a:pPr>
            <a:r>
              <a:rPr lang="en-US" sz="1100" dirty="0"/>
              <a:t>The amount of time spent on the function</a:t>
            </a:r>
          </a:p>
          <a:p>
            <a:pPr marL="171450" indent="-171450">
              <a:buFont typeface="Arial" panose="020B0604020202020204" pitchFamily="34" charset="0"/>
              <a:buChar char="•"/>
            </a:pPr>
            <a:r>
              <a:rPr lang="en-US" sz="1100" dirty="0"/>
              <a:t>The consequences of not requiring the person currently holding the position to perform the duty</a:t>
            </a:r>
          </a:p>
          <a:p>
            <a:pPr marL="171450" indent="-171450">
              <a:buFont typeface="Arial" panose="020B0604020202020204" pitchFamily="34" charset="0"/>
              <a:buChar char="•"/>
            </a:pPr>
            <a:r>
              <a:rPr lang="en-US" sz="1100" dirty="0"/>
              <a:t>The terms of a collective bargaining agreement</a:t>
            </a:r>
          </a:p>
          <a:p>
            <a:pPr marL="171450" indent="-171450">
              <a:buFont typeface="Arial" panose="020B0604020202020204" pitchFamily="34" charset="0"/>
              <a:buChar char="•"/>
            </a:pPr>
            <a:r>
              <a:rPr lang="en-US" sz="1100" dirty="0"/>
              <a:t>Others doing similar jobs</a:t>
            </a:r>
          </a:p>
          <a:p>
            <a:pPr marL="171450" indent="-171450">
              <a:buFont typeface="Arial" panose="020B0604020202020204" pitchFamily="34" charset="0"/>
              <a:buChar char="•"/>
            </a:pPr>
            <a:r>
              <a:rPr lang="en-US" sz="1100" dirty="0"/>
              <a:t>Others who did the same job in the past</a:t>
            </a:r>
          </a:p>
          <a:p>
            <a:endParaRPr lang="en-US" sz="1100" dirty="0"/>
          </a:p>
          <a:p>
            <a:r>
              <a:rPr lang="en-US" sz="1100" b="1" dirty="0"/>
              <a:t>We must be consistent:</a:t>
            </a:r>
          </a:p>
          <a:p>
            <a:pPr marL="171450" indent="-171450">
              <a:buFont typeface="Arial" panose="020B0604020202020204" pitchFamily="34" charset="0"/>
              <a:buChar char="•"/>
            </a:pPr>
            <a:r>
              <a:rPr lang="en-US" sz="1100" dirty="0"/>
              <a:t>We can't say that the job must be done on a certain schedule if others are doing it on a different schedule</a:t>
            </a:r>
          </a:p>
          <a:p>
            <a:pPr marL="171450" indent="-171450">
              <a:buFont typeface="Arial" panose="020B0604020202020204" pitchFamily="34" charset="0"/>
              <a:buChar char="•"/>
            </a:pPr>
            <a:r>
              <a:rPr lang="en-US" sz="1100" dirty="0"/>
              <a:t>We can’t say that being on site is an essential function of the job if others are doing that job remotely.  </a:t>
            </a:r>
          </a:p>
          <a:p>
            <a:pPr marL="171450" indent="-171450">
              <a:buFont typeface="Arial" panose="020B0604020202020204" pitchFamily="34" charset="0"/>
              <a:buChar char="•"/>
            </a:pPr>
            <a:r>
              <a:rPr lang="en-US" sz="1100" dirty="0"/>
              <a:t>For work from home as an example, there needs to be either something that can’t be done remotely or specific directive making the job required for everyone to be there.  </a:t>
            </a:r>
          </a:p>
          <a:p>
            <a:pPr marL="171450" indent="-171450">
              <a:buFont typeface="Arial" panose="020B0604020202020204" pitchFamily="34" charset="0"/>
              <a:buChar char="•"/>
            </a:pPr>
            <a:endParaRPr lang="en-US" sz="1100" dirty="0"/>
          </a:p>
          <a:p>
            <a:r>
              <a:rPr lang="en-US" sz="1100" b="1" dirty="0"/>
              <a:t>Bottom line, things like schedule, location, or interacting with certain people may or may not be essential functions of the job.  It depends on what we have allowed others to do, and what clear policies we have (e.g. whole department moving back from remote), etc.</a:t>
            </a:r>
          </a:p>
          <a:p>
            <a:endParaRPr lang="en-US" sz="1200" dirty="0"/>
          </a:p>
        </p:txBody>
      </p:sp>
    </p:spTree>
    <p:extLst>
      <p:ext uri="{BB962C8B-B14F-4D97-AF65-F5344CB8AC3E}">
        <p14:creationId xmlns:p14="http://schemas.microsoft.com/office/powerpoint/2010/main" val="10168472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69353"/>
  <p:tag name="ARTICULATE_PRESENTER_VERSION" val="8"/>
  <p:tag name="ARTICULATE_PROJECT_OPEN" val="0"/>
  <p:tag name="ARTICULATE_SLIDE_COUNT" val="1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I Health-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4A320FE-C46F-4A47-9326-B73B2AD527C8}" vid="{CA6A3462-A2C0-9040-B2AF-367200E802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UCI Health-Template</Template>
  <TotalTime>1282</TotalTime>
  <Words>2985</Words>
  <Application>Microsoft Office PowerPoint</Application>
  <PresentationFormat>On-screen Show (16:9)</PresentationFormat>
  <Paragraphs>189</Paragraphs>
  <Slides>19</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Courier New</vt:lpstr>
      <vt:lpstr>UCI Health-Template</vt:lpstr>
      <vt:lpstr>Disability Accommodation Requests and the Interactive Process</vt:lpstr>
      <vt:lpstr>What is the ADA?</vt:lpstr>
      <vt:lpstr>Title I of the ADA (Employment)</vt:lpstr>
      <vt:lpstr>Reasonable Accommodations</vt:lpstr>
      <vt:lpstr>Leave as an Accommodation</vt:lpstr>
      <vt:lpstr>Recognizing Accommodation Needs</vt:lpstr>
      <vt:lpstr>Recognizing Accommodation Needs</vt:lpstr>
      <vt:lpstr>Essential Functions</vt:lpstr>
      <vt:lpstr>Essential Functions </vt:lpstr>
      <vt:lpstr>Undue Hardship</vt:lpstr>
      <vt:lpstr>The Pregnant Workers Fairness Act</vt:lpstr>
      <vt:lpstr>Interactive Process</vt:lpstr>
      <vt:lpstr>Interactive Process</vt:lpstr>
      <vt:lpstr>Department is Unable to Accommodate</vt:lpstr>
      <vt:lpstr>Performance Management</vt:lpstr>
      <vt:lpstr>Performance Management </vt:lpstr>
      <vt:lpstr>Return to Work</vt:lpstr>
      <vt:lpstr>Case Study</vt:lpstr>
      <vt:lpstr>General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Calibri (Headings) 40pt Bold</dc:title>
  <dc:creator>UCI_Employee</dc:creator>
  <cp:lastModifiedBy>Dizdarevic, Katie</cp:lastModifiedBy>
  <cp:revision>69</cp:revision>
  <cp:lastPrinted>2017-09-11T22:08:14Z</cp:lastPrinted>
  <dcterms:created xsi:type="dcterms:W3CDTF">2018-04-30T23:57:06Z</dcterms:created>
  <dcterms:modified xsi:type="dcterms:W3CDTF">2023-11-02T17:30:52Z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GUID">
    <vt:lpwstr>BA121168-991B-4B9B-9381-348F627DD248</vt:lpwstr>
  </property>
  <property fmtid="{D5CDD505-2E9C-101B-9397-08002B2CF9AE}" pid="4" name="ArticulatePath">
    <vt:lpwstr>UCIHealth_ELT_PPT_FINAL</vt:lpwstr>
  </property>
  <property fmtid="{D5CDD505-2E9C-101B-9397-08002B2CF9AE}" pid="5" name="ArticulateProjectVersion">
    <vt:lpwstr>8</vt:lpwstr>
  </property>
  <property fmtid="{D5CDD505-2E9C-101B-9397-08002B2CF9AE}" pid="6" name="ArticulateProjectFull">
    <vt:lpwstr>Y:\UCIHealth_ELT_PPT_FINAL.ppta</vt:lpwstr>
  </property>
</Properties>
</file>