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 id="2147483681" r:id="rId6"/>
    <p:sldMasterId id="2147483683" r:id="rId7"/>
    <p:sldMasterId id="2147483686" r:id="rId8"/>
    <p:sldMasterId id="2147483688" r:id="rId9"/>
  </p:sldMasterIdLst>
  <p:notesMasterIdLst>
    <p:notesMasterId r:id="rId42"/>
  </p:notesMasterIdLst>
  <p:handoutMasterIdLst>
    <p:handoutMasterId r:id="rId43"/>
  </p:handoutMasterIdLst>
  <p:sldIdLst>
    <p:sldId id="616" r:id="rId10"/>
    <p:sldId id="323" r:id="rId11"/>
    <p:sldId id="645" r:id="rId12"/>
    <p:sldId id="707" r:id="rId13"/>
    <p:sldId id="705" r:id="rId14"/>
    <p:sldId id="706" r:id="rId15"/>
    <p:sldId id="708" r:id="rId16"/>
    <p:sldId id="716" r:id="rId17"/>
    <p:sldId id="710" r:id="rId18"/>
    <p:sldId id="717" r:id="rId19"/>
    <p:sldId id="718" r:id="rId20"/>
    <p:sldId id="719" r:id="rId21"/>
    <p:sldId id="720" r:id="rId22"/>
    <p:sldId id="649" r:id="rId23"/>
    <p:sldId id="628" r:id="rId24"/>
    <p:sldId id="721" r:id="rId25"/>
    <p:sldId id="593" r:id="rId26"/>
    <p:sldId id="722" r:id="rId27"/>
    <p:sldId id="594" r:id="rId28"/>
    <p:sldId id="675" r:id="rId29"/>
    <p:sldId id="684" r:id="rId30"/>
    <p:sldId id="685" r:id="rId31"/>
    <p:sldId id="704" r:id="rId32"/>
    <p:sldId id="686" r:id="rId33"/>
    <p:sldId id="654" r:id="rId34"/>
    <p:sldId id="672" r:id="rId35"/>
    <p:sldId id="647" r:id="rId36"/>
    <p:sldId id="714" r:id="rId37"/>
    <p:sldId id="692" r:id="rId38"/>
    <p:sldId id="698" r:id="rId39"/>
    <p:sldId id="715" r:id="rId40"/>
    <p:sldId id="644" r:id="rId4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Phillips, Kevin" initials="PK" lastIdx="8" clrIdx="1">
    <p:extLst/>
  </p:cmAuthor>
  <p:cmAuthor id="3" name="Ramona AGRELA" initials="RA" lastIdx="15" clrIdx="0">
    <p:extLst/>
  </p:cmAuthor>
  <p:cmAuthor id="4" name="Karen Berardi" initials="KB" lastIdx="1" clrIdx="2">
    <p:extLst>
      <p:ext uri="{19B8F6BF-5375-455C-9EA6-DF929625EA0E}">
        <p15:presenceInfo xmlns:p15="http://schemas.microsoft.com/office/powerpoint/2012/main" userId="S-1-5-21-1801674531-1757981266-2146972089-378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CCECFF"/>
    <a:srgbClr val="D5DDE7"/>
    <a:srgbClr val="09B7E7"/>
    <a:srgbClr val="F9D6BF"/>
    <a:srgbClr val="FDF0E7"/>
    <a:srgbClr val="1F73C6"/>
    <a:srgbClr val="3399FF"/>
    <a:srgbClr val="FFFFCC"/>
    <a:srgbClr val="006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86649" autoAdjust="0"/>
  </p:normalViewPr>
  <p:slideViewPr>
    <p:cSldViewPr snapToGrid="0">
      <p:cViewPr varScale="1">
        <p:scale>
          <a:sx n="59" d="100"/>
          <a:sy n="59" d="100"/>
        </p:scale>
        <p:origin x="1268" y="68"/>
      </p:cViewPr>
      <p:guideLst>
        <p:guide orient="horz" pos="2160"/>
        <p:guide pos="3920"/>
      </p:guideLst>
    </p:cSldViewPr>
  </p:slideViewPr>
  <p:outlineViewPr>
    <p:cViewPr>
      <p:scale>
        <a:sx n="33" d="100"/>
        <a:sy n="33" d="100"/>
      </p:scale>
      <p:origin x="0" y="-2368"/>
    </p:cViewPr>
  </p:outlineViewPr>
  <p:notesTextViewPr>
    <p:cViewPr>
      <p:scale>
        <a:sx n="3" d="2"/>
        <a:sy n="3" d="2"/>
      </p:scale>
      <p:origin x="0" y="0"/>
    </p:cViewPr>
  </p:notesTextViewPr>
  <p:sorterViewPr>
    <p:cViewPr varScale="1">
      <p:scale>
        <a:sx n="1" d="1"/>
        <a:sy n="1" d="1"/>
      </p:scale>
      <p:origin x="0" y="-11096"/>
    </p:cViewPr>
  </p:sorterViewPr>
  <p:notesViewPr>
    <p:cSldViewPr snapToGrid="0">
      <p:cViewPr varScale="1">
        <p:scale>
          <a:sx n="48" d="100"/>
          <a:sy n="48" d="100"/>
        </p:scale>
        <p:origin x="264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D35E0-9A5D-4EB8-8A48-4ED52D2D6EAC}" type="doc">
      <dgm:prSet loTypeId="urn:microsoft.com/office/officeart/2005/8/layout/matrix1#1" loCatId="matrix" qsTypeId="urn:microsoft.com/office/officeart/2005/8/quickstyle/simple1" qsCatId="simple" csTypeId="urn:microsoft.com/office/officeart/2005/8/colors/colorful1" csCatId="colorful" phldr="1"/>
      <dgm:spPr/>
      <dgm:t>
        <a:bodyPr/>
        <a:lstStyle/>
        <a:p>
          <a:endParaRPr lang="en-US"/>
        </a:p>
      </dgm:t>
    </dgm:pt>
    <dgm:pt modelId="{F9A846BA-06FB-46AF-80ED-5EA0073A08FA}">
      <dgm:prSet phldrT="[Text]" custT="1"/>
      <dgm:spPr>
        <a:xfrm>
          <a:off x="2683430" y="1455488"/>
          <a:ext cx="4769829" cy="1318609"/>
        </a:xfrm>
        <a:prstGeom prst="roundRect">
          <a:avLst/>
        </a:prstGeom>
        <a:solidFill>
          <a:srgbClr val="09B7E7"/>
        </a:solidFill>
      </dgm:spPr>
      <dgm:t>
        <a:bodyPr/>
        <a:lstStyle/>
        <a:p>
          <a:r>
            <a:rPr lang="en-US" sz="3200" b="1" dirty="0" smtClean="0">
              <a:solidFill>
                <a:schemeClr val="bg1"/>
              </a:solidFill>
              <a:effectLst/>
              <a:latin typeface="+mn-lt"/>
              <a:ea typeface="+mn-ea"/>
              <a:cs typeface="+mn-cs"/>
            </a:rPr>
            <a:t>Career Tracks</a:t>
          </a:r>
          <a:endParaRPr lang="en-US" sz="3200" b="1" dirty="0">
            <a:solidFill>
              <a:schemeClr val="bg1"/>
            </a:solidFill>
            <a:effectLst/>
            <a:latin typeface="+mn-lt"/>
            <a:ea typeface="+mn-ea"/>
            <a:cs typeface="+mn-cs"/>
          </a:endParaRPr>
        </a:p>
      </dgm:t>
    </dgm:pt>
    <dgm:pt modelId="{867140E2-327F-4343-AA77-39B40F758E20}" type="parTrans" cxnId="{E0A59ECF-A5D6-4165-81D6-37160CDE59E0}">
      <dgm:prSet/>
      <dgm:spPr/>
      <dgm:t>
        <a:bodyPr/>
        <a:lstStyle/>
        <a:p>
          <a:endParaRPr lang="en-US" sz="3600">
            <a:solidFill>
              <a:srgbClr val="002855"/>
            </a:solidFill>
            <a:effectLst/>
          </a:endParaRPr>
        </a:p>
      </dgm:t>
    </dgm:pt>
    <dgm:pt modelId="{D054D334-137E-4116-BF8C-3B5A64D95A38}" type="sibTrans" cxnId="{E0A59ECF-A5D6-4165-81D6-37160CDE59E0}">
      <dgm:prSet/>
      <dgm:spPr/>
      <dgm:t>
        <a:bodyPr/>
        <a:lstStyle/>
        <a:p>
          <a:endParaRPr lang="en-US" sz="3600">
            <a:solidFill>
              <a:srgbClr val="002855"/>
            </a:solidFill>
            <a:effectLst/>
          </a:endParaRPr>
        </a:p>
      </dgm:t>
    </dgm:pt>
    <dgm:pt modelId="{F158A836-9807-4BB5-96D7-55AAE48F5E54}">
      <dgm:prSet phldrT="[Text]" custT="1"/>
      <dgm:spPr>
        <a:xfrm rot="16200000">
          <a:off x="1466660" y="-1466660"/>
          <a:ext cx="2118384" cy="5051704"/>
        </a:xfrm>
        <a:prstGeom prst="round1Rect">
          <a:avLst/>
        </a:prstGeom>
      </dgm:spPr>
      <dgm:t>
        <a:bodyPr/>
        <a:lstStyle/>
        <a:p>
          <a:r>
            <a:rPr lang="en-US" sz="3200" dirty="0" smtClean="0">
              <a:effectLst/>
              <a:latin typeface="+mn-lt"/>
              <a:ea typeface="+mn-ea"/>
              <a:cs typeface="+mn-cs"/>
            </a:rPr>
            <a:t>Job Classification</a:t>
          </a:r>
          <a:endParaRPr lang="en-US" sz="3200" dirty="0">
            <a:effectLst/>
            <a:latin typeface="+mn-lt"/>
            <a:ea typeface="+mn-ea"/>
            <a:cs typeface="+mn-cs"/>
          </a:endParaRPr>
        </a:p>
      </dgm:t>
    </dgm:pt>
    <dgm:pt modelId="{558C0938-D0E9-4B08-AF25-06F808A3FD1D}" type="parTrans" cxnId="{5DEF2495-9985-44C6-8EDA-3F14AE904248}">
      <dgm:prSet/>
      <dgm:spPr/>
      <dgm:t>
        <a:bodyPr/>
        <a:lstStyle/>
        <a:p>
          <a:endParaRPr lang="en-US" sz="3600">
            <a:solidFill>
              <a:srgbClr val="002855"/>
            </a:solidFill>
            <a:effectLst/>
          </a:endParaRPr>
        </a:p>
      </dgm:t>
    </dgm:pt>
    <dgm:pt modelId="{641FD4FB-DEB5-4BAD-8DE6-FF7449A706FD}" type="sibTrans" cxnId="{5DEF2495-9985-44C6-8EDA-3F14AE904248}">
      <dgm:prSet/>
      <dgm:spPr/>
      <dgm:t>
        <a:bodyPr/>
        <a:lstStyle/>
        <a:p>
          <a:endParaRPr lang="en-US" sz="3600">
            <a:solidFill>
              <a:srgbClr val="002855"/>
            </a:solidFill>
            <a:effectLst/>
          </a:endParaRPr>
        </a:p>
      </dgm:t>
    </dgm:pt>
    <dgm:pt modelId="{E7099059-3858-4031-AA26-70F1AE740B29}">
      <dgm:prSet phldrT="[Text]" custT="1"/>
      <dgm:spPr>
        <a:xfrm rot="5400000">
          <a:off x="6518364" y="651723"/>
          <a:ext cx="2118384" cy="5051704"/>
        </a:xfrm>
        <a:prstGeom prst="round1Rect">
          <a:avLst/>
        </a:prstGeom>
      </dgm:spPr>
      <dgm:t>
        <a:bodyPr/>
        <a:lstStyle/>
        <a:p>
          <a:r>
            <a:rPr lang="en-US" sz="3200" dirty="0" smtClean="0">
              <a:effectLst/>
              <a:latin typeface="+mn-lt"/>
              <a:ea typeface="+mn-ea"/>
              <a:cs typeface="+mn-cs"/>
            </a:rPr>
            <a:t>Development</a:t>
          </a:r>
          <a:endParaRPr lang="en-US" sz="3200" dirty="0">
            <a:effectLst/>
            <a:latin typeface="+mn-lt"/>
            <a:ea typeface="+mn-ea"/>
            <a:cs typeface="+mn-cs"/>
          </a:endParaRPr>
        </a:p>
      </dgm:t>
    </dgm:pt>
    <dgm:pt modelId="{2AD9F856-1FCF-4306-9F3B-5565B9795A99}" type="parTrans" cxnId="{C6BE03DB-B2D6-41F0-AD77-FF31B62F1DBE}">
      <dgm:prSet/>
      <dgm:spPr/>
      <dgm:t>
        <a:bodyPr/>
        <a:lstStyle/>
        <a:p>
          <a:endParaRPr lang="en-US" sz="3600">
            <a:solidFill>
              <a:srgbClr val="002855"/>
            </a:solidFill>
            <a:effectLst/>
          </a:endParaRPr>
        </a:p>
      </dgm:t>
    </dgm:pt>
    <dgm:pt modelId="{05C988DA-E2F2-414D-AFF5-AF61883FBE3F}" type="sibTrans" cxnId="{C6BE03DB-B2D6-41F0-AD77-FF31B62F1DBE}">
      <dgm:prSet/>
      <dgm:spPr/>
      <dgm:t>
        <a:bodyPr/>
        <a:lstStyle/>
        <a:p>
          <a:endParaRPr lang="en-US" sz="3600">
            <a:solidFill>
              <a:srgbClr val="002855"/>
            </a:solidFill>
            <a:effectLst/>
          </a:endParaRPr>
        </a:p>
      </dgm:t>
    </dgm:pt>
    <dgm:pt modelId="{1D5437B4-AE63-4725-B3BF-757CE9D3B51A}">
      <dgm:prSet phldrT="[Text]" custT="1"/>
      <dgm:spPr>
        <a:xfrm>
          <a:off x="5051704" y="0"/>
          <a:ext cx="5051704" cy="2118384"/>
        </a:xfrm>
        <a:prstGeom prst="round1Rect">
          <a:avLst/>
        </a:prstGeom>
      </dgm:spPr>
      <dgm:t>
        <a:bodyPr/>
        <a:lstStyle/>
        <a:p>
          <a:r>
            <a:rPr lang="en-US" sz="3200" dirty="0" smtClean="0">
              <a:effectLst/>
              <a:latin typeface="+mn-lt"/>
              <a:ea typeface="+mn-ea"/>
              <a:cs typeface="+mn-cs"/>
            </a:rPr>
            <a:t>Alignment with Market</a:t>
          </a:r>
          <a:endParaRPr lang="en-US" sz="3200" dirty="0">
            <a:effectLst/>
            <a:latin typeface="+mn-lt"/>
            <a:ea typeface="+mn-ea"/>
            <a:cs typeface="+mn-cs"/>
          </a:endParaRPr>
        </a:p>
      </dgm:t>
    </dgm:pt>
    <dgm:pt modelId="{77151872-762C-4E0C-84E2-38FC583BA821}" type="sibTrans" cxnId="{1890C31B-6C5A-492A-B02D-6A7C8BDE111A}">
      <dgm:prSet/>
      <dgm:spPr/>
      <dgm:t>
        <a:bodyPr/>
        <a:lstStyle/>
        <a:p>
          <a:endParaRPr lang="en-US" sz="3600">
            <a:solidFill>
              <a:srgbClr val="002855"/>
            </a:solidFill>
            <a:effectLst/>
          </a:endParaRPr>
        </a:p>
      </dgm:t>
    </dgm:pt>
    <dgm:pt modelId="{EE3EA5B9-D085-48DC-A4C9-23E6FD27D486}" type="parTrans" cxnId="{1890C31B-6C5A-492A-B02D-6A7C8BDE111A}">
      <dgm:prSet/>
      <dgm:spPr/>
      <dgm:t>
        <a:bodyPr/>
        <a:lstStyle/>
        <a:p>
          <a:endParaRPr lang="en-US" sz="3600">
            <a:solidFill>
              <a:srgbClr val="002855"/>
            </a:solidFill>
            <a:effectLst/>
          </a:endParaRPr>
        </a:p>
      </dgm:t>
    </dgm:pt>
    <dgm:pt modelId="{F4DD7773-E0F0-4CA0-AE12-39FE24E2D38B}">
      <dgm:prSet phldrT="[Text]" custT="1"/>
      <dgm:spPr>
        <a:xfrm rot="10800000">
          <a:off x="0" y="2118384"/>
          <a:ext cx="5051704" cy="2118384"/>
        </a:xfrm>
        <a:prstGeom prst="round1Rect">
          <a:avLst/>
        </a:prstGeom>
      </dgm:spPr>
      <dgm:t>
        <a:bodyPr/>
        <a:lstStyle/>
        <a:p>
          <a:r>
            <a:rPr lang="en-US" sz="3200" dirty="0" smtClean="0">
              <a:effectLst/>
              <a:latin typeface="+mn-lt"/>
              <a:ea typeface="+mn-ea"/>
              <a:cs typeface="+mn-cs"/>
            </a:rPr>
            <a:t>Career Paths</a:t>
          </a:r>
          <a:endParaRPr lang="en-US" sz="3200" dirty="0">
            <a:effectLst/>
            <a:latin typeface="+mn-lt"/>
            <a:ea typeface="+mn-ea"/>
            <a:cs typeface="+mn-cs"/>
          </a:endParaRPr>
        </a:p>
      </dgm:t>
    </dgm:pt>
    <dgm:pt modelId="{BDF0DF6A-C77C-48ED-8BA1-44B4EE5AE580}" type="sibTrans" cxnId="{71F9C174-A9A7-4C4B-82AD-F0A584F94B69}">
      <dgm:prSet/>
      <dgm:spPr/>
      <dgm:t>
        <a:bodyPr/>
        <a:lstStyle/>
        <a:p>
          <a:endParaRPr lang="en-US" sz="3600">
            <a:solidFill>
              <a:srgbClr val="002855"/>
            </a:solidFill>
            <a:effectLst/>
          </a:endParaRPr>
        </a:p>
      </dgm:t>
    </dgm:pt>
    <dgm:pt modelId="{5EB1A185-9242-4C2E-BC90-611B22CE7796}" type="parTrans" cxnId="{71F9C174-A9A7-4C4B-82AD-F0A584F94B69}">
      <dgm:prSet/>
      <dgm:spPr/>
      <dgm:t>
        <a:bodyPr/>
        <a:lstStyle/>
        <a:p>
          <a:endParaRPr lang="en-US" sz="3600">
            <a:solidFill>
              <a:srgbClr val="002855"/>
            </a:solidFill>
            <a:effectLst/>
          </a:endParaRPr>
        </a:p>
      </dgm:t>
    </dgm:pt>
    <dgm:pt modelId="{BFC31097-458E-4F60-9C82-108FD60BDAB0}" type="pres">
      <dgm:prSet presAssocID="{105D35E0-9A5D-4EB8-8A48-4ED52D2D6EAC}" presName="Name0" presStyleCnt="0">
        <dgm:presLayoutVars>
          <dgm:chMax val="1"/>
          <dgm:dir/>
          <dgm:animLvl val="ctr"/>
          <dgm:resizeHandles val="exact"/>
        </dgm:presLayoutVars>
      </dgm:prSet>
      <dgm:spPr/>
      <dgm:t>
        <a:bodyPr/>
        <a:lstStyle/>
        <a:p>
          <a:endParaRPr lang="en-US"/>
        </a:p>
      </dgm:t>
    </dgm:pt>
    <dgm:pt modelId="{1221CBED-D293-43F5-BC03-AAC365EA0A4C}" type="pres">
      <dgm:prSet presAssocID="{105D35E0-9A5D-4EB8-8A48-4ED52D2D6EAC}" presName="matrix" presStyleCnt="0"/>
      <dgm:spPr/>
      <dgm:t>
        <a:bodyPr/>
        <a:lstStyle/>
        <a:p>
          <a:endParaRPr lang="en-US"/>
        </a:p>
      </dgm:t>
    </dgm:pt>
    <dgm:pt modelId="{FFB9287B-8E97-4F8F-B24C-D9F2A4B775E7}" type="pres">
      <dgm:prSet presAssocID="{105D35E0-9A5D-4EB8-8A48-4ED52D2D6EAC}" presName="tile1" presStyleLbl="node1" presStyleIdx="0" presStyleCnt="4"/>
      <dgm:spPr/>
      <dgm:t>
        <a:bodyPr/>
        <a:lstStyle/>
        <a:p>
          <a:endParaRPr lang="en-US"/>
        </a:p>
      </dgm:t>
    </dgm:pt>
    <dgm:pt modelId="{19A5FE15-19D2-4AF0-857B-79ACE9A0464C}" type="pres">
      <dgm:prSet presAssocID="{105D35E0-9A5D-4EB8-8A48-4ED52D2D6EAC}" presName="tile1text" presStyleLbl="node1" presStyleIdx="0" presStyleCnt="4">
        <dgm:presLayoutVars>
          <dgm:chMax val="0"/>
          <dgm:chPref val="0"/>
          <dgm:bulletEnabled val="1"/>
        </dgm:presLayoutVars>
      </dgm:prSet>
      <dgm:spPr/>
      <dgm:t>
        <a:bodyPr/>
        <a:lstStyle/>
        <a:p>
          <a:endParaRPr lang="en-US"/>
        </a:p>
      </dgm:t>
    </dgm:pt>
    <dgm:pt modelId="{A1B2E022-D947-4A36-9425-E70251C9DC27}" type="pres">
      <dgm:prSet presAssocID="{105D35E0-9A5D-4EB8-8A48-4ED52D2D6EAC}" presName="tile2" presStyleLbl="node1" presStyleIdx="1" presStyleCnt="4"/>
      <dgm:spPr/>
      <dgm:t>
        <a:bodyPr/>
        <a:lstStyle/>
        <a:p>
          <a:endParaRPr lang="en-US"/>
        </a:p>
      </dgm:t>
    </dgm:pt>
    <dgm:pt modelId="{9F35149E-0314-4C0F-BF5A-644C750C05EB}" type="pres">
      <dgm:prSet presAssocID="{105D35E0-9A5D-4EB8-8A48-4ED52D2D6EAC}" presName="tile2text" presStyleLbl="node1" presStyleIdx="1" presStyleCnt="4">
        <dgm:presLayoutVars>
          <dgm:chMax val="0"/>
          <dgm:chPref val="0"/>
          <dgm:bulletEnabled val="1"/>
        </dgm:presLayoutVars>
      </dgm:prSet>
      <dgm:spPr/>
      <dgm:t>
        <a:bodyPr/>
        <a:lstStyle/>
        <a:p>
          <a:endParaRPr lang="en-US"/>
        </a:p>
      </dgm:t>
    </dgm:pt>
    <dgm:pt modelId="{906459C7-473F-4025-96D9-132B0F109E5D}" type="pres">
      <dgm:prSet presAssocID="{105D35E0-9A5D-4EB8-8A48-4ED52D2D6EAC}" presName="tile3" presStyleLbl="node1" presStyleIdx="2" presStyleCnt="4" custLinFactNeighborX="-218"/>
      <dgm:spPr/>
      <dgm:t>
        <a:bodyPr/>
        <a:lstStyle/>
        <a:p>
          <a:endParaRPr lang="en-US"/>
        </a:p>
      </dgm:t>
    </dgm:pt>
    <dgm:pt modelId="{A41ED008-30D3-4CD3-B843-9A1634C34588}" type="pres">
      <dgm:prSet presAssocID="{105D35E0-9A5D-4EB8-8A48-4ED52D2D6EAC}" presName="tile3text" presStyleLbl="node1" presStyleIdx="2" presStyleCnt="4">
        <dgm:presLayoutVars>
          <dgm:chMax val="0"/>
          <dgm:chPref val="0"/>
          <dgm:bulletEnabled val="1"/>
        </dgm:presLayoutVars>
      </dgm:prSet>
      <dgm:spPr/>
      <dgm:t>
        <a:bodyPr/>
        <a:lstStyle/>
        <a:p>
          <a:endParaRPr lang="en-US"/>
        </a:p>
      </dgm:t>
    </dgm:pt>
    <dgm:pt modelId="{F013E633-9EB5-4600-B43A-0DAC78F0D6C6}" type="pres">
      <dgm:prSet presAssocID="{105D35E0-9A5D-4EB8-8A48-4ED52D2D6EAC}" presName="tile4" presStyleLbl="node1" presStyleIdx="3" presStyleCnt="4"/>
      <dgm:spPr/>
      <dgm:t>
        <a:bodyPr/>
        <a:lstStyle/>
        <a:p>
          <a:endParaRPr lang="en-US"/>
        </a:p>
      </dgm:t>
    </dgm:pt>
    <dgm:pt modelId="{449187C2-A2EB-4C6F-B55F-00A2FFFAF56A}" type="pres">
      <dgm:prSet presAssocID="{105D35E0-9A5D-4EB8-8A48-4ED52D2D6EAC}" presName="tile4text" presStyleLbl="node1" presStyleIdx="3" presStyleCnt="4">
        <dgm:presLayoutVars>
          <dgm:chMax val="0"/>
          <dgm:chPref val="0"/>
          <dgm:bulletEnabled val="1"/>
        </dgm:presLayoutVars>
      </dgm:prSet>
      <dgm:spPr/>
      <dgm:t>
        <a:bodyPr/>
        <a:lstStyle/>
        <a:p>
          <a:endParaRPr lang="en-US"/>
        </a:p>
      </dgm:t>
    </dgm:pt>
    <dgm:pt modelId="{DD53D959-CC82-417F-9E8B-65A2DCA788A7}" type="pres">
      <dgm:prSet presAssocID="{105D35E0-9A5D-4EB8-8A48-4ED52D2D6EAC}" presName="centerTile" presStyleLbl="fgShp" presStyleIdx="0" presStyleCnt="1" custScaleX="157367" custScaleY="124492" custLinFactNeighborX="549" custLinFactNeighborY="-339">
        <dgm:presLayoutVars>
          <dgm:chMax val="0"/>
          <dgm:chPref val="0"/>
        </dgm:presLayoutVars>
      </dgm:prSet>
      <dgm:spPr/>
      <dgm:t>
        <a:bodyPr/>
        <a:lstStyle/>
        <a:p>
          <a:endParaRPr lang="en-US"/>
        </a:p>
      </dgm:t>
    </dgm:pt>
  </dgm:ptLst>
  <dgm:cxnLst>
    <dgm:cxn modelId="{4BF2EC14-0DCB-4DA0-89CE-900B1382BFA5}" type="presOf" srcId="{E7099059-3858-4031-AA26-70F1AE740B29}" destId="{F013E633-9EB5-4600-B43A-0DAC78F0D6C6}" srcOrd="0" destOrd="0" presId="urn:microsoft.com/office/officeart/2005/8/layout/matrix1#1"/>
    <dgm:cxn modelId="{3BBC7583-0FEB-455E-8053-483A49382206}" type="presOf" srcId="{F4DD7773-E0F0-4CA0-AE12-39FE24E2D38B}" destId="{A41ED008-30D3-4CD3-B843-9A1634C34588}" srcOrd="1" destOrd="0" presId="urn:microsoft.com/office/officeart/2005/8/layout/matrix1#1"/>
    <dgm:cxn modelId="{CFBACAA0-3D42-430E-AEBA-23CE1987B528}" type="presOf" srcId="{F158A836-9807-4BB5-96D7-55AAE48F5E54}" destId="{19A5FE15-19D2-4AF0-857B-79ACE9A0464C}" srcOrd="1" destOrd="0" presId="urn:microsoft.com/office/officeart/2005/8/layout/matrix1#1"/>
    <dgm:cxn modelId="{E0A59ECF-A5D6-4165-81D6-37160CDE59E0}" srcId="{105D35E0-9A5D-4EB8-8A48-4ED52D2D6EAC}" destId="{F9A846BA-06FB-46AF-80ED-5EA0073A08FA}" srcOrd="0" destOrd="0" parTransId="{867140E2-327F-4343-AA77-39B40F758E20}" sibTransId="{D054D334-137E-4116-BF8C-3B5A64D95A38}"/>
    <dgm:cxn modelId="{011C4D64-6D82-4E61-A500-E19EA3D0A31F}" type="presOf" srcId="{F4DD7773-E0F0-4CA0-AE12-39FE24E2D38B}" destId="{906459C7-473F-4025-96D9-132B0F109E5D}" srcOrd="0" destOrd="0" presId="urn:microsoft.com/office/officeart/2005/8/layout/matrix1#1"/>
    <dgm:cxn modelId="{7598F3B5-42C5-4B64-8C33-41E3152B6F4D}" type="presOf" srcId="{105D35E0-9A5D-4EB8-8A48-4ED52D2D6EAC}" destId="{BFC31097-458E-4F60-9C82-108FD60BDAB0}" srcOrd="0" destOrd="0" presId="urn:microsoft.com/office/officeart/2005/8/layout/matrix1#1"/>
    <dgm:cxn modelId="{A978EC4A-E8AB-4599-80CE-333AC0CDC22F}" type="presOf" srcId="{1D5437B4-AE63-4725-B3BF-757CE9D3B51A}" destId="{9F35149E-0314-4C0F-BF5A-644C750C05EB}" srcOrd="1" destOrd="0" presId="urn:microsoft.com/office/officeart/2005/8/layout/matrix1#1"/>
    <dgm:cxn modelId="{1890C31B-6C5A-492A-B02D-6A7C8BDE111A}" srcId="{F9A846BA-06FB-46AF-80ED-5EA0073A08FA}" destId="{1D5437B4-AE63-4725-B3BF-757CE9D3B51A}" srcOrd="1" destOrd="0" parTransId="{EE3EA5B9-D085-48DC-A4C9-23E6FD27D486}" sibTransId="{77151872-762C-4E0C-84E2-38FC583BA821}"/>
    <dgm:cxn modelId="{89B7BD4F-2922-479C-BA28-D44551E884A2}" type="presOf" srcId="{1D5437B4-AE63-4725-B3BF-757CE9D3B51A}" destId="{A1B2E022-D947-4A36-9425-E70251C9DC27}" srcOrd="0" destOrd="0" presId="urn:microsoft.com/office/officeart/2005/8/layout/matrix1#1"/>
    <dgm:cxn modelId="{827F2B81-08BE-4161-8509-BC50697235D7}" type="presOf" srcId="{F9A846BA-06FB-46AF-80ED-5EA0073A08FA}" destId="{DD53D959-CC82-417F-9E8B-65A2DCA788A7}" srcOrd="0" destOrd="0" presId="urn:microsoft.com/office/officeart/2005/8/layout/matrix1#1"/>
    <dgm:cxn modelId="{7419D5FC-09E3-4A1D-899D-201D60251511}" type="presOf" srcId="{E7099059-3858-4031-AA26-70F1AE740B29}" destId="{449187C2-A2EB-4C6F-B55F-00A2FFFAF56A}" srcOrd="1" destOrd="0" presId="urn:microsoft.com/office/officeart/2005/8/layout/matrix1#1"/>
    <dgm:cxn modelId="{5DEF2495-9985-44C6-8EDA-3F14AE904248}" srcId="{F9A846BA-06FB-46AF-80ED-5EA0073A08FA}" destId="{F158A836-9807-4BB5-96D7-55AAE48F5E54}" srcOrd="0" destOrd="0" parTransId="{558C0938-D0E9-4B08-AF25-06F808A3FD1D}" sibTransId="{641FD4FB-DEB5-4BAD-8DE6-FF7449A706FD}"/>
    <dgm:cxn modelId="{C6BE03DB-B2D6-41F0-AD77-FF31B62F1DBE}" srcId="{F9A846BA-06FB-46AF-80ED-5EA0073A08FA}" destId="{E7099059-3858-4031-AA26-70F1AE740B29}" srcOrd="3" destOrd="0" parTransId="{2AD9F856-1FCF-4306-9F3B-5565B9795A99}" sibTransId="{05C988DA-E2F2-414D-AFF5-AF61883FBE3F}"/>
    <dgm:cxn modelId="{25A0516F-453E-4152-A074-4B977A3C20C7}" type="presOf" srcId="{F158A836-9807-4BB5-96D7-55AAE48F5E54}" destId="{FFB9287B-8E97-4F8F-B24C-D9F2A4B775E7}" srcOrd="0" destOrd="0" presId="urn:microsoft.com/office/officeart/2005/8/layout/matrix1#1"/>
    <dgm:cxn modelId="{71F9C174-A9A7-4C4B-82AD-F0A584F94B69}" srcId="{F9A846BA-06FB-46AF-80ED-5EA0073A08FA}" destId="{F4DD7773-E0F0-4CA0-AE12-39FE24E2D38B}" srcOrd="2" destOrd="0" parTransId="{5EB1A185-9242-4C2E-BC90-611B22CE7796}" sibTransId="{BDF0DF6A-C77C-48ED-8BA1-44B4EE5AE580}"/>
    <dgm:cxn modelId="{FE971053-9429-449B-AB7A-6549E278E9C8}" type="presParOf" srcId="{BFC31097-458E-4F60-9C82-108FD60BDAB0}" destId="{1221CBED-D293-43F5-BC03-AAC365EA0A4C}" srcOrd="0" destOrd="0" presId="urn:microsoft.com/office/officeart/2005/8/layout/matrix1#1"/>
    <dgm:cxn modelId="{C17F8675-BD30-46B4-906C-9FF5A0A3B26A}" type="presParOf" srcId="{1221CBED-D293-43F5-BC03-AAC365EA0A4C}" destId="{FFB9287B-8E97-4F8F-B24C-D9F2A4B775E7}" srcOrd="0" destOrd="0" presId="urn:microsoft.com/office/officeart/2005/8/layout/matrix1#1"/>
    <dgm:cxn modelId="{9F5C356F-65EF-445E-8F7F-F7B582BDD8A2}" type="presParOf" srcId="{1221CBED-D293-43F5-BC03-AAC365EA0A4C}" destId="{19A5FE15-19D2-4AF0-857B-79ACE9A0464C}" srcOrd="1" destOrd="0" presId="urn:microsoft.com/office/officeart/2005/8/layout/matrix1#1"/>
    <dgm:cxn modelId="{711453D5-727D-45FB-BD1B-44EB475FBA7F}" type="presParOf" srcId="{1221CBED-D293-43F5-BC03-AAC365EA0A4C}" destId="{A1B2E022-D947-4A36-9425-E70251C9DC27}" srcOrd="2" destOrd="0" presId="urn:microsoft.com/office/officeart/2005/8/layout/matrix1#1"/>
    <dgm:cxn modelId="{C8B61375-FB0B-4616-8EF6-4B07827623CC}" type="presParOf" srcId="{1221CBED-D293-43F5-BC03-AAC365EA0A4C}" destId="{9F35149E-0314-4C0F-BF5A-644C750C05EB}" srcOrd="3" destOrd="0" presId="urn:microsoft.com/office/officeart/2005/8/layout/matrix1#1"/>
    <dgm:cxn modelId="{F8A0BF2A-928F-4488-BB65-CEC93D1FB42C}" type="presParOf" srcId="{1221CBED-D293-43F5-BC03-AAC365EA0A4C}" destId="{906459C7-473F-4025-96D9-132B0F109E5D}" srcOrd="4" destOrd="0" presId="urn:microsoft.com/office/officeart/2005/8/layout/matrix1#1"/>
    <dgm:cxn modelId="{416A8B4C-CEF5-4202-921E-D912B583779E}" type="presParOf" srcId="{1221CBED-D293-43F5-BC03-AAC365EA0A4C}" destId="{A41ED008-30D3-4CD3-B843-9A1634C34588}" srcOrd="5" destOrd="0" presId="urn:microsoft.com/office/officeart/2005/8/layout/matrix1#1"/>
    <dgm:cxn modelId="{302FD8B4-B56A-4BA3-B8BB-248291B3D95F}" type="presParOf" srcId="{1221CBED-D293-43F5-BC03-AAC365EA0A4C}" destId="{F013E633-9EB5-4600-B43A-0DAC78F0D6C6}" srcOrd="6" destOrd="0" presId="urn:microsoft.com/office/officeart/2005/8/layout/matrix1#1"/>
    <dgm:cxn modelId="{752E0CE7-804A-43BE-B248-0003F35394A0}" type="presParOf" srcId="{1221CBED-D293-43F5-BC03-AAC365EA0A4C}" destId="{449187C2-A2EB-4C6F-B55F-00A2FFFAF56A}" srcOrd="7" destOrd="0" presId="urn:microsoft.com/office/officeart/2005/8/layout/matrix1#1"/>
    <dgm:cxn modelId="{D35ADC6A-BDE8-4D14-9211-5B2D9AB7C22D}" type="presParOf" srcId="{BFC31097-458E-4F60-9C82-108FD60BDAB0}" destId="{DD53D959-CC82-417F-9E8B-65A2DCA788A7}" srcOrd="1" destOrd="0" presId="urn:microsoft.com/office/officeart/2005/8/layout/matrix1#1"/>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72B61-3703-495C-8D63-A62D39EDC154}" type="doc">
      <dgm:prSet loTypeId="urn:microsoft.com/office/officeart/2005/8/layout/vList6" loCatId="process" qsTypeId="urn:microsoft.com/office/officeart/2005/8/quickstyle/simple1" qsCatId="simple" csTypeId="urn:microsoft.com/office/officeart/2005/8/colors/colorful1#1" csCatId="colorful" phldr="1"/>
      <dgm:spPr/>
      <dgm:t>
        <a:bodyPr/>
        <a:lstStyle/>
        <a:p>
          <a:endParaRPr lang="en-US"/>
        </a:p>
      </dgm:t>
    </dgm:pt>
    <dgm:pt modelId="{906E9CD9-19DA-447B-BC38-00B68D7498F8}">
      <dgm:prSet phldrT="[Text]" custT="1"/>
      <dgm:spPr>
        <a:solidFill>
          <a:srgbClr val="EAB200"/>
        </a:solidFill>
      </dgm:spPr>
      <dgm: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Job Title Attributes (MAY CHANGE)</a:t>
          </a:r>
        </a:p>
      </dgm:t>
    </dgm:pt>
    <dgm:pt modelId="{73E54327-AAD7-4DC8-BEF9-CB4988EFFD83}" type="parTrans" cxnId="{DF95949D-067A-4C5D-987E-722D86CF4162}">
      <dgm:prSet/>
      <dgm:spPr/>
      <dgm:t>
        <a:bodyPr/>
        <a:lstStyle/>
        <a:p>
          <a:endParaRPr lang="en-US"/>
        </a:p>
      </dgm:t>
    </dgm:pt>
    <dgm:pt modelId="{A500F747-BAC7-4CB3-9B43-39D9B3EDC816}" type="sibTrans" cxnId="{DF95949D-067A-4C5D-987E-722D86CF4162}">
      <dgm:prSet/>
      <dgm:spPr/>
      <dgm:t>
        <a:bodyPr/>
        <a:lstStyle/>
        <a:p>
          <a:endParaRPr lang="en-US"/>
        </a:p>
      </dgm:t>
    </dgm:pt>
    <dgm:pt modelId="{DAD00F44-A362-4A87-8A4E-A67D52D5E5DE}">
      <dgm:prSet phldrT="[Text]" custT="1"/>
      <dgm:spPr>
        <a:solidFill>
          <a:schemeClr val="bg1">
            <a:lumMod val="65000"/>
          </a:schemeClr>
        </a:solidFill>
        <a:ln>
          <a:solidFill>
            <a:schemeClr val="accent6">
              <a:lumMod val="60000"/>
              <a:lumOff val="40000"/>
            </a:schemeClr>
          </a:solidFill>
        </a:ln>
      </dgm:spPr>
      <dgm: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WILL NOT CHANGE</a:t>
          </a:r>
          <a:endParaRPr lang="en-US" sz="2400" dirty="0">
            <a:latin typeface="Verdana" panose="020B0604030504040204" pitchFamily="34" charset="0"/>
            <a:ea typeface="Verdana" panose="020B0604030504040204" pitchFamily="34" charset="0"/>
            <a:cs typeface="Verdana" panose="020B0604030504040204" pitchFamily="34" charset="0"/>
          </a:endParaRPr>
        </a:p>
      </dgm:t>
    </dgm:pt>
    <dgm:pt modelId="{01A8D6DC-F192-43AA-8222-B98669FB3E9D}" type="parTrans" cxnId="{BA4DD5B3-0B2B-4032-AF19-244313418AE5}">
      <dgm:prSet/>
      <dgm:spPr/>
      <dgm:t>
        <a:bodyPr/>
        <a:lstStyle/>
        <a:p>
          <a:endParaRPr lang="en-US"/>
        </a:p>
      </dgm:t>
    </dgm:pt>
    <dgm:pt modelId="{B5700CE2-292F-412C-AF19-F9B841E5B35B}" type="sibTrans" cxnId="{BA4DD5B3-0B2B-4032-AF19-244313418AE5}">
      <dgm:prSet/>
      <dgm:spPr/>
      <dgm:t>
        <a:bodyPr/>
        <a:lstStyle/>
        <a:p>
          <a:endParaRPr lang="en-US"/>
        </a:p>
      </dgm:t>
    </dgm:pt>
    <dgm:pt modelId="{F25EDFEA-929D-482A-9125-DAD13D527BB1}">
      <dgm:prSet custT="1"/>
      <dgm:spPr>
        <a:solidFill>
          <a:schemeClr val="accent1">
            <a:lumMod val="40000"/>
            <a:lumOff val="6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Payroll Title / Classification</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C6903AA7-49F9-4F97-8FD8-A7DA49FE0C0B}" type="parTrans" cxnId="{0B3359C2-DB31-436A-9609-853BE8057C64}">
      <dgm:prSet/>
      <dgm:spPr/>
      <dgm:t>
        <a:bodyPr/>
        <a:lstStyle/>
        <a:p>
          <a:endParaRPr lang="en-US"/>
        </a:p>
      </dgm:t>
    </dgm:pt>
    <dgm:pt modelId="{B2641D57-FE85-41ED-8228-02B7B41D4A33}" type="sibTrans" cxnId="{0B3359C2-DB31-436A-9609-853BE8057C64}">
      <dgm:prSet/>
      <dgm:spPr/>
      <dgm:t>
        <a:bodyPr/>
        <a:lstStyle/>
        <a:p>
          <a:endParaRPr lang="en-US"/>
        </a:p>
      </dgm:t>
    </dgm:pt>
    <dgm:pt modelId="{190EF0C5-5F83-4C58-934B-218247EEF776}">
      <dgm:prSet phldrT="[Text]" custT="1"/>
      <dgm:spPr>
        <a:solidFill>
          <a:schemeClr val="accent4">
            <a:lumMod val="20000"/>
            <a:lumOff val="8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Personnel Program (MSP or PSS)</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030D377B-D745-4BA0-96A7-9AB770511FF1}" type="parTrans" cxnId="{6A71BCC9-9776-448E-AC59-5EEDC75AD07F}">
      <dgm:prSet/>
      <dgm:spPr/>
      <dgm:t>
        <a:bodyPr/>
        <a:lstStyle/>
        <a:p>
          <a:endParaRPr lang="en-US"/>
        </a:p>
      </dgm:t>
    </dgm:pt>
    <dgm:pt modelId="{DF9D6460-C007-4B56-8299-B2315704E797}" type="sibTrans" cxnId="{6A71BCC9-9776-448E-AC59-5EEDC75AD07F}">
      <dgm:prSet/>
      <dgm:spPr/>
      <dgm:t>
        <a:bodyPr/>
        <a:lstStyle/>
        <a:p>
          <a:endParaRPr lang="en-US"/>
        </a:p>
      </dgm:t>
    </dgm:pt>
    <dgm:pt modelId="{FAD20C2A-2B54-4E0B-A3EF-6DD0176A3744}">
      <dgm:prSet custT="1"/>
      <dgm:spPr>
        <a:solidFill>
          <a:schemeClr val="accent1">
            <a:lumMod val="75000"/>
          </a:schemeClr>
        </a:solidFill>
        <a:ln>
          <a:solidFill>
            <a:srgbClr val="0064A4"/>
          </a:solidFill>
        </a:ln>
      </dgm:spPr>
      <dgm:t>
        <a:bodyPr/>
        <a:lstStyle/>
        <a:p>
          <a:r>
            <a:rPr lang="en-US" sz="2400" dirty="0" smtClean="0">
              <a:latin typeface="Verdana" panose="020B0604030504040204" pitchFamily="34" charset="0"/>
              <a:ea typeface="Verdana" panose="020B0604030504040204" pitchFamily="34" charset="0"/>
              <a:cs typeface="Verdana" panose="020B0604030504040204" pitchFamily="34" charset="0"/>
            </a:rPr>
            <a:t>Salary Grade &amp;  Structure            (WILL CHANGE)</a:t>
          </a:r>
        </a:p>
      </dgm:t>
    </dgm:pt>
    <dgm:pt modelId="{95742EE1-B50C-42CD-9B68-083F4034802D}" type="sibTrans" cxnId="{819F8EA2-E733-400B-92D7-5D768C8728ED}">
      <dgm:prSet/>
      <dgm:spPr/>
      <dgm:t>
        <a:bodyPr/>
        <a:lstStyle/>
        <a:p>
          <a:endParaRPr lang="en-US"/>
        </a:p>
      </dgm:t>
    </dgm:pt>
    <dgm:pt modelId="{91D01229-04B8-4B3B-A498-42A1978750C1}" type="parTrans" cxnId="{819F8EA2-E733-400B-92D7-5D768C8728ED}">
      <dgm:prSet/>
      <dgm:spPr/>
      <dgm:t>
        <a:bodyPr/>
        <a:lstStyle/>
        <a:p>
          <a:endParaRPr lang="en-US"/>
        </a:p>
      </dgm:t>
    </dgm:pt>
    <dgm:pt modelId="{DE3A0B70-25FB-4A19-B82D-921293D19F70}">
      <dgm:prSet phldrT="[Text]"/>
      <dgm:spPr>
        <a:solidFill>
          <a:schemeClr val="bg1">
            <a:lumMod val="85000"/>
            <a:alpha val="90000"/>
          </a:schemeClr>
        </a:solidFill>
      </dgm:spPr>
      <dgm:t>
        <a:bodyPr anchor="ctr" anchorCtr="0"/>
        <a:lstStyle/>
        <a:p>
          <a:pPr marL="171450" indent="0">
            <a:spcBef>
              <a:spcPct val="0"/>
            </a:spcBef>
          </a:pPr>
          <a:endParaRPr lang="en-US" sz="1400" dirty="0"/>
        </a:p>
      </dgm:t>
    </dgm:pt>
    <dgm:pt modelId="{88EE75F9-EE07-4399-9189-43F1CA96D6F4}" type="parTrans" cxnId="{37C75C0A-3BC2-4E15-BFC0-B20EB3DA725A}">
      <dgm:prSet/>
      <dgm:spPr/>
      <dgm:t>
        <a:bodyPr/>
        <a:lstStyle/>
        <a:p>
          <a:endParaRPr lang="en-US"/>
        </a:p>
      </dgm:t>
    </dgm:pt>
    <dgm:pt modelId="{A17BDAEB-92C6-4D26-8599-B65FFBB2D4D5}" type="sibTrans" cxnId="{37C75C0A-3BC2-4E15-BFC0-B20EB3DA725A}">
      <dgm:prSet/>
      <dgm:spPr/>
      <dgm:t>
        <a:bodyPr/>
        <a:lstStyle/>
        <a:p>
          <a:endParaRPr lang="en-US"/>
        </a:p>
      </dgm:t>
    </dgm:pt>
    <dgm:pt modelId="{4B27E774-F523-421F-86A7-CF400248B664}">
      <dgm:prSet custT="1"/>
      <dgm:spPr>
        <a:solidFill>
          <a:schemeClr val="accent4">
            <a:lumMod val="20000"/>
            <a:lumOff val="8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FLSA Exemption status </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0B609DC1-5B05-4380-82C0-640BFE8EE069}" type="parTrans" cxnId="{AC22233D-9959-4534-BC6C-DFAC0FC0DF3C}">
      <dgm:prSet/>
      <dgm:spPr/>
      <dgm:t>
        <a:bodyPr/>
        <a:lstStyle/>
        <a:p>
          <a:endParaRPr lang="en-US"/>
        </a:p>
      </dgm:t>
    </dgm:pt>
    <dgm:pt modelId="{DEBA85FB-82CB-45E2-9FD0-E5E3F4942D8A}" type="sibTrans" cxnId="{AC22233D-9959-4534-BC6C-DFAC0FC0DF3C}">
      <dgm:prSet/>
      <dgm:spPr/>
      <dgm:t>
        <a:bodyPr/>
        <a:lstStyle/>
        <a:p>
          <a:endParaRPr lang="en-US"/>
        </a:p>
      </dgm:t>
    </dgm:pt>
    <dgm:pt modelId="{66D4FBE3-8E86-4999-ABC7-4C76AC8BEE6C}">
      <dgm:prSet phldrT="[Text]"/>
      <dgm:spPr>
        <a:solidFill>
          <a:schemeClr val="bg1">
            <a:lumMod val="85000"/>
            <a:alpha val="90000"/>
          </a:schemeClr>
        </a:solidFill>
      </dgm:spPr>
      <dgm:t>
        <a:bodyPr anchor="ctr" anchorCtr="0"/>
        <a:lstStyle/>
        <a:p>
          <a:pPr marL="166688" indent="0">
            <a:spcBef>
              <a:spcPts val="1800"/>
            </a:spcBef>
          </a:pPr>
          <a:endParaRPr lang="en-US" sz="1400" dirty="0"/>
        </a:p>
      </dgm:t>
    </dgm:pt>
    <dgm:pt modelId="{E37108B9-FE5A-4F52-BE95-D7E6F9236B45}" type="parTrans" cxnId="{3CD2B3CB-2F02-4F5B-A30E-78841C8F0327}">
      <dgm:prSet/>
      <dgm:spPr/>
      <dgm:t>
        <a:bodyPr/>
        <a:lstStyle/>
        <a:p>
          <a:endParaRPr lang="en-US"/>
        </a:p>
      </dgm:t>
    </dgm:pt>
    <dgm:pt modelId="{21DD6959-6B1F-47EC-9FCF-4E50611087C0}" type="sibTrans" cxnId="{3CD2B3CB-2F02-4F5B-A30E-78841C8F0327}">
      <dgm:prSet/>
      <dgm:spPr/>
      <dgm:t>
        <a:bodyPr/>
        <a:lstStyle/>
        <a:p>
          <a:endParaRPr lang="en-US"/>
        </a:p>
      </dgm:t>
    </dgm:pt>
    <dgm:pt modelId="{B6FFF629-4A11-455F-8A42-52E2D660C70C}">
      <dgm:prSet phldrT="[Text]" custT="1"/>
      <dgm:spPr>
        <a:solidFill>
          <a:schemeClr val="bg1">
            <a:lumMod val="85000"/>
            <a:alpha val="90000"/>
          </a:schemeClr>
        </a:solidFill>
      </dgm:spPr>
      <dgm:t>
        <a:bodyPr/>
        <a:lstStyle/>
        <a:p>
          <a:pPr marL="166688" indent="0">
            <a:spcBef>
              <a:spcPts val="1800"/>
            </a:spcBef>
          </a:pP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base pay</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F0CD80E1-EC73-450D-8E07-0C0E2D7AF941}" type="parTrans" cxnId="{9E74584C-C609-4EEA-A8BB-EA9624C4C14B}">
      <dgm:prSet/>
      <dgm:spPr/>
      <dgm:t>
        <a:bodyPr/>
        <a:lstStyle/>
        <a:p>
          <a:endParaRPr lang="en-US"/>
        </a:p>
      </dgm:t>
    </dgm:pt>
    <dgm:pt modelId="{5B1CCE1E-E731-4C2F-84AA-D042E04C72DE}" type="sibTrans" cxnId="{9E74584C-C609-4EEA-A8BB-EA9624C4C14B}">
      <dgm:prSet/>
      <dgm:spPr/>
      <dgm:t>
        <a:bodyPr/>
        <a:lstStyle/>
        <a:p>
          <a:endParaRPr lang="en-US"/>
        </a:p>
      </dgm:t>
    </dgm:pt>
    <dgm:pt modelId="{01DBFA0E-FD5A-485D-834B-F8D7606BA711}">
      <dgm:prSet phldrT="[Text]" custT="1"/>
      <dgm:spPr>
        <a:solidFill>
          <a:schemeClr val="bg1">
            <a:lumMod val="85000"/>
            <a:alpha val="90000"/>
          </a:schemeClr>
        </a:solidFill>
      </dgm:spPr>
      <dgm:t>
        <a:bodyPr anchor="ctr" anchorCtr="0"/>
        <a:lstStyle/>
        <a:p>
          <a:pPr marL="166688" indent="0">
            <a:spcBef>
              <a:spcPts val="1800"/>
            </a:spcBef>
          </a:pP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working title</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EA867C8B-9B33-4B69-83C1-C36226DCCB48}" type="parTrans" cxnId="{9A4AA320-E0CE-45A8-98F8-BE34B3C1FF5B}">
      <dgm:prSet/>
      <dgm:spPr/>
      <dgm:t>
        <a:bodyPr/>
        <a:lstStyle/>
        <a:p>
          <a:endParaRPr lang="en-US"/>
        </a:p>
      </dgm:t>
    </dgm:pt>
    <dgm:pt modelId="{0FBA328E-4B20-4B52-A571-A5F453EE7B40}" type="sibTrans" cxnId="{9A4AA320-E0CE-45A8-98F8-BE34B3C1FF5B}">
      <dgm:prSet/>
      <dgm:spPr/>
      <dgm:t>
        <a:bodyPr/>
        <a:lstStyle/>
        <a:p>
          <a:endParaRPr lang="en-US"/>
        </a:p>
      </dgm:t>
    </dgm:pt>
    <dgm:pt modelId="{77FBE20C-9B06-438D-AE28-D8666876E7BF}">
      <dgm:prSet custT="1"/>
      <dgm:spPr>
        <a:solidFill>
          <a:schemeClr val="accent1">
            <a:lumMod val="40000"/>
            <a:lumOff val="6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Salary ranges aligned with local labor market</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70AF15CB-03B6-466A-8B71-D651CC195A2E}" type="parTrans" cxnId="{EFCC5073-FE2A-4FC6-A88D-54C71BB157B0}">
      <dgm:prSet/>
      <dgm:spPr/>
      <dgm:t>
        <a:bodyPr/>
        <a:lstStyle/>
        <a:p>
          <a:endParaRPr lang="en-US"/>
        </a:p>
      </dgm:t>
    </dgm:pt>
    <dgm:pt modelId="{5E51F0B5-C1EF-488E-91BD-8F8DCD4DCE5D}" type="sibTrans" cxnId="{EFCC5073-FE2A-4FC6-A88D-54C71BB157B0}">
      <dgm:prSet/>
      <dgm:spPr/>
      <dgm:t>
        <a:bodyPr/>
        <a:lstStyle/>
        <a:p>
          <a:endParaRPr lang="en-US"/>
        </a:p>
      </dgm:t>
    </dgm:pt>
    <dgm:pt modelId="{CD78E04E-3801-464E-9701-657E282A5366}">
      <dgm:prSet custT="1"/>
      <dgm:spPr>
        <a:solidFill>
          <a:schemeClr val="accent1">
            <a:lumMod val="40000"/>
            <a:lumOff val="6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Structure consistent across UCs</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C8D7D9F2-19BC-47D2-B961-68A38678428B}" type="parTrans" cxnId="{B1895D48-708A-4290-97BC-D23A9826166A}">
      <dgm:prSet/>
      <dgm:spPr/>
      <dgm:t>
        <a:bodyPr/>
        <a:lstStyle/>
        <a:p>
          <a:endParaRPr lang="en-US"/>
        </a:p>
      </dgm:t>
    </dgm:pt>
    <dgm:pt modelId="{5EDDF524-363B-45F7-9403-F20E42A91E27}" type="sibTrans" cxnId="{B1895D48-708A-4290-97BC-D23A9826166A}">
      <dgm:prSet/>
      <dgm:spPr/>
      <dgm:t>
        <a:bodyPr/>
        <a:lstStyle/>
        <a:p>
          <a:endParaRPr lang="en-US"/>
        </a:p>
      </dgm:t>
    </dgm:pt>
    <dgm:pt modelId="{042DE936-5F0E-4106-A44D-7A4ADB9762BC}">
      <dgm:prSet custT="1"/>
      <dgm:spPr>
        <a:solidFill>
          <a:schemeClr val="accent4">
            <a:lumMod val="20000"/>
            <a:lumOff val="80000"/>
            <a:alpha val="90000"/>
          </a:schemeClr>
        </a:solidFill>
      </dgm:spPr>
      <dgm:t>
        <a:bodyPr anchor="ctr" anchorCtr="0"/>
        <a:lstStyle/>
        <a:p>
          <a:pPr marL="166688" indent="0"/>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Non-Represented to Represented</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9DF734E3-D069-4314-A7EE-7C4FB413BEF0}" type="parTrans" cxnId="{0F47DA28-4E5A-4168-9355-3C918F1C582F}">
      <dgm:prSet/>
      <dgm:spPr/>
      <dgm:t>
        <a:bodyPr/>
        <a:lstStyle/>
        <a:p>
          <a:endParaRPr lang="en-US"/>
        </a:p>
      </dgm:t>
    </dgm:pt>
    <dgm:pt modelId="{AD89DEAD-D3E0-4283-9C63-6A9485462118}" type="sibTrans" cxnId="{0F47DA28-4E5A-4168-9355-3C918F1C582F}">
      <dgm:prSet/>
      <dgm:spPr/>
      <dgm:t>
        <a:bodyPr/>
        <a:lstStyle/>
        <a:p>
          <a:endParaRPr lang="en-US"/>
        </a:p>
      </dgm:t>
    </dgm:pt>
    <dgm:pt modelId="{22D835B5-B6A2-4B09-87FF-4954EDF12AEA}">
      <dgm:prSet phldrT="[Text]" custT="1"/>
      <dgm:spPr>
        <a:solidFill>
          <a:schemeClr val="bg1">
            <a:lumMod val="85000"/>
            <a:alpha val="90000"/>
          </a:schemeClr>
        </a:solidFill>
      </dgm:spPr>
      <dgm:t>
        <a:bodyPr anchor="ctr" anchorCtr="0"/>
        <a:lstStyle/>
        <a:p>
          <a:pPr marL="166688" indent="0">
            <a:spcBef>
              <a:spcPts val="1800"/>
            </a:spcBef>
          </a:pP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job duties</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gm:t>
    </dgm:pt>
    <dgm:pt modelId="{A5B2035F-2834-4118-AA32-06AC198A812B}" type="sibTrans" cxnId="{0A7D853F-0275-4625-9B91-EB0014310BF5}">
      <dgm:prSet/>
      <dgm:spPr/>
      <dgm:t>
        <a:bodyPr/>
        <a:lstStyle/>
        <a:p>
          <a:endParaRPr lang="en-US"/>
        </a:p>
      </dgm:t>
    </dgm:pt>
    <dgm:pt modelId="{81D903DF-434D-42BE-B56A-46BAAB2A2FFE}" type="parTrans" cxnId="{0A7D853F-0275-4625-9B91-EB0014310BF5}">
      <dgm:prSet/>
      <dgm:spPr/>
      <dgm:t>
        <a:bodyPr/>
        <a:lstStyle/>
        <a:p>
          <a:endParaRPr lang="en-US"/>
        </a:p>
      </dgm:t>
    </dgm:pt>
    <dgm:pt modelId="{6A5BEFD8-F5B7-42A1-8A0B-0E1B8C21CFCB}" type="pres">
      <dgm:prSet presAssocID="{59272B61-3703-495C-8D63-A62D39EDC154}" presName="Name0" presStyleCnt="0">
        <dgm:presLayoutVars>
          <dgm:dir/>
          <dgm:animLvl val="lvl"/>
          <dgm:resizeHandles/>
        </dgm:presLayoutVars>
      </dgm:prSet>
      <dgm:spPr/>
      <dgm:t>
        <a:bodyPr/>
        <a:lstStyle/>
        <a:p>
          <a:endParaRPr lang="en-US"/>
        </a:p>
      </dgm:t>
    </dgm:pt>
    <dgm:pt modelId="{E7103DA9-DF1B-4289-9A4E-F9CA323F46B8}" type="pres">
      <dgm:prSet presAssocID="{906E9CD9-19DA-447B-BC38-00B68D7498F8}" presName="linNode" presStyleCnt="0"/>
      <dgm:spPr/>
      <dgm:t>
        <a:bodyPr/>
        <a:lstStyle/>
        <a:p>
          <a:endParaRPr lang="en-US"/>
        </a:p>
      </dgm:t>
    </dgm:pt>
    <dgm:pt modelId="{70739F17-B92D-4F91-91A1-257240169D0E}" type="pres">
      <dgm:prSet presAssocID="{906E9CD9-19DA-447B-BC38-00B68D7498F8}" presName="parentShp" presStyleLbl="node1" presStyleIdx="0" presStyleCnt="3" custLinFactNeighborY="-968">
        <dgm:presLayoutVars>
          <dgm:bulletEnabled val="1"/>
        </dgm:presLayoutVars>
      </dgm:prSet>
      <dgm:spPr/>
      <dgm:t>
        <a:bodyPr/>
        <a:lstStyle/>
        <a:p>
          <a:endParaRPr lang="en-US"/>
        </a:p>
      </dgm:t>
    </dgm:pt>
    <dgm:pt modelId="{2BFC004A-E488-4D99-A63B-002BCC7D1256}" type="pres">
      <dgm:prSet presAssocID="{906E9CD9-19DA-447B-BC38-00B68D7498F8}" presName="childShp" presStyleLbl="bgAccFollowNode1" presStyleIdx="0" presStyleCnt="3">
        <dgm:presLayoutVars>
          <dgm:bulletEnabled val="1"/>
        </dgm:presLayoutVars>
      </dgm:prSet>
      <dgm:spPr/>
      <dgm:t>
        <a:bodyPr/>
        <a:lstStyle/>
        <a:p>
          <a:endParaRPr lang="en-US"/>
        </a:p>
      </dgm:t>
    </dgm:pt>
    <dgm:pt modelId="{A55F4D8E-DB9E-4FC3-8776-0EA52E834BF9}" type="pres">
      <dgm:prSet presAssocID="{A500F747-BAC7-4CB3-9B43-39D9B3EDC816}" presName="spacing" presStyleCnt="0"/>
      <dgm:spPr/>
      <dgm:t>
        <a:bodyPr/>
        <a:lstStyle/>
        <a:p>
          <a:endParaRPr lang="en-US"/>
        </a:p>
      </dgm:t>
    </dgm:pt>
    <dgm:pt modelId="{F5366EC4-8DA3-4E88-839A-1CB26314C8EB}" type="pres">
      <dgm:prSet presAssocID="{FAD20C2A-2B54-4E0B-A3EF-6DD0176A3744}" presName="linNode" presStyleCnt="0"/>
      <dgm:spPr/>
      <dgm:t>
        <a:bodyPr/>
        <a:lstStyle/>
        <a:p>
          <a:endParaRPr lang="en-US"/>
        </a:p>
      </dgm:t>
    </dgm:pt>
    <dgm:pt modelId="{AA60B9D1-F7BB-44AE-A614-628E1926946A}" type="pres">
      <dgm:prSet presAssocID="{FAD20C2A-2B54-4E0B-A3EF-6DD0176A3744}" presName="parentShp" presStyleLbl="node1" presStyleIdx="1" presStyleCnt="3">
        <dgm:presLayoutVars>
          <dgm:bulletEnabled val="1"/>
        </dgm:presLayoutVars>
      </dgm:prSet>
      <dgm:spPr/>
      <dgm:t>
        <a:bodyPr/>
        <a:lstStyle/>
        <a:p>
          <a:endParaRPr lang="en-US"/>
        </a:p>
      </dgm:t>
    </dgm:pt>
    <dgm:pt modelId="{CED157BE-5600-4A61-A958-248FF3D65D85}" type="pres">
      <dgm:prSet presAssocID="{FAD20C2A-2B54-4E0B-A3EF-6DD0176A3744}" presName="childShp" presStyleLbl="bgAccFollowNode1" presStyleIdx="1" presStyleCnt="3">
        <dgm:presLayoutVars>
          <dgm:bulletEnabled val="1"/>
        </dgm:presLayoutVars>
      </dgm:prSet>
      <dgm:spPr/>
      <dgm:t>
        <a:bodyPr/>
        <a:lstStyle/>
        <a:p>
          <a:endParaRPr lang="en-US"/>
        </a:p>
      </dgm:t>
    </dgm:pt>
    <dgm:pt modelId="{2453B0EE-22E9-425A-AA76-9B78BB501ED6}" type="pres">
      <dgm:prSet presAssocID="{95742EE1-B50C-42CD-9B68-083F4034802D}" presName="spacing" presStyleCnt="0"/>
      <dgm:spPr/>
      <dgm:t>
        <a:bodyPr/>
        <a:lstStyle/>
        <a:p>
          <a:endParaRPr lang="en-US"/>
        </a:p>
      </dgm:t>
    </dgm:pt>
    <dgm:pt modelId="{8F9FF808-42E9-4EE3-AEE3-0956D740D4F1}" type="pres">
      <dgm:prSet presAssocID="{DAD00F44-A362-4A87-8A4E-A67D52D5E5DE}" presName="linNode" presStyleCnt="0"/>
      <dgm:spPr/>
      <dgm:t>
        <a:bodyPr/>
        <a:lstStyle/>
        <a:p>
          <a:endParaRPr lang="en-US"/>
        </a:p>
      </dgm:t>
    </dgm:pt>
    <dgm:pt modelId="{6C2A307D-5913-45FF-9089-67227B697DA6}" type="pres">
      <dgm:prSet presAssocID="{DAD00F44-A362-4A87-8A4E-A67D52D5E5DE}" presName="parentShp" presStyleLbl="node1" presStyleIdx="2" presStyleCnt="3">
        <dgm:presLayoutVars>
          <dgm:bulletEnabled val="1"/>
        </dgm:presLayoutVars>
      </dgm:prSet>
      <dgm:spPr/>
      <dgm:t>
        <a:bodyPr/>
        <a:lstStyle/>
        <a:p>
          <a:endParaRPr lang="en-US"/>
        </a:p>
      </dgm:t>
    </dgm:pt>
    <dgm:pt modelId="{E30B2D7F-EBBA-4217-8323-D16209A70D7B}" type="pres">
      <dgm:prSet presAssocID="{DAD00F44-A362-4A87-8A4E-A67D52D5E5DE}" presName="childShp" presStyleLbl="bgAccFollowNode1" presStyleIdx="2" presStyleCnt="3" custLinFactNeighborX="0" custLinFactNeighborY="30281">
        <dgm:presLayoutVars>
          <dgm:bulletEnabled val="1"/>
        </dgm:presLayoutVars>
      </dgm:prSet>
      <dgm:spPr/>
      <dgm:t>
        <a:bodyPr/>
        <a:lstStyle/>
        <a:p>
          <a:endParaRPr lang="en-US"/>
        </a:p>
      </dgm:t>
    </dgm:pt>
  </dgm:ptLst>
  <dgm:cxnLst>
    <dgm:cxn modelId="{E5CD6D70-898D-4905-9B17-43B8ACD44FA3}" type="presOf" srcId="{22D835B5-B6A2-4B09-87FF-4954EDF12AEA}" destId="{E30B2D7F-EBBA-4217-8323-D16209A70D7B}" srcOrd="0" destOrd="1" presId="urn:microsoft.com/office/officeart/2005/8/layout/vList6"/>
    <dgm:cxn modelId="{04C6E14E-730D-4E22-9F02-F3FAA6B25431}" type="presOf" srcId="{FAD20C2A-2B54-4E0B-A3EF-6DD0176A3744}" destId="{AA60B9D1-F7BB-44AE-A614-628E1926946A}" srcOrd="0" destOrd="0" presId="urn:microsoft.com/office/officeart/2005/8/layout/vList6"/>
    <dgm:cxn modelId="{0A7D853F-0275-4625-9B91-EB0014310BF5}" srcId="{DAD00F44-A362-4A87-8A4E-A67D52D5E5DE}" destId="{22D835B5-B6A2-4B09-87FF-4954EDF12AEA}" srcOrd="1" destOrd="0" parTransId="{81D903DF-434D-42BE-B56A-46BAAB2A2FFE}" sibTransId="{A5B2035F-2834-4118-AA32-06AC198A812B}"/>
    <dgm:cxn modelId="{9E74584C-C609-4EEA-A8BB-EA9624C4C14B}" srcId="{DAD00F44-A362-4A87-8A4E-A67D52D5E5DE}" destId="{B6FFF629-4A11-455F-8A42-52E2D660C70C}" srcOrd="3" destOrd="0" parTransId="{F0CD80E1-EC73-450D-8E07-0C0E2D7AF941}" sibTransId="{5B1CCE1E-E731-4C2F-84AA-D042E04C72DE}"/>
    <dgm:cxn modelId="{0B3359C2-DB31-436A-9609-853BE8057C64}" srcId="{FAD20C2A-2B54-4E0B-A3EF-6DD0176A3744}" destId="{F25EDFEA-929D-482A-9125-DAD13D527BB1}" srcOrd="0" destOrd="0" parTransId="{C6903AA7-49F9-4F97-8FD8-A7DA49FE0C0B}" sibTransId="{B2641D57-FE85-41ED-8228-02B7B41D4A33}"/>
    <dgm:cxn modelId="{B4D13F58-7EAF-4274-983D-90C4BD82E786}" type="presOf" srcId="{DAD00F44-A362-4A87-8A4E-A67D52D5E5DE}" destId="{6C2A307D-5913-45FF-9089-67227B697DA6}" srcOrd="0" destOrd="0" presId="urn:microsoft.com/office/officeart/2005/8/layout/vList6"/>
    <dgm:cxn modelId="{DF95949D-067A-4C5D-987E-722D86CF4162}" srcId="{59272B61-3703-495C-8D63-A62D39EDC154}" destId="{906E9CD9-19DA-447B-BC38-00B68D7498F8}" srcOrd="0" destOrd="0" parTransId="{73E54327-AAD7-4DC8-BEF9-CB4988EFFD83}" sibTransId="{A500F747-BAC7-4CB3-9B43-39D9B3EDC816}"/>
    <dgm:cxn modelId="{00606A5C-C3D9-4789-8FF9-83B894877B14}" type="presOf" srcId="{906E9CD9-19DA-447B-BC38-00B68D7498F8}" destId="{70739F17-B92D-4F91-91A1-257240169D0E}" srcOrd="0" destOrd="0" presId="urn:microsoft.com/office/officeart/2005/8/layout/vList6"/>
    <dgm:cxn modelId="{B1895D48-708A-4290-97BC-D23A9826166A}" srcId="{FAD20C2A-2B54-4E0B-A3EF-6DD0176A3744}" destId="{CD78E04E-3801-464E-9701-657E282A5366}" srcOrd="1" destOrd="0" parTransId="{C8D7D9F2-19BC-47D2-B961-68A38678428B}" sibTransId="{5EDDF524-363B-45F7-9403-F20E42A91E27}"/>
    <dgm:cxn modelId="{0818F857-0D86-4B84-9710-E80B85492C05}" type="presOf" srcId="{F25EDFEA-929D-482A-9125-DAD13D527BB1}" destId="{CED157BE-5600-4A61-A958-248FF3D65D85}" srcOrd="0" destOrd="0" presId="urn:microsoft.com/office/officeart/2005/8/layout/vList6"/>
    <dgm:cxn modelId="{37C75C0A-3BC2-4E15-BFC0-B20EB3DA725A}" srcId="{DAD00F44-A362-4A87-8A4E-A67D52D5E5DE}" destId="{DE3A0B70-25FB-4A19-B82D-921293D19F70}" srcOrd="4" destOrd="0" parTransId="{88EE75F9-EE07-4399-9189-43F1CA96D6F4}" sibTransId="{A17BDAEB-92C6-4D26-8599-B65FFBB2D4D5}"/>
    <dgm:cxn modelId="{F513C387-9EB7-482A-9141-4A631214058E}" type="presOf" srcId="{042DE936-5F0E-4106-A44D-7A4ADB9762BC}" destId="{2BFC004A-E488-4D99-A63B-002BCC7D1256}" srcOrd="0" destOrd="2" presId="urn:microsoft.com/office/officeart/2005/8/layout/vList6"/>
    <dgm:cxn modelId="{3D7AE37C-0E9A-4464-8335-B77591C0B0B4}" type="presOf" srcId="{190EF0C5-5F83-4C58-934B-218247EEF776}" destId="{2BFC004A-E488-4D99-A63B-002BCC7D1256}" srcOrd="0" destOrd="0" presId="urn:microsoft.com/office/officeart/2005/8/layout/vList6"/>
    <dgm:cxn modelId="{9A4AA320-E0CE-45A8-98F8-BE34B3C1FF5B}" srcId="{DAD00F44-A362-4A87-8A4E-A67D52D5E5DE}" destId="{01DBFA0E-FD5A-485D-834B-F8D7606BA711}" srcOrd="2" destOrd="0" parTransId="{EA867C8B-9B33-4B69-83C1-C36226DCCB48}" sibTransId="{0FBA328E-4B20-4B52-A571-A5F453EE7B40}"/>
    <dgm:cxn modelId="{58167993-A917-4305-B371-B2D27531AC99}" type="presOf" srcId="{77FBE20C-9B06-438D-AE28-D8666876E7BF}" destId="{CED157BE-5600-4A61-A958-248FF3D65D85}" srcOrd="0" destOrd="2" presId="urn:microsoft.com/office/officeart/2005/8/layout/vList6"/>
    <dgm:cxn modelId="{EFCC5073-FE2A-4FC6-A88D-54C71BB157B0}" srcId="{FAD20C2A-2B54-4E0B-A3EF-6DD0176A3744}" destId="{77FBE20C-9B06-438D-AE28-D8666876E7BF}" srcOrd="2" destOrd="0" parTransId="{70AF15CB-03B6-466A-8B71-D651CC195A2E}" sibTransId="{5E51F0B5-C1EF-488E-91BD-8F8DCD4DCE5D}"/>
    <dgm:cxn modelId="{A6A8DF87-7FB8-47AB-AF16-8D305ACF12F5}" type="presOf" srcId="{4B27E774-F523-421F-86A7-CF400248B664}" destId="{2BFC004A-E488-4D99-A63B-002BCC7D1256}" srcOrd="0" destOrd="1" presId="urn:microsoft.com/office/officeart/2005/8/layout/vList6"/>
    <dgm:cxn modelId="{67C74C21-5887-4F55-BC6D-231626D56674}" type="presOf" srcId="{B6FFF629-4A11-455F-8A42-52E2D660C70C}" destId="{E30B2D7F-EBBA-4217-8323-D16209A70D7B}" srcOrd="0" destOrd="3" presId="urn:microsoft.com/office/officeart/2005/8/layout/vList6"/>
    <dgm:cxn modelId="{E9B94783-F86C-475F-9FCF-7708F6D2FD06}" type="presOf" srcId="{59272B61-3703-495C-8D63-A62D39EDC154}" destId="{6A5BEFD8-F5B7-42A1-8A0B-0E1B8C21CFCB}" srcOrd="0" destOrd="0" presId="urn:microsoft.com/office/officeart/2005/8/layout/vList6"/>
    <dgm:cxn modelId="{DEE89B17-0D3A-47D3-BD85-6895B54026D2}" type="presOf" srcId="{CD78E04E-3801-464E-9701-657E282A5366}" destId="{CED157BE-5600-4A61-A958-248FF3D65D85}" srcOrd="0" destOrd="1" presId="urn:microsoft.com/office/officeart/2005/8/layout/vList6"/>
    <dgm:cxn modelId="{0F47DA28-4E5A-4168-9355-3C918F1C582F}" srcId="{906E9CD9-19DA-447B-BC38-00B68D7498F8}" destId="{042DE936-5F0E-4106-A44D-7A4ADB9762BC}" srcOrd="2" destOrd="0" parTransId="{9DF734E3-D069-4314-A7EE-7C4FB413BEF0}" sibTransId="{AD89DEAD-D3E0-4283-9C63-6A9485462118}"/>
    <dgm:cxn modelId="{6A71BCC9-9776-448E-AC59-5EEDC75AD07F}" srcId="{906E9CD9-19DA-447B-BC38-00B68D7498F8}" destId="{190EF0C5-5F83-4C58-934B-218247EEF776}" srcOrd="0" destOrd="0" parTransId="{030D377B-D745-4BA0-96A7-9AB770511FF1}" sibTransId="{DF9D6460-C007-4B56-8299-B2315704E797}"/>
    <dgm:cxn modelId="{AF0E6E2F-633C-4FB6-AFAD-B57D3D258AC3}" type="presOf" srcId="{DE3A0B70-25FB-4A19-B82D-921293D19F70}" destId="{E30B2D7F-EBBA-4217-8323-D16209A70D7B}" srcOrd="0" destOrd="4" presId="urn:microsoft.com/office/officeart/2005/8/layout/vList6"/>
    <dgm:cxn modelId="{2757763C-AFC0-4D3B-93E2-851725B481B6}" type="presOf" srcId="{01DBFA0E-FD5A-485D-834B-F8D7606BA711}" destId="{E30B2D7F-EBBA-4217-8323-D16209A70D7B}" srcOrd="0" destOrd="2" presId="urn:microsoft.com/office/officeart/2005/8/layout/vList6"/>
    <dgm:cxn modelId="{3CD2B3CB-2F02-4F5B-A30E-78841C8F0327}" srcId="{DAD00F44-A362-4A87-8A4E-A67D52D5E5DE}" destId="{66D4FBE3-8E86-4999-ABC7-4C76AC8BEE6C}" srcOrd="0" destOrd="0" parTransId="{E37108B9-FE5A-4F52-BE95-D7E6F9236B45}" sibTransId="{21DD6959-6B1F-47EC-9FCF-4E50611087C0}"/>
    <dgm:cxn modelId="{BA4DD5B3-0B2B-4032-AF19-244313418AE5}" srcId="{59272B61-3703-495C-8D63-A62D39EDC154}" destId="{DAD00F44-A362-4A87-8A4E-A67D52D5E5DE}" srcOrd="2" destOrd="0" parTransId="{01A8D6DC-F192-43AA-8222-B98669FB3E9D}" sibTransId="{B5700CE2-292F-412C-AF19-F9B841E5B35B}"/>
    <dgm:cxn modelId="{8242CA0C-9043-4E67-AAB2-457068B1B06C}" type="presOf" srcId="{66D4FBE3-8E86-4999-ABC7-4C76AC8BEE6C}" destId="{E30B2D7F-EBBA-4217-8323-D16209A70D7B}" srcOrd="0" destOrd="0" presId="urn:microsoft.com/office/officeart/2005/8/layout/vList6"/>
    <dgm:cxn modelId="{AC22233D-9959-4534-BC6C-DFAC0FC0DF3C}" srcId="{906E9CD9-19DA-447B-BC38-00B68D7498F8}" destId="{4B27E774-F523-421F-86A7-CF400248B664}" srcOrd="1" destOrd="0" parTransId="{0B609DC1-5B05-4380-82C0-640BFE8EE069}" sibTransId="{DEBA85FB-82CB-45E2-9FD0-E5E3F4942D8A}"/>
    <dgm:cxn modelId="{819F8EA2-E733-400B-92D7-5D768C8728ED}" srcId="{59272B61-3703-495C-8D63-A62D39EDC154}" destId="{FAD20C2A-2B54-4E0B-A3EF-6DD0176A3744}" srcOrd="1" destOrd="0" parTransId="{91D01229-04B8-4B3B-A498-42A1978750C1}" sibTransId="{95742EE1-B50C-42CD-9B68-083F4034802D}"/>
    <dgm:cxn modelId="{8260D85F-51B9-41C1-9A8C-CFD490442757}" type="presParOf" srcId="{6A5BEFD8-F5B7-42A1-8A0B-0E1B8C21CFCB}" destId="{E7103DA9-DF1B-4289-9A4E-F9CA323F46B8}" srcOrd="0" destOrd="0" presId="urn:microsoft.com/office/officeart/2005/8/layout/vList6"/>
    <dgm:cxn modelId="{D32FA813-9CB9-45EB-AC2D-F97BF1FE2EF1}" type="presParOf" srcId="{E7103DA9-DF1B-4289-9A4E-F9CA323F46B8}" destId="{70739F17-B92D-4F91-91A1-257240169D0E}" srcOrd="0" destOrd="0" presId="urn:microsoft.com/office/officeart/2005/8/layout/vList6"/>
    <dgm:cxn modelId="{00C2B344-F9CE-40B8-90C0-9191063D3EB3}" type="presParOf" srcId="{E7103DA9-DF1B-4289-9A4E-F9CA323F46B8}" destId="{2BFC004A-E488-4D99-A63B-002BCC7D1256}" srcOrd="1" destOrd="0" presId="urn:microsoft.com/office/officeart/2005/8/layout/vList6"/>
    <dgm:cxn modelId="{A89EFA07-4CCE-4C58-920B-81EEE45A6AE4}" type="presParOf" srcId="{6A5BEFD8-F5B7-42A1-8A0B-0E1B8C21CFCB}" destId="{A55F4D8E-DB9E-4FC3-8776-0EA52E834BF9}" srcOrd="1" destOrd="0" presId="urn:microsoft.com/office/officeart/2005/8/layout/vList6"/>
    <dgm:cxn modelId="{A75C4662-4983-45B8-84EE-A2AF8D85DB5A}" type="presParOf" srcId="{6A5BEFD8-F5B7-42A1-8A0B-0E1B8C21CFCB}" destId="{F5366EC4-8DA3-4E88-839A-1CB26314C8EB}" srcOrd="2" destOrd="0" presId="urn:microsoft.com/office/officeart/2005/8/layout/vList6"/>
    <dgm:cxn modelId="{67F374AB-0B54-4640-9282-6F5897E955B1}" type="presParOf" srcId="{F5366EC4-8DA3-4E88-839A-1CB26314C8EB}" destId="{AA60B9D1-F7BB-44AE-A614-628E1926946A}" srcOrd="0" destOrd="0" presId="urn:microsoft.com/office/officeart/2005/8/layout/vList6"/>
    <dgm:cxn modelId="{A07E8D43-2135-4F7B-A393-A135E5FE5B3E}" type="presParOf" srcId="{F5366EC4-8DA3-4E88-839A-1CB26314C8EB}" destId="{CED157BE-5600-4A61-A958-248FF3D65D85}" srcOrd="1" destOrd="0" presId="urn:microsoft.com/office/officeart/2005/8/layout/vList6"/>
    <dgm:cxn modelId="{635E7FAD-5A96-4585-83CF-FCAAC53FFBB5}" type="presParOf" srcId="{6A5BEFD8-F5B7-42A1-8A0B-0E1B8C21CFCB}" destId="{2453B0EE-22E9-425A-AA76-9B78BB501ED6}" srcOrd="3" destOrd="0" presId="urn:microsoft.com/office/officeart/2005/8/layout/vList6"/>
    <dgm:cxn modelId="{BF4E0467-366A-4130-AA4E-B8BC6BAC9E20}" type="presParOf" srcId="{6A5BEFD8-F5B7-42A1-8A0B-0E1B8C21CFCB}" destId="{8F9FF808-42E9-4EE3-AEE3-0956D740D4F1}" srcOrd="4" destOrd="0" presId="urn:microsoft.com/office/officeart/2005/8/layout/vList6"/>
    <dgm:cxn modelId="{C72BCAB8-5005-480F-A37E-6633B049D92B}" type="presParOf" srcId="{8F9FF808-42E9-4EE3-AEE3-0956D740D4F1}" destId="{6C2A307D-5913-45FF-9089-67227B697DA6}" srcOrd="0" destOrd="0" presId="urn:microsoft.com/office/officeart/2005/8/layout/vList6"/>
    <dgm:cxn modelId="{9BD9B4CF-F042-4F6B-A23A-AEB26E217DCC}" type="presParOf" srcId="{8F9FF808-42E9-4EE3-AEE3-0956D740D4F1}" destId="{E30B2D7F-EBBA-4217-8323-D16209A70D7B}"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9287B-8E97-4F8F-B24C-D9F2A4B775E7}">
      <dsp:nvSpPr>
        <dsp:cNvPr id="0" name=""/>
        <dsp:cNvSpPr/>
      </dsp:nvSpPr>
      <dsp:spPr>
        <a:xfrm rot="16200000">
          <a:off x="1520649" y="-1520649"/>
          <a:ext cx="1703494" cy="4744793"/>
        </a:xfrm>
        <a:prstGeom prst="round1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27584" bIns="227584" numCol="1" spcCol="1270" anchor="ctr" anchorCtr="0">
          <a:noAutofit/>
        </a:bodyPr>
        <a:lstStyle/>
        <a:p>
          <a:pPr lvl="0" algn="ctr" defTabSz="1422400">
            <a:lnSpc>
              <a:spcPct val="90000"/>
            </a:lnSpc>
            <a:spcBef>
              <a:spcPct val="0"/>
            </a:spcBef>
            <a:spcAft>
              <a:spcPct val="35000"/>
            </a:spcAft>
          </a:pPr>
          <a:r>
            <a:rPr lang="en-US" sz="3200" kern="1200" dirty="0" smtClean="0">
              <a:effectLst/>
              <a:latin typeface="+mn-lt"/>
              <a:ea typeface="+mn-ea"/>
              <a:cs typeface="+mn-cs"/>
            </a:rPr>
            <a:t>Job Classification</a:t>
          </a:r>
          <a:endParaRPr lang="en-US" sz="3200" kern="1200" dirty="0">
            <a:effectLst/>
            <a:latin typeface="+mn-lt"/>
            <a:ea typeface="+mn-ea"/>
            <a:cs typeface="+mn-cs"/>
          </a:endParaRPr>
        </a:p>
      </dsp:txBody>
      <dsp:txXfrm rot="5400000">
        <a:off x="0" y="62368"/>
        <a:ext cx="4744793" cy="1215252"/>
      </dsp:txXfrm>
    </dsp:sp>
    <dsp:sp modelId="{A1B2E022-D947-4A36-9425-E70251C9DC27}">
      <dsp:nvSpPr>
        <dsp:cNvPr id="0" name=""/>
        <dsp:cNvSpPr/>
      </dsp:nvSpPr>
      <dsp:spPr>
        <a:xfrm>
          <a:off x="4744793" y="0"/>
          <a:ext cx="4744793" cy="1703494"/>
        </a:xfrm>
        <a:prstGeom prst="round1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21920" rIns="121920" bIns="227584" numCol="1" spcCol="1270" anchor="ctr" anchorCtr="0">
          <a:noAutofit/>
        </a:bodyPr>
        <a:lstStyle/>
        <a:p>
          <a:pPr lvl="0" algn="ctr" defTabSz="1422400">
            <a:lnSpc>
              <a:spcPct val="90000"/>
            </a:lnSpc>
            <a:spcBef>
              <a:spcPct val="0"/>
            </a:spcBef>
            <a:spcAft>
              <a:spcPct val="35000"/>
            </a:spcAft>
          </a:pPr>
          <a:r>
            <a:rPr lang="en-US" sz="3200" kern="1200" dirty="0" smtClean="0">
              <a:effectLst/>
              <a:latin typeface="+mn-lt"/>
              <a:ea typeface="+mn-ea"/>
              <a:cs typeface="+mn-cs"/>
            </a:rPr>
            <a:t>Alignment with Market</a:t>
          </a:r>
          <a:endParaRPr lang="en-US" sz="3200" kern="1200" dirty="0">
            <a:effectLst/>
            <a:latin typeface="+mn-lt"/>
            <a:ea typeface="+mn-ea"/>
            <a:cs typeface="+mn-cs"/>
          </a:endParaRPr>
        </a:p>
      </dsp:txBody>
      <dsp:txXfrm>
        <a:off x="4744793" y="0"/>
        <a:ext cx="4682425" cy="1277620"/>
      </dsp:txXfrm>
    </dsp:sp>
    <dsp:sp modelId="{906459C7-473F-4025-96D9-132B0F109E5D}">
      <dsp:nvSpPr>
        <dsp:cNvPr id="0" name=""/>
        <dsp:cNvSpPr/>
      </dsp:nvSpPr>
      <dsp:spPr>
        <a:xfrm rot="10800000">
          <a:off x="0" y="1703494"/>
          <a:ext cx="4744793" cy="1703494"/>
        </a:xfrm>
        <a:prstGeom prst="round1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227584" rIns="227584" bIns="121920" numCol="1" spcCol="1270" anchor="ctr" anchorCtr="0">
          <a:noAutofit/>
        </a:bodyPr>
        <a:lstStyle/>
        <a:p>
          <a:pPr lvl="0" algn="ctr" defTabSz="1422400">
            <a:lnSpc>
              <a:spcPct val="90000"/>
            </a:lnSpc>
            <a:spcBef>
              <a:spcPct val="0"/>
            </a:spcBef>
            <a:spcAft>
              <a:spcPct val="35000"/>
            </a:spcAft>
          </a:pPr>
          <a:r>
            <a:rPr lang="en-US" sz="3200" kern="1200" dirty="0" smtClean="0">
              <a:effectLst/>
              <a:latin typeface="+mn-lt"/>
              <a:ea typeface="+mn-ea"/>
              <a:cs typeface="+mn-cs"/>
            </a:rPr>
            <a:t>Career Paths</a:t>
          </a:r>
          <a:endParaRPr lang="en-US" sz="3200" kern="1200" dirty="0">
            <a:effectLst/>
            <a:latin typeface="+mn-lt"/>
            <a:ea typeface="+mn-ea"/>
            <a:cs typeface="+mn-cs"/>
          </a:endParaRPr>
        </a:p>
      </dsp:txBody>
      <dsp:txXfrm rot="10800000">
        <a:off x="62368" y="2129368"/>
        <a:ext cx="4682425" cy="1277620"/>
      </dsp:txXfrm>
    </dsp:sp>
    <dsp:sp modelId="{F013E633-9EB5-4600-B43A-0DAC78F0D6C6}">
      <dsp:nvSpPr>
        <dsp:cNvPr id="0" name=""/>
        <dsp:cNvSpPr/>
      </dsp:nvSpPr>
      <dsp:spPr>
        <a:xfrm rot="5400000">
          <a:off x="6265442" y="182844"/>
          <a:ext cx="1703494" cy="4744793"/>
        </a:xfrm>
        <a:prstGeom prst="round1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121920" bIns="121920" numCol="1" spcCol="1270" anchor="ctr" anchorCtr="0">
          <a:noAutofit/>
        </a:bodyPr>
        <a:lstStyle/>
        <a:p>
          <a:pPr lvl="0" algn="ctr" defTabSz="1422400">
            <a:lnSpc>
              <a:spcPct val="90000"/>
            </a:lnSpc>
            <a:spcBef>
              <a:spcPct val="0"/>
            </a:spcBef>
            <a:spcAft>
              <a:spcPct val="35000"/>
            </a:spcAft>
          </a:pPr>
          <a:r>
            <a:rPr lang="en-US" sz="3200" kern="1200" dirty="0" smtClean="0">
              <a:effectLst/>
              <a:latin typeface="+mn-lt"/>
              <a:ea typeface="+mn-ea"/>
              <a:cs typeface="+mn-cs"/>
            </a:rPr>
            <a:t>Development</a:t>
          </a:r>
          <a:endParaRPr lang="en-US" sz="3200" kern="1200" dirty="0">
            <a:effectLst/>
            <a:latin typeface="+mn-lt"/>
            <a:ea typeface="+mn-ea"/>
            <a:cs typeface="+mn-cs"/>
          </a:endParaRPr>
        </a:p>
      </dsp:txBody>
      <dsp:txXfrm rot="-5400000">
        <a:off x="4744793" y="2129367"/>
        <a:ext cx="4744793" cy="1215252"/>
      </dsp:txXfrm>
    </dsp:sp>
    <dsp:sp modelId="{DD53D959-CC82-417F-9E8B-65A2DCA788A7}">
      <dsp:nvSpPr>
        <dsp:cNvPr id="0" name=""/>
        <dsp:cNvSpPr/>
      </dsp:nvSpPr>
      <dsp:spPr>
        <a:xfrm>
          <a:off x="2520401" y="1170428"/>
          <a:ext cx="4480043" cy="1060357"/>
        </a:xfrm>
        <a:prstGeom prst="roundRect">
          <a:avLst/>
        </a:prstGeom>
        <a:solidFill>
          <a:srgbClr val="09B7E7"/>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solidFill>
              <a:effectLst/>
              <a:latin typeface="+mn-lt"/>
              <a:ea typeface="+mn-ea"/>
              <a:cs typeface="+mn-cs"/>
            </a:rPr>
            <a:t>Career Tracks</a:t>
          </a:r>
          <a:endParaRPr lang="en-US" sz="3200" b="1" kern="1200" dirty="0">
            <a:solidFill>
              <a:schemeClr val="bg1"/>
            </a:solidFill>
            <a:effectLst/>
            <a:latin typeface="+mn-lt"/>
            <a:ea typeface="+mn-ea"/>
            <a:cs typeface="+mn-cs"/>
          </a:endParaRPr>
        </a:p>
      </dsp:txBody>
      <dsp:txXfrm>
        <a:off x="2572163" y="1222190"/>
        <a:ext cx="4376519" cy="956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C004A-E488-4D99-A63B-002BCC7D1256}">
      <dsp:nvSpPr>
        <dsp:cNvPr id="0" name=""/>
        <dsp:cNvSpPr/>
      </dsp:nvSpPr>
      <dsp:spPr>
        <a:xfrm>
          <a:off x="3827047" y="0"/>
          <a:ext cx="5740571" cy="1405223"/>
        </a:xfrm>
        <a:prstGeom prst="rightArrow">
          <a:avLst>
            <a:gd name="adj1" fmla="val 75000"/>
            <a:gd name="adj2" fmla="val 50000"/>
          </a:avLst>
        </a:prstGeom>
        <a:solidFill>
          <a:schemeClr val="accent4">
            <a:lumMod val="20000"/>
            <a:lumOff val="80000"/>
            <a:alpha val="9000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Personnel Program (MSP or PSS)</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FLSA Exemption status </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Non-Represented to Represented</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827047" y="175653"/>
        <a:ext cx="5213612" cy="1053917"/>
      </dsp:txXfrm>
    </dsp:sp>
    <dsp:sp modelId="{70739F17-B92D-4F91-91A1-257240169D0E}">
      <dsp:nvSpPr>
        <dsp:cNvPr id="0" name=""/>
        <dsp:cNvSpPr/>
      </dsp:nvSpPr>
      <dsp:spPr>
        <a:xfrm>
          <a:off x="0" y="0"/>
          <a:ext cx="3827047" cy="1405223"/>
        </a:xfrm>
        <a:prstGeom prst="roundRect">
          <a:avLst/>
        </a:prstGeom>
        <a:solidFill>
          <a:srgbClr val="EAB2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Verdana" panose="020B0604030504040204" pitchFamily="34" charset="0"/>
              <a:ea typeface="Verdana" panose="020B0604030504040204" pitchFamily="34" charset="0"/>
              <a:cs typeface="Verdana" panose="020B0604030504040204" pitchFamily="34" charset="0"/>
            </a:rPr>
            <a:t>Job Title Attributes (MAY CHANGE)</a:t>
          </a:r>
        </a:p>
      </dsp:txBody>
      <dsp:txXfrm>
        <a:off x="68597" y="68597"/>
        <a:ext cx="3689853" cy="1268029"/>
      </dsp:txXfrm>
    </dsp:sp>
    <dsp:sp modelId="{CED157BE-5600-4A61-A958-248FF3D65D85}">
      <dsp:nvSpPr>
        <dsp:cNvPr id="0" name=""/>
        <dsp:cNvSpPr/>
      </dsp:nvSpPr>
      <dsp:spPr>
        <a:xfrm>
          <a:off x="3827047" y="1545745"/>
          <a:ext cx="5740571" cy="1405223"/>
        </a:xfrm>
        <a:prstGeom prst="rightArrow">
          <a:avLst>
            <a:gd name="adj1" fmla="val 75000"/>
            <a:gd name="adj2" fmla="val 50000"/>
          </a:avLst>
        </a:prstGeom>
        <a:solidFill>
          <a:schemeClr val="accent1">
            <a:lumMod val="40000"/>
            <a:lumOff val="60000"/>
            <a:alpha val="90000"/>
          </a:schemeClr>
        </a:solidFill>
        <a:ln w="1079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Payroll Title / Classification</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Structure consistent across UCs</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Salary ranges aligned with local labor market</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dsp:txBody>
      <dsp:txXfrm>
        <a:off x="3827047" y="1721398"/>
        <a:ext cx="5213612" cy="1053917"/>
      </dsp:txXfrm>
    </dsp:sp>
    <dsp:sp modelId="{AA60B9D1-F7BB-44AE-A614-628E1926946A}">
      <dsp:nvSpPr>
        <dsp:cNvPr id="0" name=""/>
        <dsp:cNvSpPr/>
      </dsp:nvSpPr>
      <dsp:spPr>
        <a:xfrm>
          <a:off x="0" y="1545745"/>
          <a:ext cx="3827047" cy="1405223"/>
        </a:xfrm>
        <a:prstGeom prst="roundRect">
          <a:avLst/>
        </a:prstGeom>
        <a:solidFill>
          <a:schemeClr val="accent1">
            <a:lumMod val="75000"/>
          </a:schemeClr>
        </a:solidFill>
        <a:ln w="10795" cap="flat" cmpd="sng" algn="ctr">
          <a:solidFill>
            <a:srgbClr val="0064A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Verdana" panose="020B0604030504040204" pitchFamily="34" charset="0"/>
              <a:ea typeface="Verdana" panose="020B0604030504040204" pitchFamily="34" charset="0"/>
              <a:cs typeface="Verdana" panose="020B0604030504040204" pitchFamily="34" charset="0"/>
            </a:rPr>
            <a:t>Salary Grade &amp;  Structure            (WILL CHANGE)</a:t>
          </a:r>
        </a:p>
      </dsp:txBody>
      <dsp:txXfrm>
        <a:off x="68597" y="1614342"/>
        <a:ext cx="3689853" cy="1268029"/>
      </dsp:txXfrm>
    </dsp:sp>
    <dsp:sp modelId="{E30B2D7F-EBBA-4217-8323-D16209A70D7B}">
      <dsp:nvSpPr>
        <dsp:cNvPr id="0" name=""/>
        <dsp:cNvSpPr/>
      </dsp:nvSpPr>
      <dsp:spPr>
        <a:xfrm>
          <a:off x="3827047" y="3091491"/>
          <a:ext cx="5740571" cy="1405223"/>
        </a:xfrm>
        <a:prstGeom prst="rightArrow">
          <a:avLst>
            <a:gd name="adj1" fmla="val 75000"/>
            <a:gd name="adj2" fmla="val 50000"/>
          </a:avLst>
        </a:prstGeom>
        <a:solidFill>
          <a:schemeClr val="bg1">
            <a:lumMod val="85000"/>
            <a:alpha val="9000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166688" lvl="1" indent="0" algn="l" defTabSz="622300">
            <a:lnSpc>
              <a:spcPct val="90000"/>
            </a:lnSpc>
            <a:spcBef>
              <a:spcPct val="0"/>
            </a:spcBef>
            <a:spcAft>
              <a:spcPct val="15000"/>
            </a:spcAft>
            <a:buChar char="••"/>
          </a:pPr>
          <a:endParaRPr lang="en-US" sz="1400" kern="1200" dirty="0"/>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job duties</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working title</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66688" lvl="1" indent="0" algn="l" defTabSz="711200">
            <a:lnSpc>
              <a:spcPct val="90000"/>
            </a:lnSpc>
            <a:spcBef>
              <a:spcPct val="0"/>
            </a:spcBef>
            <a:spcAft>
              <a:spcPct val="15000"/>
            </a:spcAft>
            <a:buChar char="••"/>
          </a:pPr>
          <a:r>
            <a:rPr lang="en-US" sz="1600" kern="12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Current base pay</a:t>
          </a:r>
          <a:endParaRPr lang="en-US" sz="1600" kern="12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171450" lvl="1" indent="0" algn="l" defTabSz="622300">
            <a:lnSpc>
              <a:spcPct val="90000"/>
            </a:lnSpc>
            <a:spcBef>
              <a:spcPct val="0"/>
            </a:spcBef>
            <a:spcAft>
              <a:spcPct val="15000"/>
            </a:spcAft>
            <a:buChar char="••"/>
          </a:pPr>
          <a:endParaRPr lang="en-US" sz="1400" kern="1200" dirty="0"/>
        </a:p>
      </dsp:txBody>
      <dsp:txXfrm>
        <a:off x="3827047" y="3267144"/>
        <a:ext cx="5213612" cy="1053917"/>
      </dsp:txXfrm>
    </dsp:sp>
    <dsp:sp modelId="{6C2A307D-5913-45FF-9089-67227B697DA6}">
      <dsp:nvSpPr>
        <dsp:cNvPr id="0" name=""/>
        <dsp:cNvSpPr/>
      </dsp:nvSpPr>
      <dsp:spPr>
        <a:xfrm>
          <a:off x="0" y="3091491"/>
          <a:ext cx="3827047" cy="1405223"/>
        </a:xfrm>
        <a:prstGeom prst="roundRect">
          <a:avLst/>
        </a:prstGeom>
        <a:solidFill>
          <a:schemeClr val="bg1">
            <a:lumMod val="65000"/>
          </a:schemeClr>
        </a:solidFill>
        <a:ln w="1079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latin typeface="Verdana" panose="020B0604030504040204" pitchFamily="34" charset="0"/>
              <a:ea typeface="Verdana" panose="020B0604030504040204" pitchFamily="34" charset="0"/>
              <a:cs typeface="Verdana" panose="020B0604030504040204" pitchFamily="34" charset="0"/>
            </a:rPr>
            <a:t>WILL NOT CHANGE</a:t>
          </a:r>
          <a:endParaRPr lang="en-US" sz="2400" kern="1200" dirty="0">
            <a:latin typeface="Verdana" panose="020B0604030504040204" pitchFamily="34" charset="0"/>
            <a:ea typeface="Verdana" panose="020B0604030504040204" pitchFamily="34" charset="0"/>
            <a:cs typeface="Verdana" panose="020B0604030504040204" pitchFamily="34" charset="0"/>
          </a:endParaRPr>
        </a:p>
      </dsp:txBody>
      <dsp:txXfrm>
        <a:off x="68597" y="3160088"/>
        <a:ext cx="3689853" cy="1268029"/>
      </dsp:txXfrm>
    </dsp:sp>
  </dsp:spTree>
</dsp:drawing>
</file>

<file path=ppt/diagrams/layout1.xml><?xml version="1.0" encoding="utf-8"?>
<dgm:layoutDef xmlns:dgm="http://schemas.openxmlformats.org/drawingml/2006/diagram" xmlns:a="http://schemas.openxmlformats.org/drawingml/2006/main" uniqueId="urn:microsoft.com/office/officeart/2005/8/layout/matrix1#1" minVer="12.0">
  <dgm:title val=""/>
  <dgm:desc val=""/>
  <dgm:catLst>
    <dgm:cat type="matrix" pri="2000"/>
  </dgm:catLst>
  <dgm:sampData>
    <dgm:dataModel>
      <dgm:ptLst>
        <dgm:pt modelId="0" type="doc">
          <dgm:prSet phldr="1"/>
        </dgm:pt>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Name0">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100"/>
    </dgm:constrLst>
    <dgm:choose name="Name1">
      <dgm:if name="Name2" axis="ch" ptType="node" func="cnt" op="gte" val="1">
        <dgm:layoutNode name="matrix">
          <dgm:alg type="composite"/>
          <dgm:shape xmlns:r="http://schemas.openxmlformats.org/officeDocument/2006/relationships" r:blip="">
            <dgm:adjLst/>
          </dgm:shape>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layoutNode name="tile1" styleLbl="node1">
            <dgm:alg type="sp"/>
            <dgm:shape xmlns:r="http://schemas.openxmlformats.org/officeDocument/2006/relationships" rot="270" type="round1Rect" r:blip="">
              <dgm:adjLst/>
            </dgm:shape>
            <dgm:choose name="Name3">
              <dgm:if name="Name4" func="var" arg="dir" op="equ" val="norm">
                <dgm:presOf axis="ch ch desOrSelf" ptType="node node node" st="1 1 1" cnt="1 1 0"/>
              </dgm:if>
              <dgm:else name="Name5">
                <dgm:presOf axis="ch ch desOrSelf" ptType="node node node" st="1 2 1" cnt="1 1 0"/>
              </dgm:else>
            </dgm:choose>
          </dgm:layoutNode>
          <dgm:layoutNode name="tile1text" styleLbl="node1">
            <dgm:varLst>
              <dgm:chMax val="0"/>
              <dgm:chPref val="0"/>
              <dgm:bulletEnabled val="1"/>
            </dgm:varLst>
            <dgm:choose name="Name6">
              <dgm:if name="Name7" axis="root des" func="maxDepth" op="gte" val="3">
                <dgm:alg type="tx">
                  <dgm:param type="txAnchorVert" val="t"/>
                  <dgm:param type="parTxLTRAlign" val="l"/>
                  <dgm:param type="parTxRTLAlign" val="r"/>
                </dgm:alg>
              </dgm:if>
              <dgm:else name="Name8">
                <dgm:alg type="tx"/>
              </dgm:else>
            </dgm:choose>
            <dgm:shape xmlns:r="http://schemas.openxmlformats.org/officeDocument/2006/relationships" rot="270" type="round1Rect" r:blip="" hideGeom="1">
              <dgm:adjLst>
                <dgm:adj idx="1" val="0.2"/>
              </dgm:adjLst>
            </dgm:shape>
            <dgm:choose name="Name9">
              <dgm:if name="Name10" func="var" arg="dir" op="equ" val="norm">
                <dgm:presOf axis="ch ch desOrSelf" ptType="node node node" st="1 1 1" cnt="1 1 0"/>
              </dgm:if>
              <dgm:else name="Name11">
                <dgm:presOf axis="ch ch desOrSelf" ptType="node node node" st="1 2 1" cnt="1 1 0"/>
              </dgm:else>
            </dgm:choose>
            <dgm:constrLst>
              <dgm:constr type="tMarg" refType="primFontSz" fact="0.3"/>
              <dgm:constr type="lMarg" refType="primFontSz" fact="0.3"/>
            </dgm:constrLst>
            <dgm:ruleLst>
              <dgm:rule type="primFontSz" val="2" fact="NaN" max="NaN"/>
            </dgm:ruleLst>
          </dgm:layoutNode>
          <dgm:layoutNode name="tile2" styleLbl="node1">
            <dgm:alg type="sp"/>
            <dgm:shape xmlns:r="http://schemas.openxmlformats.org/officeDocument/2006/relationships" type="round1Rect" r:blip="">
              <dgm:adjLst/>
            </dgm:shape>
            <dgm:choose name="Name12">
              <dgm:if name="Name13" func="var" arg="dir" op="equ" val="norm">
                <dgm:presOf axis="ch ch desOrSelf" ptType="node node node" st="1 2 1" cnt="1 1 0"/>
              </dgm:if>
              <dgm:else name="Name14">
                <dgm:presOf axis="ch ch desOrSelf" ptType="node node node" st="1 1 1" cnt="1 1 0"/>
              </dgm:else>
            </dgm:choose>
          </dgm:layoutNode>
          <dgm:layoutNode name="tile2text" styleLbl="node1">
            <dgm:varLst>
              <dgm:chMax val="0"/>
              <dgm:chPref val="0"/>
              <dgm:bulletEnabled val="1"/>
            </dgm:varLst>
            <dgm:choose name="Name15">
              <dgm:if name="Name16" axis="root des" func="maxDepth" op="gte" val="3">
                <dgm:alg type="tx">
                  <dgm:param type="txAnchorVert" val="t"/>
                  <dgm:param type="parTxLTRAlign" val="l"/>
                  <dgm:param type="parTxRTLAlign" val="r"/>
                </dgm:alg>
              </dgm:if>
              <dgm:else name="Name17">
                <dgm:alg type="tx"/>
              </dgm:else>
            </dgm:choose>
            <dgm:shape xmlns:r="http://schemas.openxmlformats.org/officeDocument/2006/relationships" type="round1Rect" r:blip="" hideGeom="1">
              <dgm:adjLst/>
            </dgm:shape>
            <dgm:choose name="Name18">
              <dgm:if name="Name19" func="var" arg="dir" op="equ" val="norm">
                <dgm:presOf axis="ch ch desOrSelf" ptType="node node node" st="1 2 1" cnt="1 1 0"/>
              </dgm:if>
              <dgm:else name="Name20">
                <dgm:presOf axis="ch ch desOrSelf" ptType="node node node" st="1 1 1" cnt="1 1 0"/>
              </dgm:else>
            </dgm:choose>
            <dgm:constrLst>
              <dgm:constr type="tMarg" refType="primFontSz" fact="0.3"/>
              <dgm:constr type="rMarg" refType="primFontSz" fact="0.3"/>
            </dgm:constrLst>
            <dgm:ruleLst>
              <dgm:rule type="primFontSz" val="2" fact="NaN" max="NaN"/>
            </dgm:ruleLst>
          </dgm:layoutNode>
          <dgm:layoutNode name="tile3" styleLbl="node1">
            <dgm:alg type="sp"/>
            <dgm:shape xmlns:r="http://schemas.openxmlformats.org/officeDocument/2006/relationships" rot="180" type="round1Rect" r:blip="">
              <dgm:adjLst/>
            </dgm:shape>
            <dgm:choose name="Name21">
              <dgm:if name="Name22" func="var" arg="dir" op="equ" val="norm">
                <dgm:presOf axis="ch ch desOrSelf" ptType="node node node" st="1 3 1" cnt="1 1 0"/>
              </dgm:if>
              <dgm:else name="Name23">
                <dgm:presOf axis="ch ch desOrSelf" ptType="node node node" st="1 4 1" cnt="1 1 0"/>
              </dgm:else>
            </dgm:choose>
          </dgm:layoutNode>
          <dgm:layoutNode name="tile3text" styleLbl="node1">
            <dgm:varLst>
              <dgm:chMax val="0"/>
              <dgm:chPref val="0"/>
              <dgm:bulletEnabled val="1"/>
            </dgm:varLst>
            <dgm:choose name="Name24">
              <dgm:if name="Name25" axis="root des" func="maxDepth" op="gte" val="3">
                <dgm:alg type="tx">
                  <dgm:param type="txAnchorVert" val="t"/>
                  <dgm:param type="parTxLTRAlign" val="l"/>
                  <dgm:param type="parTxRTLAlign" val="r"/>
                </dgm:alg>
              </dgm:if>
              <dgm:else name="Name26">
                <dgm:alg type="tx"/>
              </dgm:else>
            </dgm:choose>
            <dgm:shape xmlns:r="http://schemas.openxmlformats.org/officeDocument/2006/relationships" rot="180" type="round1Rect" r:blip="" hideGeom="1">
              <dgm:adjLst/>
            </dgm:shape>
            <dgm:choose name="Name27">
              <dgm:if name="Name28" func="var" arg="dir" op="equ" val="norm">
                <dgm:presOf axis="ch ch desOrSelf" ptType="node node node" st="1 3 1" cnt="1 1 0"/>
              </dgm:if>
              <dgm:else name="Name29">
                <dgm:presOf axis="ch ch desOrSelf" ptType="node node node" st="1 4 1" cnt="1 1 0"/>
              </dgm:else>
            </dgm:choose>
            <dgm:constrLst>
              <dgm:constr type="bMarg" refType="primFontSz" fact="0.3"/>
              <dgm:constr type="lMarg" refType="primFontSz" fact="0.3"/>
            </dgm:constrLst>
            <dgm:ruleLst>
              <dgm:rule type="primFontSz" val="2" fact="NaN" max="NaN"/>
            </dgm:ruleLst>
          </dgm:layoutNode>
          <dgm:layoutNode name="tile4" styleLbl="node1">
            <dgm:alg type="sp"/>
            <dgm:shape xmlns:r="http://schemas.openxmlformats.org/officeDocument/2006/relationships" rot="90" type="round1Rect" r:blip="">
              <dgm:adjLst/>
            </dgm:shape>
            <dgm:choose name="Name30">
              <dgm:if name="Name31" func="var" arg="dir" op="equ" val="norm">
                <dgm:presOf axis="ch ch desOrSelf" ptType="node node node" st="1 4 1" cnt="1 1 0"/>
              </dgm:if>
              <dgm:else name="Name32">
                <dgm:presOf axis="ch ch desOrSelf" ptType="node node node" st="1 3 1" cnt="1 1 0"/>
              </dgm:else>
            </dgm:choose>
          </dgm:layoutNode>
          <dgm:layoutNode name="tile4text" styleLbl="node1">
            <dgm:varLst>
              <dgm:chMax val="0"/>
              <dgm:chPref val="0"/>
              <dgm:bulletEnabled val="1"/>
            </dgm:varLst>
            <dgm:choose name="Name33">
              <dgm:if name="Name34" axis="root des" func="maxDepth" op="gte" val="3">
                <dgm:alg type="tx">
                  <dgm:param type="txAnchorVert" val="t"/>
                  <dgm:param type="parTxLTRAlign" val="l"/>
                  <dgm:param type="parTxRTLAlign" val="r"/>
                </dgm:alg>
              </dgm:if>
              <dgm:else name="Name35">
                <dgm:alg type="tx"/>
              </dgm:else>
            </dgm:choose>
            <dgm:shape xmlns:r="http://schemas.openxmlformats.org/officeDocument/2006/relationships" rot="90" type="round1Rect" r:blip="" hideGeom="1">
              <dgm:adjLst/>
            </dgm:shape>
            <dgm:choose name="Name36">
              <dgm:if name="Name37" func="var" arg="dir" op="equ" val="norm">
                <dgm:presOf axis="ch ch desOrSelf" ptType="node node node" st="1 4 1" cnt="1 1 0"/>
              </dgm:if>
              <dgm:else name="Name38">
                <dgm:presOf axis="ch ch desOrSelf" ptType="node node node" st="1 3 1" cnt="1 1 0"/>
              </dgm:else>
            </dgm:choose>
            <dgm:constrLst>
              <dgm:constr type="bMarg" refType="primFontSz" fact="0.3"/>
              <dgm:constr type="rMarg" refType="primFontSz" fact="0.3"/>
            </dgm:constrLst>
            <dgm:ruleLst>
              <dgm:rule type="primFontSz" val="2"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2" fact="NaN" max="NaN"/>
          </dgm:ruleLst>
        </dgm:layoutNode>
      </dgm:if>
      <dgm:else name="Name39"/>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5"/>
          </a:xfrm>
          <a:prstGeom prst="rect">
            <a:avLst/>
          </a:prstGeom>
        </p:spPr>
        <p:txBody>
          <a:bodyPr vert="horz" lIns="94220" tIns="47110" rIns="94220" bIns="47110" rtlCol="0"/>
          <a:lstStyle>
            <a:lvl1pPr algn="l">
              <a:defRPr sz="1200"/>
            </a:lvl1pPr>
          </a:lstStyle>
          <a:p>
            <a:endParaRPr lang="en-US" dirty="0"/>
          </a:p>
        </p:txBody>
      </p:sp>
      <p:sp>
        <p:nvSpPr>
          <p:cNvPr id="3" name="Date Placeholder 2"/>
          <p:cNvSpPr>
            <a:spLocks noGrp="1"/>
          </p:cNvSpPr>
          <p:nvPr>
            <p:ph type="dt" sz="quarter" idx="1"/>
          </p:nvPr>
        </p:nvSpPr>
        <p:spPr>
          <a:xfrm>
            <a:off x="4023094" y="1"/>
            <a:ext cx="3077739" cy="471055"/>
          </a:xfrm>
          <a:prstGeom prst="rect">
            <a:avLst/>
          </a:prstGeom>
        </p:spPr>
        <p:txBody>
          <a:bodyPr vert="horz" lIns="94220" tIns="47110" rIns="94220" bIns="47110" rtlCol="0"/>
          <a:lstStyle>
            <a:lvl1pPr algn="r">
              <a:defRPr sz="1200"/>
            </a:lvl1pPr>
          </a:lstStyle>
          <a:p>
            <a:fld id="{D1DD40FB-3717-463A-B575-761048B4AA45}" type="datetime1">
              <a:rPr lang="en-US" smtClean="0"/>
              <a:t>9/22/2020</a:t>
            </a:fld>
            <a:endParaRPr lang="en-US" dirty="0"/>
          </a:p>
        </p:txBody>
      </p:sp>
      <p:sp>
        <p:nvSpPr>
          <p:cNvPr id="4" name="Footer Placeholder 3"/>
          <p:cNvSpPr>
            <a:spLocks noGrp="1"/>
          </p:cNvSpPr>
          <p:nvPr>
            <p:ph type="ftr" sz="quarter" idx="2"/>
          </p:nvPr>
        </p:nvSpPr>
        <p:spPr>
          <a:xfrm>
            <a:off x="0" y="8917424"/>
            <a:ext cx="3077739" cy="471054"/>
          </a:xfrm>
          <a:prstGeom prst="rect">
            <a:avLst/>
          </a:prstGeom>
        </p:spPr>
        <p:txBody>
          <a:bodyPr vert="horz" lIns="94220" tIns="47110" rIns="94220" bIns="471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4" y="8917424"/>
            <a:ext cx="3077739" cy="471054"/>
          </a:xfrm>
          <a:prstGeom prst="rect">
            <a:avLst/>
          </a:prstGeom>
        </p:spPr>
        <p:txBody>
          <a:bodyPr vert="horz" lIns="94220" tIns="47110" rIns="94220" bIns="47110" rtlCol="0" anchor="b"/>
          <a:lstStyle>
            <a:lvl1pPr algn="r">
              <a:defRPr sz="1200"/>
            </a:lvl1pPr>
          </a:lstStyle>
          <a:p>
            <a:fld id="{4B05C4C4-30ED-4AA0-ADD3-4F936911F058}" type="slidenum">
              <a:rPr lang="en-US" smtClean="0"/>
              <a:t>‹#›</a:t>
            </a:fld>
            <a:endParaRPr lang="en-US" dirty="0"/>
          </a:p>
        </p:txBody>
      </p:sp>
    </p:spTree>
    <p:extLst>
      <p:ext uri="{BB962C8B-B14F-4D97-AF65-F5344CB8AC3E}">
        <p14:creationId xmlns:p14="http://schemas.microsoft.com/office/powerpoint/2010/main" val="256847284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71055"/>
          </a:xfrm>
          <a:prstGeom prst="rect">
            <a:avLst/>
          </a:prstGeom>
        </p:spPr>
        <p:txBody>
          <a:bodyPr vert="horz" lIns="94220" tIns="47110" rIns="94220" bIns="47110" rtlCol="0"/>
          <a:lstStyle>
            <a:lvl1pPr algn="l">
              <a:defRPr sz="1200"/>
            </a:lvl1pPr>
          </a:lstStyle>
          <a:p>
            <a:endParaRPr lang="en-US" dirty="0"/>
          </a:p>
        </p:txBody>
      </p:sp>
      <p:sp>
        <p:nvSpPr>
          <p:cNvPr id="3" name="Date Placeholder 2"/>
          <p:cNvSpPr>
            <a:spLocks noGrp="1"/>
          </p:cNvSpPr>
          <p:nvPr>
            <p:ph type="dt" idx="1"/>
          </p:nvPr>
        </p:nvSpPr>
        <p:spPr>
          <a:xfrm>
            <a:off x="4023094" y="1"/>
            <a:ext cx="3077739" cy="471055"/>
          </a:xfrm>
          <a:prstGeom prst="rect">
            <a:avLst/>
          </a:prstGeom>
        </p:spPr>
        <p:txBody>
          <a:bodyPr vert="horz" lIns="94220" tIns="47110" rIns="94220" bIns="47110" rtlCol="0"/>
          <a:lstStyle>
            <a:lvl1pPr algn="r">
              <a:defRPr sz="1200"/>
            </a:lvl1pPr>
          </a:lstStyle>
          <a:p>
            <a:fld id="{E549C00C-9FC0-4AA1-8734-B51B28651F36}" type="datetime1">
              <a:rPr lang="en-US" smtClean="0"/>
              <a:t>9/22/2020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0" tIns="47110" rIns="94220" bIns="47110"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0" tIns="47110" rIns="94220" bIns="471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4"/>
            <a:ext cx="3077739" cy="471054"/>
          </a:xfrm>
          <a:prstGeom prst="rect">
            <a:avLst/>
          </a:prstGeom>
        </p:spPr>
        <p:txBody>
          <a:bodyPr vert="horz" lIns="94220" tIns="47110" rIns="94220" bIns="4711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4"/>
            <a:ext cx="3077739" cy="471054"/>
          </a:xfrm>
          <a:prstGeom prst="rect">
            <a:avLst/>
          </a:prstGeom>
        </p:spPr>
        <p:txBody>
          <a:bodyPr vert="horz" lIns="94220" tIns="47110" rIns="94220" bIns="47110" rtlCol="0" anchor="b"/>
          <a:lstStyle>
            <a:lvl1pPr algn="r">
              <a:defRPr sz="1200"/>
            </a:lvl1pPr>
          </a:lstStyle>
          <a:p>
            <a:fld id="{4E3E4ADB-E8B5-425D-AFA9-B9B35AF0FB72}" type="slidenum">
              <a:rPr lang="en-US" smtClean="0"/>
              <a:t>‹#›</a:t>
            </a:fld>
            <a:endParaRPr lang="en-US" dirty="0"/>
          </a:p>
        </p:txBody>
      </p:sp>
    </p:spTree>
    <p:extLst>
      <p:ext uri="{BB962C8B-B14F-4D97-AF65-F5344CB8AC3E}">
        <p14:creationId xmlns:p14="http://schemas.microsoft.com/office/powerpoint/2010/main" val="87522421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a:t>
            </a:fld>
            <a:endParaRPr lang="en-US" dirty="0"/>
          </a:p>
        </p:txBody>
      </p:sp>
    </p:spTree>
    <p:extLst>
      <p:ext uri="{BB962C8B-B14F-4D97-AF65-F5344CB8AC3E}">
        <p14:creationId xmlns:p14="http://schemas.microsoft.com/office/powerpoint/2010/main" val="278623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146E0-7A42-8B46-B320-553879A7A4FE}" type="slidenum">
              <a:rPr lang="en-US" smtClean="0"/>
              <a:t>11</a:t>
            </a:fld>
            <a:endParaRPr lang="en-US" dirty="0"/>
          </a:p>
        </p:txBody>
      </p:sp>
    </p:spTree>
    <p:extLst>
      <p:ext uri="{BB962C8B-B14F-4D97-AF65-F5344CB8AC3E}">
        <p14:creationId xmlns:p14="http://schemas.microsoft.com/office/powerpoint/2010/main" val="102323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146E0-7A42-8B46-B320-553879A7A4FE}" type="slidenum">
              <a:rPr lang="en-US" smtClean="0"/>
              <a:t>12</a:t>
            </a:fld>
            <a:endParaRPr lang="en-US" dirty="0"/>
          </a:p>
        </p:txBody>
      </p:sp>
    </p:spTree>
    <p:extLst>
      <p:ext uri="{BB962C8B-B14F-4D97-AF65-F5344CB8AC3E}">
        <p14:creationId xmlns:p14="http://schemas.microsoft.com/office/powerpoint/2010/main" val="57109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13</a:t>
            </a:fld>
            <a:endParaRPr lang="en-US" dirty="0"/>
          </a:p>
        </p:txBody>
      </p:sp>
    </p:spTree>
    <p:extLst>
      <p:ext uri="{BB962C8B-B14F-4D97-AF65-F5344CB8AC3E}">
        <p14:creationId xmlns:p14="http://schemas.microsoft.com/office/powerpoint/2010/main" val="315456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14</a:t>
            </a:fld>
            <a:endParaRPr lang="en-US" dirty="0"/>
          </a:p>
        </p:txBody>
      </p:sp>
    </p:spTree>
    <p:extLst>
      <p:ext uri="{BB962C8B-B14F-4D97-AF65-F5344CB8AC3E}">
        <p14:creationId xmlns:p14="http://schemas.microsoft.com/office/powerpoint/2010/main" val="2618700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15</a:t>
            </a:fld>
            <a:endParaRPr lang="en-US" dirty="0"/>
          </a:p>
        </p:txBody>
      </p:sp>
    </p:spTree>
    <p:extLst>
      <p:ext uri="{BB962C8B-B14F-4D97-AF65-F5344CB8AC3E}">
        <p14:creationId xmlns:p14="http://schemas.microsoft.com/office/powerpoint/2010/main" val="307181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20725" y="1163638"/>
            <a:ext cx="5583238"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p:txBody>
          <a:bodyPr wrap="square" lIns="91421" tIns="45712" rIns="91421" bIns="45712" numCol="1" anchor="t" anchorCtr="0" compatLnSpc="1">
            <a:prstTxWarp prst="textNoShape">
              <a:avLst/>
            </a:prstTxWarp>
            <a:normAutofit/>
          </a:bodyPr>
          <a:lstStyle/>
          <a:p>
            <a:pPr marL="0" lvl="1">
              <a:spcBef>
                <a:spcPct val="20000"/>
              </a:spcBef>
              <a:defRPr/>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2" rIns="91421" bIns="45712" numCol="1" anchorCtr="0" compatLnSpc="1">
            <a:prstTxWarp prst="textNoShape">
              <a:avLst/>
            </a:prstTxWarp>
          </a:bodyPr>
          <a:lstStyle>
            <a:lvl1pPr eaLnBrk="0" hangingPunct="0">
              <a:defRPr>
                <a:solidFill>
                  <a:schemeClr val="tx1"/>
                </a:solidFill>
                <a:latin typeface="Calibri" pitchFamily="34" charset="0"/>
              </a:defRPr>
            </a:lvl1pPr>
            <a:lvl2pPr marL="758194" indent="-291612" eaLnBrk="0" hangingPunct="0">
              <a:defRPr>
                <a:solidFill>
                  <a:schemeClr val="tx1"/>
                </a:solidFill>
                <a:latin typeface="Calibri" pitchFamily="34" charset="0"/>
              </a:defRPr>
            </a:lvl2pPr>
            <a:lvl3pPr marL="1166451" indent="-233290" eaLnBrk="0" hangingPunct="0">
              <a:defRPr>
                <a:solidFill>
                  <a:schemeClr val="tx1"/>
                </a:solidFill>
                <a:latin typeface="Calibri" pitchFamily="34" charset="0"/>
              </a:defRPr>
            </a:lvl3pPr>
            <a:lvl4pPr marL="1633032" indent="-233290" eaLnBrk="0" hangingPunct="0">
              <a:defRPr>
                <a:solidFill>
                  <a:schemeClr val="tx1"/>
                </a:solidFill>
                <a:latin typeface="Calibri" pitchFamily="34" charset="0"/>
              </a:defRPr>
            </a:lvl4pPr>
            <a:lvl5pPr marL="2099612" indent="-233290" eaLnBrk="0" hangingPunct="0">
              <a:defRPr>
                <a:solidFill>
                  <a:schemeClr val="tx1"/>
                </a:solidFill>
                <a:latin typeface="Calibri" pitchFamily="34" charset="0"/>
              </a:defRPr>
            </a:lvl5pPr>
            <a:lvl6pPr marL="2566193" indent="-233290" eaLnBrk="0" fontAlgn="base" hangingPunct="0">
              <a:spcBef>
                <a:spcPct val="0"/>
              </a:spcBef>
              <a:spcAft>
                <a:spcPct val="0"/>
              </a:spcAft>
              <a:defRPr>
                <a:solidFill>
                  <a:schemeClr val="tx1"/>
                </a:solidFill>
                <a:latin typeface="Calibri" pitchFamily="34" charset="0"/>
              </a:defRPr>
            </a:lvl6pPr>
            <a:lvl7pPr marL="3032773" indent="-233290" eaLnBrk="0" fontAlgn="base" hangingPunct="0">
              <a:spcBef>
                <a:spcPct val="0"/>
              </a:spcBef>
              <a:spcAft>
                <a:spcPct val="0"/>
              </a:spcAft>
              <a:defRPr>
                <a:solidFill>
                  <a:schemeClr val="tx1"/>
                </a:solidFill>
                <a:latin typeface="Calibri" pitchFamily="34" charset="0"/>
              </a:defRPr>
            </a:lvl7pPr>
            <a:lvl8pPr marL="3499353" indent="-233290" eaLnBrk="0" fontAlgn="base" hangingPunct="0">
              <a:spcBef>
                <a:spcPct val="0"/>
              </a:spcBef>
              <a:spcAft>
                <a:spcPct val="0"/>
              </a:spcAft>
              <a:defRPr>
                <a:solidFill>
                  <a:schemeClr val="tx1"/>
                </a:solidFill>
                <a:latin typeface="Calibri" pitchFamily="34" charset="0"/>
              </a:defRPr>
            </a:lvl8pPr>
            <a:lvl9pPr marL="3965935" indent="-23329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2043DF-F2C7-40A7-B713-29B7733D36F8}" type="slidenum">
              <a:rPr lang="en-US" altLang="en-US"/>
              <a:pPr eaLnBrk="1" fontAlgn="base" hangingPunct="1">
                <a:spcBef>
                  <a:spcPct val="0"/>
                </a:spcBef>
                <a:spcAft>
                  <a:spcPct val="0"/>
                </a:spcAft>
              </a:pPr>
              <a:t>16</a:t>
            </a:fld>
            <a:endParaRPr lang="en-US" altLang="en-US" dirty="0"/>
          </a:p>
        </p:txBody>
      </p:sp>
    </p:spTree>
    <p:extLst>
      <p:ext uri="{BB962C8B-B14F-4D97-AF65-F5344CB8AC3E}">
        <p14:creationId xmlns:p14="http://schemas.microsoft.com/office/powerpoint/2010/main" val="203159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defRPr/>
            </a:pPr>
            <a:endParaRPr lang="en-US" dirty="0" smtClean="0"/>
          </a:p>
        </p:txBody>
      </p:sp>
      <p:sp>
        <p:nvSpPr>
          <p:cNvPr id="4" name="Date Placeholder 3"/>
          <p:cNvSpPr>
            <a:spLocks noGrp="1"/>
          </p:cNvSpPr>
          <p:nvPr>
            <p:ph type="dt" idx="10"/>
          </p:nvPr>
        </p:nvSpPr>
        <p:spPr/>
        <p:txBody>
          <a:bodyPr/>
          <a:lstStyle/>
          <a:p>
            <a:fld id="{651C0A35-624C-465A-8A86-E088FC145651}"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17</a:t>
            </a:fld>
            <a:endParaRPr lang="en-US" dirty="0"/>
          </a:p>
        </p:txBody>
      </p:sp>
    </p:spTree>
    <p:extLst>
      <p:ext uri="{BB962C8B-B14F-4D97-AF65-F5344CB8AC3E}">
        <p14:creationId xmlns:p14="http://schemas.microsoft.com/office/powerpoint/2010/main" val="40777702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720725" y="1163638"/>
            <a:ext cx="5583238" cy="3140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p:txBody>
          <a:bodyPr wrap="square" lIns="91421" tIns="45712" rIns="91421" bIns="45712" numCol="1" anchor="t" anchorCtr="0" compatLnSpc="1">
            <a:prstTxWarp prst="textNoShape">
              <a:avLst/>
            </a:prstTxWarp>
            <a:normAutofit/>
          </a:bodyPr>
          <a:lstStyle/>
          <a:p>
            <a:pPr marL="0" lvl="1">
              <a:spcBef>
                <a:spcPct val="20000"/>
              </a:spcBef>
              <a:defRPr/>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1" tIns="45712" rIns="91421" bIns="45712" numCol="1" anchorCtr="0" compatLnSpc="1">
            <a:prstTxWarp prst="textNoShape">
              <a:avLst/>
            </a:prstTxWarp>
          </a:bodyPr>
          <a:lstStyle>
            <a:lvl1pPr eaLnBrk="0" hangingPunct="0">
              <a:defRPr>
                <a:solidFill>
                  <a:schemeClr val="tx1"/>
                </a:solidFill>
                <a:latin typeface="Calibri" pitchFamily="34" charset="0"/>
              </a:defRPr>
            </a:lvl1pPr>
            <a:lvl2pPr marL="758194" indent="-291612" eaLnBrk="0" hangingPunct="0">
              <a:defRPr>
                <a:solidFill>
                  <a:schemeClr val="tx1"/>
                </a:solidFill>
                <a:latin typeface="Calibri" pitchFamily="34" charset="0"/>
              </a:defRPr>
            </a:lvl2pPr>
            <a:lvl3pPr marL="1166451" indent="-233290" eaLnBrk="0" hangingPunct="0">
              <a:defRPr>
                <a:solidFill>
                  <a:schemeClr val="tx1"/>
                </a:solidFill>
                <a:latin typeface="Calibri" pitchFamily="34" charset="0"/>
              </a:defRPr>
            </a:lvl3pPr>
            <a:lvl4pPr marL="1633032" indent="-233290" eaLnBrk="0" hangingPunct="0">
              <a:defRPr>
                <a:solidFill>
                  <a:schemeClr val="tx1"/>
                </a:solidFill>
                <a:latin typeface="Calibri" pitchFamily="34" charset="0"/>
              </a:defRPr>
            </a:lvl4pPr>
            <a:lvl5pPr marL="2099612" indent="-233290" eaLnBrk="0" hangingPunct="0">
              <a:defRPr>
                <a:solidFill>
                  <a:schemeClr val="tx1"/>
                </a:solidFill>
                <a:latin typeface="Calibri" pitchFamily="34" charset="0"/>
              </a:defRPr>
            </a:lvl5pPr>
            <a:lvl6pPr marL="2566193" indent="-233290" eaLnBrk="0" fontAlgn="base" hangingPunct="0">
              <a:spcBef>
                <a:spcPct val="0"/>
              </a:spcBef>
              <a:spcAft>
                <a:spcPct val="0"/>
              </a:spcAft>
              <a:defRPr>
                <a:solidFill>
                  <a:schemeClr val="tx1"/>
                </a:solidFill>
                <a:latin typeface="Calibri" pitchFamily="34" charset="0"/>
              </a:defRPr>
            </a:lvl6pPr>
            <a:lvl7pPr marL="3032773" indent="-233290" eaLnBrk="0" fontAlgn="base" hangingPunct="0">
              <a:spcBef>
                <a:spcPct val="0"/>
              </a:spcBef>
              <a:spcAft>
                <a:spcPct val="0"/>
              </a:spcAft>
              <a:defRPr>
                <a:solidFill>
                  <a:schemeClr val="tx1"/>
                </a:solidFill>
                <a:latin typeface="Calibri" pitchFamily="34" charset="0"/>
              </a:defRPr>
            </a:lvl7pPr>
            <a:lvl8pPr marL="3499353" indent="-233290" eaLnBrk="0" fontAlgn="base" hangingPunct="0">
              <a:spcBef>
                <a:spcPct val="0"/>
              </a:spcBef>
              <a:spcAft>
                <a:spcPct val="0"/>
              </a:spcAft>
              <a:defRPr>
                <a:solidFill>
                  <a:schemeClr val="tx1"/>
                </a:solidFill>
                <a:latin typeface="Calibri" pitchFamily="34" charset="0"/>
              </a:defRPr>
            </a:lvl8pPr>
            <a:lvl9pPr marL="3965935" indent="-233290" eaLnBrk="0" fontAlgn="base" hangingPunct="0">
              <a:spcBef>
                <a:spcPct val="0"/>
              </a:spcBef>
              <a:spcAft>
                <a:spcPct val="0"/>
              </a:spcAft>
              <a:defRPr>
                <a:solidFill>
                  <a:schemeClr val="tx1"/>
                </a:solidFill>
                <a:latin typeface="Calibri" pitchFamily="34" charset="0"/>
              </a:defRPr>
            </a:lvl9pPr>
          </a:lstStyle>
          <a:p>
            <a:pPr eaLnBrk="1" fontAlgn="base" hangingPunct="1">
              <a:spcBef>
                <a:spcPct val="0"/>
              </a:spcBef>
              <a:spcAft>
                <a:spcPct val="0"/>
              </a:spcAft>
            </a:pPr>
            <a:fld id="{432043DF-F2C7-40A7-B713-29B7733D36F8}" type="slidenum">
              <a:rPr lang="en-US" altLang="en-US"/>
              <a:pPr eaLnBrk="1" fontAlgn="base" hangingPunct="1">
                <a:spcBef>
                  <a:spcPct val="0"/>
                </a:spcBef>
                <a:spcAft>
                  <a:spcPct val="0"/>
                </a:spcAft>
              </a:pPr>
              <a:t>18</a:t>
            </a:fld>
            <a:endParaRPr lang="en-US" altLang="en-US" dirty="0"/>
          </a:p>
        </p:txBody>
      </p:sp>
    </p:spTree>
    <p:extLst>
      <p:ext uri="{BB962C8B-B14F-4D97-AF65-F5344CB8AC3E}">
        <p14:creationId xmlns:p14="http://schemas.microsoft.com/office/powerpoint/2010/main" val="1128298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651C0A35-624C-465A-8A86-E088FC145651}"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19</a:t>
            </a:fld>
            <a:endParaRPr lang="en-US" dirty="0"/>
          </a:p>
        </p:txBody>
      </p:sp>
    </p:spTree>
    <p:extLst>
      <p:ext uri="{BB962C8B-B14F-4D97-AF65-F5344CB8AC3E}">
        <p14:creationId xmlns:p14="http://schemas.microsoft.com/office/powerpoint/2010/main" val="1308466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20</a:t>
            </a:fld>
            <a:endParaRPr lang="en-US" dirty="0"/>
          </a:p>
        </p:txBody>
      </p:sp>
    </p:spTree>
    <p:extLst>
      <p:ext uri="{BB962C8B-B14F-4D97-AF65-F5344CB8AC3E}">
        <p14:creationId xmlns:p14="http://schemas.microsoft.com/office/powerpoint/2010/main" val="143710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01CE1-34F7-BE41-9069-69048D9391F4}" type="slidenum">
              <a:rPr lang="en-US" smtClean="0"/>
              <a:t>2</a:t>
            </a:fld>
            <a:endParaRPr lang="en-US" dirty="0"/>
          </a:p>
        </p:txBody>
      </p:sp>
    </p:spTree>
    <p:extLst>
      <p:ext uri="{BB962C8B-B14F-4D97-AF65-F5344CB8AC3E}">
        <p14:creationId xmlns:p14="http://schemas.microsoft.com/office/powerpoint/2010/main" val="239929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651C0A35-624C-465A-8A86-E088FC145651}"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21</a:t>
            </a:fld>
            <a:endParaRPr lang="en-US" dirty="0"/>
          </a:p>
        </p:txBody>
      </p:sp>
    </p:spTree>
    <p:extLst>
      <p:ext uri="{BB962C8B-B14F-4D97-AF65-F5344CB8AC3E}">
        <p14:creationId xmlns:p14="http://schemas.microsoft.com/office/powerpoint/2010/main" val="1686920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13" indent="-173113" defTabSz="923270">
              <a:buFont typeface="Arial" panose="020B0604020202020204" pitchFamily="34" charset="0"/>
              <a:buChar char="•"/>
              <a:defRPr/>
            </a:pPr>
            <a:r>
              <a:rPr lang="en-US" dirty="0" smtClean="0"/>
              <a:t>All UCs have the same Grade Structure</a:t>
            </a:r>
          </a:p>
          <a:p>
            <a:pPr defTabSz="923270">
              <a:defRPr/>
            </a:pPr>
            <a:endParaRPr lang="en-US" dirty="0" smtClean="0"/>
          </a:p>
        </p:txBody>
      </p:sp>
      <p:sp>
        <p:nvSpPr>
          <p:cNvPr id="4" name="Date Placeholder 3"/>
          <p:cNvSpPr>
            <a:spLocks noGrp="1"/>
          </p:cNvSpPr>
          <p:nvPr>
            <p:ph type="dt" idx="10"/>
          </p:nvPr>
        </p:nvSpPr>
        <p:spPr/>
        <p:txBody>
          <a:bodyPr/>
          <a:lstStyle/>
          <a:p>
            <a:fld id="{651C0A35-624C-465A-8A86-E088FC145651}"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22</a:t>
            </a:fld>
            <a:endParaRPr lang="en-US" dirty="0"/>
          </a:p>
        </p:txBody>
      </p:sp>
    </p:spTree>
    <p:extLst>
      <p:ext uri="{BB962C8B-B14F-4D97-AF65-F5344CB8AC3E}">
        <p14:creationId xmlns:p14="http://schemas.microsoft.com/office/powerpoint/2010/main" val="3488248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Date Placeholder 3"/>
          <p:cNvSpPr>
            <a:spLocks noGrp="1"/>
          </p:cNvSpPr>
          <p:nvPr>
            <p:ph type="dt" idx="10"/>
          </p:nvPr>
        </p:nvSpPr>
        <p:spPr/>
        <p:txBody>
          <a:bodyPr/>
          <a:lstStyle/>
          <a:p>
            <a:fld id="{651C0A35-624C-465A-8A86-E088FC145651}"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23</a:t>
            </a:fld>
            <a:endParaRPr lang="en-US" dirty="0"/>
          </a:p>
        </p:txBody>
      </p:sp>
    </p:spTree>
    <p:extLst>
      <p:ext uri="{BB962C8B-B14F-4D97-AF65-F5344CB8AC3E}">
        <p14:creationId xmlns:p14="http://schemas.microsoft.com/office/powerpoint/2010/main" val="3376669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illustrates the following:</a:t>
            </a:r>
          </a:p>
          <a:p>
            <a:pPr marL="173113" indent="-173113">
              <a:buFont typeface="Arial" panose="020B0604020202020204" pitchFamily="34" charset="0"/>
              <a:buChar char="•"/>
            </a:pPr>
            <a:r>
              <a:rPr lang="en-US" baseline="0" dirty="0" smtClean="0"/>
              <a:t>These ratios are averages, not a reflection of the movement for any one employee</a:t>
            </a:r>
          </a:p>
          <a:p>
            <a:pPr marL="173113" indent="-173113">
              <a:buFont typeface="Arial" panose="020B0604020202020204" pitchFamily="34" charset="0"/>
              <a:buChar char="•"/>
            </a:pPr>
            <a:r>
              <a:rPr lang="en-US" baseline="0" dirty="0" smtClean="0"/>
              <a:t>UCI has done a good job of paying at market, even without the benefit of a market-based salary range structure </a:t>
            </a:r>
          </a:p>
        </p:txBody>
      </p:sp>
      <p:sp>
        <p:nvSpPr>
          <p:cNvPr id="4" name="Date Placeholder 3"/>
          <p:cNvSpPr>
            <a:spLocks noGrp="1"/>
          </p:cNvSpPr>
          <p:nvPr>
            <p:ph type="dt" idx="10"/>
          </p:nvPr>
        </p:nvSpPr>
        <p:spPr/>
        <p:txBody>
          <a:bodyPr/>
          <a:lstStyle/>
          <a:p>
            <a:fld id="{651C0A35-624C-465A-8A86-E088FC145651}"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24</a:t>
            </a:fld>
            <a:endParaRPr lang="en-US" dirty="0"/>
          </a:p>
        </p:txBody>
      </p:sp>
    </p:spTree>
    <p:extLst>
      <p:ext uri="{BB962C8B-B14F-4D97-AF65-F5344CB8AC3E}">
        <p14:creationId xmlns:p14="http://schemas.microsoft.com/office/powerpoint/2010/main" val="1907186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smtClean="0"/>
              <a:t>The Career Tracks project</a:t>
            </a:r>
            <a:r>
              <a:rPr lang="en-US" baseline="0" dirty="0" smtClean="0"/>
              <a:t> team will handle implementation of adjustments – individual managers or departments do not need to do anything to facilitate adjustments.</a:t>
            </a:r>
            <a:endParaRPr lang="en-US" dirty="0"/>
          </a:p>
        </p:txBody>
      </p:sp>
      <p:sp>
        <p:nvSpPr>
          <p:cNvPr id="4" name="Date Placeholder 3"/>
          <p:cNvSpPr>
            <a:spLocks noGrp="1"/>
          </p:cNvSpPr>
          <p:nvPr>
            <p:ph type="dt" idx="10"/>
          </p:nvPr>
        </p:nvSpPr>
        <p:spPr/>
        <p:txBody>
          <a:bodyPr/>
          <a:lstStyle/>
          <a:p>
            <a:fld id="{651C0A35-624C-465A-8A86-E088FC145651}"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25</a:t>
            </a:fld>
            <a:endParaRPr lang="en-US" dirty="0"/>
          </a:p>
        </p:txBody>
      </p:sp>
    </p:spTree>
    <p:extLst>
      <p:ext uri="{BB962C8B-B14F-4D97-AF65-F5344CB8AC3E}">
        <p14:creationId xmlns:p14="http://schemas.microsoft.com/office/powerpoint/2010/main" val="3572926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26</a:t>
            </a:fld>
            <a:endParaRPr lang="en-US" dirty="0"/>
          </a:p>
        </p:txBody>
      </p:sp>
    </p:spTree>
    <p:extLst>
      <p:ext uri="{BB962C8B-B14F-4D97-AF65-F5344CB8AC3E}">
        <p14:creationId xmlns:p14="http://schemas.microsoft.com/office/powerpoint/2010/main" val="2621050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27</a:t>
            </a:fld>
            <a:endParaRPr lang="en-US" dirty="0"/>
          </a:p>
        </p:txBody>
      </p:sp>
    </p:spTree>
    <p:extLst>
      <p:ext uri="{BB962C8B-B14F-4D97-AF65-F5344CB8AC3E}">
        <p14:creationId xmlns:p14="http://schemas.microsoft.com/office/powerpoint/2010/main" val="2888733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2"/>
                </a:solidFill>
                <a:latin typeface="Verdana" panose="020B0604030504040204" pitchFamily="34" charset="0"/>
              </a:rPr>
              <a:t>Review Career Tracks job standards, FAQs, </a:t>
            </a:r>
            <a:endParaRPr lang="en-US" dirty="0" smtClean="0"/>
          </a:p>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28</a:t>
            </a:fld>
            <a:endParaRPr lang="en-US" dirty="0"/>
          </a:p>
        </p:txBody>
      </p:sp>
    </p:spTree>
    <p:extLst>
      <p:ext uri="{BB962C8B-B14F-4D97-AF65-F5344CB8AC3E}">
        <p14:creationId xmlns:p14="http://schemas.microsoft.com/office/powerpoint/2010/main" val="3378232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1173163"/>
            <a:ext cx="5634037" cy="31686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29</a:t>
            </a:fld>
            <a:endParaRPr lang="en-US" dirty="0"/>
          </a:p>
        </p:txBody>
      </p:sp>
    </p:spTree>
    <p:extLst>
      <p:ext uri="{BB962C8B-B14F-4D97-AF65-F5344CB8AC3E}">
        <p14:creationId xmlns:p14="http://schemas.microsoft.com/office/powerpoint/2010/main" val="2861025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30</a:t>
            </a:fld>
            <a:endParaRPr lang="en-US" dirty="0"/>
          </a:p>
        </p:txBody>
      </p:sp>
    </p:spTree>
    <p:extLst>
      <p:ext uri="{BB962C8B-B14F-4D97-AF65-F5344CB8AC3E}">
        <p14:creationId xmlns:p14="http://schemas.microsoft.com/office/powerpoint/2010/main" val="1603497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3</a:t>
            </a:fld>
            <a:endParaRPr lang="en-US" dirty="0"/>
          </a:p>
        </p:txBody>
      </p:sp>
    </p:spTree>
    <p:extLst>
      <p:ext uri="{BB962C8B-B14F-4D97-AF65-F5344CB8AC3E}">
        <p14:creationId xmlns:p14="http://schemas.microsoft.com/office/powerpoint/2010/main" val="2099703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9D2DE3A-8D45-4E11-A607-69D6DCEACFDC}" type="slidenum">
              <a:rPr lang="en-US" altLang="en-US" smtClean="0"/>
              <a:pPr>
                <a:defRPr/>
              </a:pPr>
              <a:t>31</a:t>
            </a:fld>
            <a:endParaRPr lang="en-US" altLang="en-US" dirty="0"/>
          </a:p>
        </p:txBody>
      </p:sp>
    </p:spTree>
    <p:extLst>
      <p:ext uri="{BB962C8B-B14F-4D97-AF65-F5344CB8AC3E}">
        <p14:creationId xmlns:p14="http://schemas.microsoft.com/office/powerpoint/2010/main" val="246113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32</a:t>
            </a:fld>
            <a:endParaRPr lang="en-US" dirty="0"/>
          </a:p>
        </p:txBody>
      </p:sp>
    </p:spTree>
    <p:extLst>
      <p:ext uri="{BB962C8B-B14F-4D97-AF65-F5344CB8AC3E}">
        <p14:creationId xmlns:p14="http://schemas.microsoft.com/office/powerpoint/2010/main" val="427223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5</a:t>
            </a:fld>
            <a:endParaRPr lang="en-US" dirty="0"/>
          </a:p>
        </p:txBody>
      </p:sp>
    </p:spTree>
    <p:extLst>
      <p:ext uri="{BB962C8B-B14F-4D97-AF65-F5344CB8AC3E}">
        <p14:creationId xmlns:p14="http://schemas.microsoft.com/office/powerpoint/2010/main" val="1294541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6</a:t>
            </a:fld>
            <a:endParaRPr lang="en-US" dirty="0"/>
          </a:p>
        </p:txBody>
      </p:sp>
    </p:spTree>
    <p:extLst>
      <p:ext uri="{BB962C8B-B14F-4D97-AF65-F5344CB8AC3E}">
        <p14:creationId xmlns:p14="http://schemas.microsoft.com/office/powerpoint/2010/main" val="303418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7</a:t>
            </a:fld>
            <a:endParaRPr lang="en-US" dirty="0"/>
          </a:p>
        </p:txBody>
      </p:sp>
    </p:spTree>
    <p:extLst>
      <p:ext uri="{BB962C8B-B14F-4D97-AF65-F5344CB8AC3E}">
        <p14:creationId xmlns:p14="http://schemas.microsoft.com/office/powerpoint/2010/main" val="170348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Aron</a:t>
            </a:r>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8</a:t>
            </a:fld>
            <a:endParaRPr lang="en-US" dirty="0"/>
          </a:p>
        </p:txBody>
      </p:sp>
    </p:spTree>
    <p:extLst>
      <p:ext uri="{BB962C8B-B14F-4D97-AF65-F5344CB8AC3E}">
        <p14:creationId xmlns:p14="http://schemas.microsoft.com/office/powerpoint/2010/main" val="89005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E549C00C-9FC0-4AA1-8734-B51B28651F36}" type="datetime1">
              <a:rPr lang="en-US" smtClean="0"/>
              <a:t>9/22/2020</a:t>
            </a:fld>
            <a:endParaRPr lang="en-US" dirty="0"/>
          </a:p>
        </p:txBody>
      </p:sp>
      <p:sp>
        <p:nvSpPr>
          <p:cNvPr id="5" name="Slide Number Placeholder 4"/>
          <p:cNvSpPr>
            <a:spLocks noGrp="1"/>
          </p:cNvSpPr>
          <p:nvPr>
            <p:ph type="sldNum" sz="quarter" idx="11"/>
          </p:nvPr>
        </p:nvSpPr>
        <p:spPr/>
        <p:txBody>
          <a:bodyPr/>
          <a:lstStyle/>
          <a:p>
            <a:fld id="{4E3E4ADB-E8B5-425D-AFA9-B9B35AF0FB72}" type="slidenum">
              <a:rPr lang="en-US" smtClean="0"/>
              <a:t>9</a:t>
            </a:fld>
            <a:endParaRPr lang="en-US" dirty="0"/>
          </a:p>
        </p:txBody>
      </p:sp>
    </p:spTree>
    <p:extLst>
      <p:ext uri="{BB962C8B-B14F-4D97-AF65-F5344CB8AC3E}">
        <p14:creationId xmlns:p14="http://schemas.microsoft.com/office/powerpoint/2010/main" val="242712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146E0-7A42-8B46-B320-553879A7A4FE}" type="slidenum">
              <a:rPr lang="en-US" smtClean="0"/>
              <a:t>10</a:t>
            </a:fld>
            <a:endParaRPr lang="en-US" dirty="0"/>
          </a:p>
        </p:txBody>
      </p:sp>
    </p:spTree>
    <p:extLst>
      <p:ext uri="{BB962C8B-B14F-4D97-AF65-F5344CB8AC3E}">
        <p14:creationId xmlns:p14="http://schemas.microsoft.com/office/powerpoint/2010/main" val="18668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465763" y="1041400"/>
            <a:ext cx="11503631" cy="2387600"/>
          </a:xfrm>
          <a:prstGeom prst="rect">
            <a:avLst/>
          </a:prstGeom>
        </p:spPr>
        <p:txBody>
          <a:bodyPr anchor="b">
            <a:normAutofit/>
          </a:bodyPr>
          <a:lstStyle>
            <a:lvl1pPr algn="l">
              <a:defRPr sz="54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Title Slide</a:t>
            </a:r>
            <a:endParaRPr lang="en-US" dirty="0"/>
          </a:p>
        </p:txBody>
      </p:sp>
      <p:sp>
        <p:nvSpPr>
          <p:cNvPr id="3" name="Subtitle 2"/>
          <p:cNvSpPr>
            <a:spLocks noGrp="1"/>
          </p:cNvSpPr>
          <p:nvPr>
            <p:ph type="subTitle" idx="1" hasCustomPrompt="1"/>
          </p:nvPr>
        </p:nvSpPr>
        <p:spPr>
          <a:xfrm>
            <a:off x="496583" y="3642519"/>
            <a:ext cx="9144000" cy="1655762"/>
          </a:xfrm>
        </p:spPr>
        <p:txBody>
          <a:bodyPr>
            <a:normAutofit/>
          </a:bodyPr>
          <a:lstStyle>
            <a:lvl1pPr marL="0" indent="0" algn="l">
              <a:buNone/>
              <a:defRPr sz="2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smtClean="0"/>
              <a:t>Include Name, Title, Department and Date if Desired</a:t>
            </a:r>
            <a:endParaRPr lang="en-US" dirty="0"/>
          </a:p>
        </p:txBody>
      </p:sp>
      <p:grpSp>
        <p:nvGrpSpPr>
          <p:cNvPr id="6" name="Group 5"/>
          <p:cNvGrpSpPr/>
          <p:nvPr userDrawn="1"/>
        </p:nvGrpSpPr>
        <p:grpSpPr>
          <a:xfrm>
            <a:off x="128103" y="5088835"/>
            <a:ext cx="4626780" cy="1623368"/>
            <a:chOff x="279175" y="5154627"/>
            <a:chExt cx="4817611" cy="1708651"/>
          </a:xfrm>
        </p:grpSpPr>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val="0"/>
                </a:ext>
              </a:extLst>
            </a:blip>
            <a:srcRect l="19945"/>
            <a:stretch/>
          </p:blipFill>
          <p:spPr>
            <a:xfrm>
              <a:off x="1722792" y="5878610"/>
              <a:ext cx="3373994" cy="291615"/>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175" y="5154627"/>
              <a:ext cx="1708651" cy="1708651"/>
            </a:xfrm>
            <a:prstGeom prst="rect">
              <a:avLst/>
            </a:prstGeom>
          </p:spPr>
        </p:pic>
      </p:grpSp>
    </p:spTree>
    <p:extLst>
      <p:ext uri="{BB962C8B-B14F-4D97-AF65-F5344CB8AC3E}">
        <p14:creationId xmlns:p14="http://schemas.microsoft.com/office/powerpoint/2010/main" val="10950592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Rectangle 39"/>
          <p:cNvSpPr>
            <a:spLocks noGrp="1" noChangeArrowheads="1"/>
          </p:cNvSpPr>
          <p:nvPr>
            <p:ph type="ctrTitle" sz="quarter"/>
          </p:nvPr>
        </p:nvSpPr>
        <p:spPr>
          <a:xfrm>
            <a:off x="914400" y="2527300"/>
            <a:ext cx="10363200" cy="1143000"/>
          </a:xfrm>
        </p:spPr>
        <p:txBody>
          <a:bodyPr lIns="91440" tIns="45720" rIns="91440" bIns="45720" anchor="ctr"/>
          <a:lstStyle>
            <a:lvl1pPr>
              <a:defRPr sz="4800"/>
            </a:lvl1pPr>
          </a:lstStyle>
          <a:p>
            <a:pPr lvl="0"/>
            <a:r>
              <a:rPr lang="en-US" noProof="0" dirty="0" smtClean="0"/>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BDFD7670-8DEA-4B16-9D82-23D8DC7C1A45}" type="slidenum">
              <a:rPr lang="en-US" altLang="en-US"/>
              <a:pPr>
                <a:defRPr/>
              </a:pPr>
              <a:t>‹#›</a:t>
            </a:fld>
            <a:endParaRPr lang="en-US" altLang="en-US" dirty="0"/>
          </a:p>
        </p:txBody>
      </p:sp>
    </p:spTree>
    <p:extLst>
      <p:ext uri="{BB962C8B-B14F-4D97-AF65-F5344CB8AC3E}">
        <p14:creationId xmlns:p14="http://schemas.microsoft.com/office/powerpoint/2010/main" val="370525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677C64-A1DA-4678-ADE5-31E7CC80657F}" type="slidenum">
              <a:rPr lang="en-US" smtClean="0"/>
              <a:t>‹#›</a:t>
            </a:fld>
            <a:endParaRPr lang="en-US" dirty="0"/>
          </a:p>
        </p:txBody>
      </p:sp>
    </p:spTree>
    <p:extLst>
      <p:ext uri="{BB962C8B-B14F-4D97-AF65-F5344CB8AC3E}">
        <p14:creationId xmlns:p14="http://schemas.microsoft.com/office/powerpoint/2010/main" val="288622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B4C9A0-02D8-9B42-9D52-09ECB300D87F}" type="slidenum">
              <a:rPr lang="en-US" smtClean="0"/>
              <a:t>‹#›</a:t>
            </a:fld>
            <a:endParaRPr lang="en-US" dirty="0"/>
          </a:p>
        </p:txBody>
      </p:sp>
    </p:spTree>
    <p:extLst>
      <p:ext uri="{BB962C8B-B14F-4D97-AF65-F5344CB8AC3E}">
        <p14:creationId xmlns:p14="http://schemas.microsoft.com/office/powerpoint/2010/main" val="3726625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8" y="1119045"/>
            <a:ext cx="10515600" cy="920931"/>
          </a:xfrm>
          <a:prstGeom prst="rect">
            <a:avLst/>
          </a:prstGeom>
        </p:spPr>
        <p:txBody>
          <a:bodyPr/>
          <a:lstStyle>
            <a:lvl1pPr>
              <a:defRPr baseline="0">
                <a:solidFill>
                  <a:srgbClr val="0064A4"/>
                </a:solidFill>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838198" y="2113302"/>
            <a:ext cx="10515600" cy="4215579"/>
          </a:xfrm>
        </p:spPr>
        <p:txBody>
          <a:bodyPr>
            <a:normAutofit/>
          </a:bodyPr>
          <a:lstStyle>
            <a:lvl1pPr>
              <a:defRPr sz="2400" baseline="0">
                <a:solidFill>
                  <a:srgbClr val="0064A4"/>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rgbClr val="555759"/>
                </a:solidFill>
              </a:defRPr>
            </a:lvl2pPr>
            <a:lvl5pPr>
              <a:defRPr>
                <a:solidFill>
                  <a:srgbClr val="0064A4"/>
                </a:solidFill>
              </a:defRPr>
            </a:lvl5pPr>
          </a:lstStyle>
          <a:p>
            <a:pPr lvl="0"/>
            <a:r>
              <a:rPr lang="en-US" dirty="0" smtClean="0"/>
              <a:t>Object</a:t>
            </a:r>
            <a:endParaRPr lang="en-US" dirty="0"/>
          </a:p>
        </p:txBody>
      </p:sp>
      <p:sp>
        <p:nvSpPr>
          <p:cNvPr id="4" name="Rectangle 3"/>
          <p:cNvSpPr/>
          <p:nvPr userDrawn="1"/>
        </p:nvSpPr>
        <p:spPr>
          <a:xfrm>
            <a:off x="11632931" y="6464875"/>
            <a:ext cx="457176" cy="369332"/>
          </a:xfrm>
          <a:prstGeom prst="rect">
            <a:avLst/>
          </a:prstGeom>
        </p:spPr>
        <p:txBody>
          <a:bodyPr wrap="none">
            <a:spAutoFit/>
          </a:bodyPr>
          <a:lstStyle/>
          <a:p>
            <a:fld id="{DEB4C9A0-02D8-9B42-9D52-09ECB300D87F}" type="slidenum">
              <a:rPr lang="en-US" smtClean="0"/>
              <a:pPr/>
              <a:t>‹#›</a:t>
            </a:fld>
            <a:endParaRPr lang="en-US" dirty="0"/>
          </a:p>
        </p:txBody>
      </p:sp>
    </p:spTree>
    <p:extLst>
      <p:ext uri="{BB962C8B-B14F-4D97-AF65-F5344CB8AC3E}">
        <p14:creationId xmlns:p14="http://schemas.microsoft.com/office/powerpoint/2010/main" val="10153873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tional Transition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0CF606-5D19-4303-B071-4500A24E97DB}" type="datetimeFigureOut">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4E0B50-D6B0-43A7-8FF8-7192807E200F}" type="slidenum">
              <a:rPr lang="en-US" smtClean="0"/>
              <a:t>‹#›</a:t>
            </a:fld>
            <a:endParaRPr lang="en-US" dirty="0"/>
          </a:p>
        </p:txBody>
      </p:sp>
      <p:sp>
        <p:nvSpPr>
          <p:cNvPr id="5" name="Text Placeholder 2"/>
          <p:cNvSpPr>
            <a:spLocks noGrp="1"/>
          </p:cNvSpPr>
          <p:nvPr>
            <p:ph idx="1"/>
          </p:nvPr>
        </p:nvSpPr>
        <p:spPr>
          <a:xfrm>
            <a:off x="6299201" y="601379"/>
            <a:ext cx="5315857" cy="3530147"/>
          </a:xfrm>
          <a:prstGeom prst="rect">
            <a:avLst/>
          </a:prstGeom>
          <a:solidFill>
            <a:schemeClr val="accent1">
              <a:alpha val="93000"/>
            </a:schemeClr>
          </a:solidFill>
        </p:spPr>
        <p:txBody>
          <a:bodyPr vert="horz" lIns="91440" tIns="45720" rIns="91440" bIns="45720" rtlCol="0">
            <a:normAutofit/>
          </a:bodyPr>
          <a:lstStyle>
            <a:lvl1pPr>
              <a:defRPr sz="2000"/>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3"/>
          </p:nvPr>
        </p:nvSpPr>
        <p:spPr>
          <a:xfrm>
            <a:off x="6299201" y="664484"/>
            <a:ext cx="5315857" cy="3530147"/>
          </a:xfrm>
          <a:noFill/>
        </p:spPr>
        <p:txBody>
          <a:bodyPr/>
          <a:lstStyle/>
          <a:p>
            <a:pPr lvl="0"/>
            <a:r>
              <a:rPr lang="en-US" dirty="0" smtClean="0"/>
              <a:t>Click to edit</a:t>
            </a:r>
            <a:endParaRPr lang="en-US" dirty="0"/>
          </a:p>
        </p:txBody>
      </p:sp>
    </p:spTree>
    <p:extLst>
      <p:ext uri="{BB962C8B-B14F-4D97-AF65-F5344CB8AC3E}">
        <p14:creationId xmlns:p14="http://schemas.microsoft.com/office/powerpoint/2010/main" val="35251320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tional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C0CF606-5D19-4303-B071-4500A24E97DB}" type="datetimeFigureOut">
              <a:rPr lang="en-US" smtClean="0"/>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4E0B50-D6B0-43A7-8FF8-7192807E200F}" type="slidenum">
              <a:rPr lang="en-US" smtClean="0"/>
              <a:t>‹#›</a:t>
            </a:fld>
            <a:endParaRPr lang="en-US" dirty="0"/>
          </a:p>
        </p:txBody>
      </p:sp>
      <p:sp>
        <p:nvSpPr>
          <p:cNvPr id="6" name="Text Placeholder 2"/>
          <p:cNvSpPr>
            <a:spLocks noGrp="1"/>
          </p:cNvSpPr>
          <p:nvPr>
            <p:ph idx="1"/>
          </p:nvPr>
        </p:nvSpPr>
        <p:spPr>
          <a:xfrm>
            <a:off x="6299201" y="664484"/>
            <a:ext cx="5315857" cy="3530147"/>
          </a:xfrm>
          <a:prstGeom prst="rect">
            <a:avLst/>
          </a:prstGeom>
          <a:solidFill>
            <a:srgbClr val="F78D05">
              <a:alpha val="93000"/>
            </a:srgbClr>
          </a:solidFill>
        </p:spPr>
        <p:txBody>
          <a:bodyPr vert="horz" lIns="91440" tIns="45720" rIns="91440" bIns="45720" rtlCol="0">
            <a:norm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 Placeholder 7"/>
          <p:cNvSpPr>
            <a:spLocks noGrp="1"/>
          </p:cNvSpPr>
          <p:nvPr>
            <p:ph type="body" sz="quarter" idx="13"/>
          </p:nvPr>
        </p:nvSpPr>
        <p:spPr>
          <a:xfrm>
            <a:off x="6429375" y="841375"/>
            <a:ext cx="5185683" cy="3353254"/>
          </a:xfrm>
          <a:noFill/>
        </p:spPr>
        <p:txBody>
          <a:bodyPr/>
          <a:lstStyle/>
          <a:p>
            <a:pPr lvl="0"/>
            <a:r>
              <a:rPr lang="en-US" dirty="0" smtClean="0"/>
              <a:t>Click to edit</a:t>
            </a:r>
            <a:endParaRPr lang="en-US" dirty="0"/>
          </a:p>
        </p:txBody>
      </p:sp>
    </p:spTree>
    <p:extLst>
      <p:ext uri="{BB962C8B-B14F-4D97-AF65-F5344CB8AC3E}">
        <p14:creationId xmlns:p14="http://schemas.microsoft.com/office/powerpoint/2010/main" val="34064097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6" y="1208602"/>
            <a:ext cx="5181600" cy="5130557"/>
          </a:xfrm>
        </p:spPr>
        <p:txBody>
          <a:bodyPr/>
          <a:lstStyle>
            <a:lvl1pPr>
              <a:defRPr sz="24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20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6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40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208598"/>
            <a:ext cx="5181600" cy="5110009"/>
          </a:xfrm>
        </p:spPr>
        <p:txBody>
          <a:bodyPr/>
          <a:lstStyle>
            <a:lvl1pPr>
              <a:defRPr sz="24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20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6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40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51583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94644D9-E5C4-404A-811F-6C831BD6EF95}"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C97BA-8E5B-48A3-9D43-CD0A009BFB37}" type="slidenum">
              <a:rPr lang="en-US" smtClean="0"/>
              <a:t>‹#›</a:t>
            </a:fld>
            <a:endParaRPr lang="en-US" dirty="0"/>
          </a:p>
        </p:txBody>
      </p:sp>
      <p:sp>
        <p:nvSpPr>
          <p:cNvPr id="7" name="Text Placeholder 7"/>
          <p:cNvSpPr>
            <a:spLocks noGrp="1"/>
          </p:cNvSpPr>
          <p:nvPr>
            <p:ph type="body" sz="quarter" idx="13"/>
          </p:nvPr>
        </p:nvSpPr>
        <p:spPr>
          <a:xfrm>
            <a:off x="6429375" y="841375"/>
            <a:ext cx="5185683" cy="3353254"/>
          </a:xfrm>
          <a:prstGeom prst="rect">
            <a:avLst/>
          </a:prstGeom>
          <a:noFill/>
        </p:spPr>
        <p:txBody>
          <a:bodyPr/>
          <a:lstStyle>
            <a:lvl1pPr>
              <a:defRPr>
                <a:solidFill>
                  <a:schemeClr val="bg1"/>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222893830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000140"/>
            <a:ext cx="6172200" cy="5210333"/>
          </a:xfrm>
        </p:spPr>
        <p:txBody>
          <a:bodyPr/>
          <a:lstStyle>
            <a:lvl1pPr>
              <a:defRPr sz="2400">
                <a:solidFill>
                  <a:srgbClr val="555759"/>
                </a:solidFill>
              </a:defRPr>
            </a:lvl1pPr>
            <a:lvl2pPr>
              <a:defRPr sz="2000">
                <a:solidFill>
                  <a:srgbClr val="555759"/>
                </a:solidFill>
              </a:defRPr>
            </a:lvl2pPr>
            <a:lvl3pPr>
              <a:defRPr sz="1800">
                <a:solidFill>
                  <a:srgbClr val="555759"/>
                </a:solidFill>
              </a:defRPr>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839788" y="2406718"/>
            <a:ext cx="3932237" cy="3811588"/>
          </a:xfrm>
        </p:spPr>
        <p:txBody>
          <a:bodyPr/>
          <a:lstStyle>
            <a:lvl1pPr marL="0" indent="0">
              <a:buNone/>
              <a:defRPr sz="1600">
                <a:solidFill>
                  <a:srgbClr val="555759"/>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885078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E92E4E-4CE2-4C68-83C8-2802B1887606}"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6E281-2E5C-4D28-A46D-9AAFBBF30B2B}" type="slidenum">
              <a:rPr lang="en-US" smtClean="0"/>
              <a:t>‹#›</a:t>
            </a:fld>
            <a:endParaRPr lang="en-US" dirty="0"/>
          </a:p>
        </p:txBody>
      </p:sp>
    </p:spTree>
    <p:extLst>
      <p:ext uri="{BB962C8B-B14F-4D97-AF65-F5344CB8AC3E}">
        <p14:creationId xmlns:p14="http://schemas.microsoft.com/office/powerpoint/2010/main" val="25889210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9" name="Title 8"/>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10" name="Text Placeholder 2"/>
          <p:cNvSpPr>
            <a:spLocks noGrp="1"/>
          </p:cNvSpPr>
          <p:nvPr>
            <p:ph idx="1"/>
          </p:nvPr>
        </p:nvSpPr>
        <p:spPr>
          <a:xfrm>
            <a:off x="631371" y="1157511"/>
            <a:ext cx="10515600" cy="5010573"/>
          </a:xfrm>
          <a:prstGeom prst="rect">
            <a:avLst/>
          </a:prstGeom>
        </p:spPr>
        <p:txBody>
          <a:bodyPr vert="horz" lIns="91440" tIns="45720" rIns="91440" bIns="45720" rtlCol="0">
            <a:normAutofit/>
          </a:bodyPr>
          <a:lstStyle>
            <a:lvl1pPr>
              <a:defRPr>
                <a:solidFill>
                  <a:srgbClr val="0064A4"/>
                </a:solidFill>
              </a:defRPr>
            </a:lvl1pPr>
            <a:lvl2pPr marL="685766" indent="-228589">
              <a:buFont typeface="Wingdings" panose="05000000000000000000" pitchFamily="2" charset="2"/>
              <a:buChar char="§"/>
              <a:defRPr>
                <a:solidFill>
                  <a:schemeClr val="bg1">
                    <a:lumMod val="50000"/>
                  </a:schemeClr>
                </a:solidFill>
              </a:defRPr>
            </a:lvl2pPr>
            <a:lvl3pPr marL="1142942" indent="-228589">
              <a:buFont typeface="Wingdings" panose="05000000000000000000" pitchFamily="2" charset="2"/>
              <a:buChar char="§"/>
              <a:defRPr>
                <a:solidFill>
                  <a:schemeClr val="bg1">
                    <a:lumMod val="50000"/>
                  </a:schemeClr>
                </a:solidFill>
              </a:defRPr>
            </a:lvl3pPr>
            <a:lvl4pPr marL="1600120" indent="-228589">
              <a:buFont typeface="Wingdings" panose="05000000000000000000" pitchFamily="2" charset="2"/>
              <a:buChar char="§"/>
              <a:defRPr>
                <a:solidFill>
                  <a:schemeClr val="bg1">
                    <a:lumMod val="50000"/>
                  </a:schemeClr>
                </a:solidFill>
              </a:defRPr>
            </a:lvl4pPr>
            <a:lvl5pPr marL="2057298" indent="-228589">
              <a:buFont typeface="Wingdings" panose="05000000000000000000" pitchFamily="2" charset="2"/>
              <a:buChar char="§"/>
              <a:defRPr>
                <a:solidFill>
                  <a:schemeClr val="bg1">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338412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E92E4E-4CE2-4C68-83C8-2802B1887606}"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6E281-2E5C-4D28-A46D-9AAFBBF30B2B}" type="slidenum">
              <a:rPr lang="en-US" smtClean="0"/>
              <a:t>‹#›</a:t>
            </a:fld>
            <a:endParaRPr lang="en-US" dirty="0"/>
          </a:p>
        </p:txBody>
      </p:sp>
    </p:spTree>
    <p:extLst>
      <p:ext uri="{BB962C8B-B14F-4D97-AF65-F5344CB8AC3E}">
        <p14:creationId xmlns:p14="http://schemas.microsoft.com/office/powerpoint/2010/main" val="18534419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3" name="Title 2"/>
          <p:cNvSpPr>
            <a:spLocks noGrp="1"/>
          </p:cNvSpPr>
          <p:nvPr>
            <p:ph type="title"/>
          </p:nvPr>
        </p:nvSpPr>
        <p:spPr>
          <a:xfrm>
            <a:off x="2002972" y="96702"/>
            <a:ext cx="10515600" cy="729212"/>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962799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FE92E4E-4CE2-4C68-83C8-2802B1887606}" type="datetimeFigureOut">
              <a:rPr lang="en-US" smtClean="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06E281-2E5C-4D28-A46D-9AAFBBF30B2B}" type="slidenum">
              <a:rPr lang="en-US" smtClean="0"/>
              <a:t>‹#›</a:t>
            </a:fld>
            <a:endParaRPr lang="en-US" dirty="0"/>
          </a:p>
        </p:txBody>
      </p:sp>
    </p:spTree>
    <p:extLst>
      <p:ext uri="{BB962C8B-B14F-4D97-AF65-F5344CB8AC3E}">
        <p14:creationId xmlns:p14="http://schemas.microsoft.com/office/powerpoint/2010/main" val="875406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6" y="1208602"/>
            <a:ext cx="5181600" cy="5130557"/>
          </a:xfrm>
        </p:spPr>
        <p:txBody>
          <a:bodyPr/>
          <a:lstStyle>
            <a:lvl1pPr>
              <a:defRPr sz="24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20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6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40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208598"/>
            <a:ext cx="5181600" cy="5110009"/>
          </a:xfrm>
        </p:spPr>
        <p:txBody>
          <a:bodyPr/>
          <a:lstStyle>
            <a:lvl1pPr>
              <a:defRPr sz="2400">
                <a:solidFill>
                  <a:srgbClr val="555759"/>
                </a:solidFill>
                <a:latin typeface="Century Gothic" panose="020B0502020202020204" pitchFamily="34" charset="0"/>
                <a:ea typeface="Verdana" panose="020B0604030504040204" pitchFamily="34" charset="0"/>
                <a:cs typeface="Verdana" panose="020B0604030504040204" pitchFamily="34" charset="0"/>
              </a:defRPr>
            </a:lvl1pPr>
            <a:lvl2pPr>
              <a:defRPr sz="2000">
                <a:solidFill>
                  <a:srgbClr val="555759"/>
                </a:solidFill>
                <a:latin typeface="Century Gothic" panose="020B0502020202020204" pitchFamily="34" charset="0"/>
                <a:ea typeface="Verdana" panose="020B0604030504040204" pitchFamily="34" charset="0"/>
                <a:cs typeface="Verdana" panose="020B0604030504040204" pitchFamily="34" charset="0"/>
              </a:defRPr>
            </a:lvl2pPr>
            <a:lvl3pPr>
              <a:defRPr sz="1800">
                <a:solidFill>
                  <a:srgbClr val="555759"/>
                </a:solidFill>
                <a:latin typeface="Century Gothic" panose="020B0502020202020204" pitchFamily="34" charset="0"/>
                <a:ea typeface="Verdana" panose="020B0604030504040204" pitchFamily="34" charset="0"/>
                <a:cs typeface="Verdana" panose="020B0604030504040204" pitchFamily="34" charset="0"/>
              </a:defRPr>
            </a:lvl3pPr>
            <a:lvl4pPr>
              <a:defRPr sz="1600">
                <a:solidFill>
                  <a:srgbClr val="555759"/>
                </a:solidFill>
                <a:latin typeface="Century Gothic" panose="020B0502020202020204" pitchFamily="34" charset="0"/>
                <a:ea typeface="Verdana" panose="020B0604030504040204" pitchFamily="34" charset="0"/>
                <a:cs typeface="Verdana" panose="020B0604030504040204" pitchFamily="34" charset="0"/>
              </a:defRPr>
            </a:lvl4pPr>
            <a:lvl5pPr>
              <a:defRPr sz="1400">
                <a:solidFill>
                  <a:srgbClr val="555759"/>
                </a:solidFill>
                <a:latin typeface="Century Gothic" panose="020B050202020202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911652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57541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000140"/>
            <a:ext cx="6172200" cy="5210333"/>
          </a:xfrm>
        </p:spPr>
        <p:txBody>
          <a:bodyPr/>
          <a:lstStyle>
            <a:lvl1pPr>
              <a:defRPr sz="2400">
                <a:solidFill>
                  <a:srgbClr val="555759"/>
                </a:solidFill>
              </a:defRPr>
            </a:lvl1pPr>
            <a:lvl2pPr>
              <a:defRPr sz="2000">
                <a:solidFill>
                  <a:srgbClr val="555759"/>
                </a:solidFill>
              </a:defRPr>
            </a:lvl2pPr>
            <a:lvl3pPr>
              <a:defRPr sz="1800">
                <a:solidFill>
                  <a:srgbClr val="555759"/>
                </a:solidFill>
              </a:defRPr>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839788" y="2406718"/>
            <a:ext cx="3932237" cy="3811588"/>
          </a:xfrm>
        </p:spPr>
        <p:txBody>
          <a:bodyPr/>
          <a:lstStyle>
            <a:lvl1pPr marL="0" indent="0">
              <a:buNone/>
              <a:defRPr sz="1600">
                <a:solidFill>
                  <a:srgbClr val="555759"/>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2455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995367"/>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dirty="0"/>
          </a:p>
        </p:txBody>
      </p:sp>
      <p:sp>
        <p:nvSpPr>
          <p:cNvPr id="4" name="Text Placeholder 3"/>
          <p:cNvSpPr>
            <a:spLocks noGrp="1"/>
          </p:cNvSpPr>
          <p:nvPr>
            <p:ph type="body" sz="half" idx="2"/>
          </p:nvPr>
        </p:nvSpPr>
        <p:spPr>
          <a:xfrm>
            <a:off x="838200" y="2416995"/>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p>
            <a:fld id="{07297065-12DB-4451-8B30-EBF38A6018EA}" type="slidenum">
              <a:rPr lang="en-US" smtClean="0"/>
              <a:t>‹#›</a:t>
            </a:fld>
            <a:endParaRPr lang="en-US" dirty="0"/>
          </a:p>
        </p:txBody>
      </p:sp>
      <p:sp>
        <p:nvSpPr>
          <p:cNvPr id="8" name="Slide Number Placeholder 6"/>
          <p:cNvSpPr txBox="1">
            <a:spLocks/>
          </p:cNvSpPr>
          <p:nvPr userDrawn="1"/>
        </p:nvSpPr>
        <p:spPr>
          <a:xfrm>
            <a:off x="11787146" y="6527307"/>
            <a:ext cx="404855" cy="365125"/>
          </a:xfrm>
          <a:prstGeom prst="rect">
            <a:avLst/>
          </a:prstGeom>
        </p:spPr>
        <p:txBody>
          <a:bodyPr/>
          <a:lstStyle>
            <a:defPPr>
              <a:defRPr lang="en-US"/>
            </a:defPPr>
            <a:lvl1pPr marL="0" algn="l" defTabSz="914400" rtl="0" eaLnBrk="1" latinLnBrk="0" hangingPunct="1">
              <a:defRPr sz="1400" kern="1200">
                <a:solidFill>
                  <a:srgbClr val="0064A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297065-12DB-4451-8B30-EBF38A6018EA}" type="slidenum">
              <a:rPr lang="en-US" sz="1400" smtClean="0"/>
              <a:pPr/>
              <a:t>‹#›</a:t>
            </a:fld>
            <a:endParaRPr lang="en-US" sz="1400"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0664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11204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34667-B2E8-425D-AC79-3FCE16694447}" type="datetimeFigureOut">
              <a:rPr lang="en-US" smtClean="0"/>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E61FD7-B10B-4B57-9F0B-10420441B16E}" type="slidenum">
              <a:rPr lang="en-US" smtClean="0"/>
              <a:t>‹#›</a:t>
            </a:fld>
            <a:endParaRPr lang="en-US" dirty="0"/>
          </a:p>
        </p:txBody>
      </p:sp>
    </p:spTree>
    <p:extLst>
      <p:ext uri="{BB962C8B-B14F-4D97-AF65-F5344CB8AC3E}">
        <p14:creationId xmlns:p14="http://schemas.microsoft.com/office/powerpoint/2010/main" val="16592246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199" y="1232456"/>
            <a:ext cx="10515600" cy="5096429"/>
          </a:xfrm>
        </p:spPr>
        <p:txBody>
          <a:bodyPr>
            <a:normAutofit/>
          </a:bodyPr>
          <a:lstStyle>
            <a:lvl1pPr>
              <a:defRPr sz="2400" baseline="0">
                <a:solidFill>
                  <a:srgbClr val="0064A4"/>
                </a:solidFill>
                <a:latin typeface="Verdana" panose="020B0604030504040204" pitchFamily="34" charset="0"/>
                <a:ea typeface="Verdana" panose="020B0604030504040204" pitchFamily="34" charset="0"/>
                <a:cs typeface="Verdana" panose="020B0604030504040204" pitchFamily="34" charset="0"/>
              </a:defRPr>
            </a:lvl1pPr>
            <a:lvl2pPr>
              <a:defRPr baseline="0">
                <a:solidFill>
                  <a:srgbClr val="555759"/>
                </a:solidFill>
              </a:defRPr>
            </a:lvl2pPr>
            <a:lvl5pPr>
              <a:defRPr>
                <a:solidFill>
                  <a:srgbClr val="0064A4"/>
                </a:solidFill>
              </a:defRPr>
            </a:lvl5pPr>
          </a:lstStyle>
          <a:p>
            <a:pPr lvl="0"/>
            <a:r>
              <a:rPr lang="en-US" dirty="0" smtClean="0"/>
              <a:t>Object</a:t>
            </a:r>
            <a:endParaRPr lang="en-US" dirty="0"/>
          </a:p>
        </p:txBody>
      </p:sp>
      <p:sp>
        <p:nvSpPr>
          <p:cNvPr id="4" name="Slide Number Placeholder 6"/>
          <p:cNvSpPr>
            <a:spLocks noGrp="1"/>
          </p:cNvSpPr>
          <p:nvPr>
            <p:ph type="sldNum" sz="quarter" idx="12"/>
          </p:nvPr>
        </p:nvSpPr>
        <p:spPr>
          <a:xfrm>
            <a:off x="11787146" y="6527307"/>
            <a:ext cx="404855" cy="365125"/>
          </a:xfrm>
          <a:prstGeom prst="rect">
            <a:avLst/>
          </a:prstGeom>
        </p:spPr>
        <p:txBody>
          <a:bodyPr/>
          <a:lstStyle/>
          <a:p>
            <a:fld id="{07297065-12DB-4451-8B30-EBF38A6018EA}" type="slidenum">
              <a:rPr lang="en-US" smtClean="0"/>
              <a:t>‹#›</a:t>
            </a:fld>
            <a:endParaRPr lang="en-US" dirty="0"/>
          </a:p>
        </p:txBody>
      </p:sp>
    </p:spTree>
    <p:extLst>
      <p:ext uri="{BB962C8B-B14F-4D97-AF65-F5344CB8AC3E}">
        <p14:creationId xmlns:p14="http://schemas.microsoft.com/office/powerpoint/2010/main" val="351958957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7.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9.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1371" y="1157511"/>
            <a:ext cx="10515600" cy="501057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3" y="759483"/>
            <a:ext cx="1219199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483325" y="6446300"/>
            <a:ext cx="2870475" cy="198028"/>
          </a:xfrm>
          <a:prstGeom prst="rect">
            <a:avLst/>
          </a:prstGeom>
        </p:spPr>
      </p:pic>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 y="2"/>
            <a:ext cx="12198096" cy="825913"/>
          </a:xfrm>
          <a:prstGeom prst="rect">
            <a:avLst/>
          </a:prstGeom>
        </p:spPr>
      </p:pic>
      <p:sp>
        <p:nvSpPr>
          <p:cNvPr id="7" name="Slide Number Placeholder 6"/>
          <p:cNvSpPr>
            <a:spLocks noGrp="1"/>
          </p:cNvSpPr>
          <p:nvPr>
            <p:ph type="sldNum" sz="quarter" idx="4"/>
          </p:nvPr>
        </p:nvSpPr>
        <p:spPr>
          <a:xfrm>
            <a:off x="11723536" y="6492877"/>
            <a:ext cx="468464" cy="365125"/>
          </a:xfrm>
          <a:prstGeom prst="rect">
            <a:avLst/>
          </a:prstGeom>
        </p:spPr>
        <p:txBody>
          <a:bodyPr/>
          <a:lstStyle>
            <a:lvl1pPr>
              <a:defRPr sz="1400">
                <a:solidFill>
                  <a:srgbClr val="0064A4"/>
                </a:solidFill>
              </a:defRPr>
            </a:lvl1pPr>
          </a:lstStyle>
          <a:p>
            <a:fld id="{07297065-12DB-4451-8B30-EBF38A6018EA}" type="slidenum">
              <a:rPr lang="en-US" smtClean="0"/>
              <a:pPr/>
              <a:t>‹#›</a:t>
            </a:fld>
            <a:endParaRPr lang="en-US" dirty="0"/>
          </a:p>
        </p:txBody>
      </p:sp>
      <p:sp>
        <p:nvSpPr>
          <p:cNvPr id="2" name="Title Placeholder 1"/>
          <p:cNvSpPr>
            <a:spLocks noGrp="1"/>
          </p:cNvSpPr>
          <p:nvPr>
            <p:ph type="title"/>
          </p:nvPr>
        </p:nvSpPr>
        <p:spPr>
          <a:xfrm>
            <a:off x="2002972" y="96702"/>
            <a:ext cx="10515600" cy="72921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54445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60" r:id="rId7"/>
    <p:sldLayoutId id="2147483685" r:id="rId8"/>
    <p:sldLayoutId id="2147483698" r:id="rId9"/>
    <p:sldLayoutId id="2147483701" r:id="rId10"/>
    <p:sldLayoutId id="2147483702" r:id="rId11"/>
    <p:sldLayoutId id="2147483703" r:id="rId12"/>
    <p:sldLayoutId id="2147483704" r:id="rId13"/>
  </p:sldLayoutIdLst>
  <p:timing>
    <p:tnLst>
      <p:par>
        <p:cTn id="1" dur="indefinite" restart="never" nodeType="tmRoot"/>
      </p:par>
    </p:tnLst>
  </p:timing>
  <p:hf hdr="0"/>
  <p:txStyles>
    <p:titleStyle>
      <a:lvl1pPr algn="l" defTabSz="914354" rtl="0" eaLnBrk="1" latinLnBrk="0" hangingPunct="1">
        <a:lnSpc>
          <a:spcPct val="90000"/>
        </a:lnSpc>
        <a:spcBef>
          <a:spcPct val="0"/>
        </a:spcBef>
        <a:buNone/>
        <a:defRPr sz="44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354" rtl="0" eaLnBrk="1" latinLnBrk="0" hangingPunct="1">
        <a:lnSpc>
          <a:spcPct val="90000"/>
        </a:lnSpc>
        <a:spcBef>
          <a:spcPts val="1000"/>
        </a:spcBef>
        <a:buFontTx/>
        <a:buNone/>
        <a:defRPr sz="2400" kern="1200" baseline="0">
          <a:solidFill>
            <a:srgbClr val="0064A4"/>
          </a:solidFill>
          <a:latin typeface="Century Gothic" panose="020B0502020202020204" pitchFamily="34" charset="0"/>
          <a:ea typeface="Verdana" panose="020B0604030504040204" pitchFamily="34" charset="0"/>
          <a:cs typeface="Verdana" panose="020B060403050404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6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4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44"/>
            <a:ext cx="12192000" cy="6835156"/>
          </a:xfrm>
          <a:prstGeom prst="rect">
            <a:avLst/>
          </a:prstGeom>
        </p:spPr>
      </p:pic>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CF606-5D19-4303-B071-4500A24E97DB}" type="datetimeFigureOut">
              <a:rPr lang="en-US" smtClean="0"/>
              <a:t>9/22/2020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E0B50-D6B0-43A7-8FF8-7192807E200F}" type="slidenum">
              <a:rPr lang="en-US" smtClean="0"/>
              <a:t>‹#›</a:t>
            </a:fld>
            <a:endParaRPr lang="en-US" dirty="0"/>
          </a:p>
        </p:txBody>
      </p:sp>
      <p:sp>
        <p:nvSpPr>
          <p:cNvPr id="3" name="Text Placeholder 2"/>
          <p:cNvSpPr>
            <a:spLocks noGrp="1"/>
          </p:cNvSpPr>
          <p:nvPr>
            <p:ph type="body" idx="1"/>
          </p:nvPr>
        </p:nvSpPr>
        <p:spPr>
          <a:xfrm>
            <a:off x="6299201" y="664484"/>
            <a:ext cx="5315857" cy="3530147"/>
          </a:xfrm>
          <a:prstGeom prst="rect">
            <a:avLst/>
          </a:prstGeom>
          <a:solidFill>
            <a:schemeClr val="accent1">
              <a:alpha val="93000"/>
            </a:schemeClr>
          </a:solidFill>
        </p:spPr>
        <p:txBody>
          <a:bodyPr vert="horz" lIns="91440" tIns="45720" rIns="91440" bIns="45720" rtlCol="0">
            <a:norm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USE A PHOTO RELEVANT</a:t>
            </a:r>
            <a:r>
              <a:rPr lang="en-US" sz="18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TO YOUR PRESENTATION TOPIC. </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INSERT</a:t>
            </a:r>
            <a:r>
              <a:rPr lang="en-US" sz="1800" b="1"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SECTION OR TOPIC TEXT USING A 7% TRANSPARENT RECTANGLE IN BLUE, ORANGE OR WHITE COLOR; FONT STYLE SHOULD BE VERDANA AND FONT COLOR SHOULD BE WHITE, 80% GRAY, BLUE OR ORANGE TO CONTRAST TRANSPARENCY BACKGROUND</a:t>
            </a: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8406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95" r:id="rId3"/>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marR="0" indent="0" algn="ctr" defTabSz="914377" rtl="0" eaLnBrk="1" fontAlgn="auto" latinLnBrk="0" hangingPunct="1">
        <a:lnSpc>
          <a:spcPct val="100000"/>
        </a:lnSpc>
        <a:spcBef>
          <a:spcPts val="0"/>
        </a:spcBef>
        <a:spcAft>
          <a:spcPts val="0"/>
        </a:spcAft>
        <a:buClrTx/>
        <a:buSzTx/>
        <a:buFontTx/>
        <a:buNone/>
        <a:tabLst/>
        <a:defRPr sz="2800" kern="1200">
          <a:solidFill>
            <a:schemeClr val="bg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644D9-E5C4-404A-811F-6C831BD6EF95}" type="datetimeFigureOut">
              <a:rPr lang="en-US" smtClean="0"/>
              <a:t>9/22/2020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C97BA-8E5B-48A3-9D43-CD0A009BFB37}" type="slidenum">
              <a:rPr lang="en-US" smtClean="0"/>
              <a:t>‹#›</a:t>
            </a:fld>
            <a:endParaRPr lang="en-US" dirty="0"/>
          </a:p>
        </p:txBody>
      </p:sp>
      <p:pic>
        <p:nvPicPr>
          <p:cNvPr id="9" name="Picture 8"/>
          <p:cNvPicPr>
            <a:picLocks noChangeAspect="1"/>
          </p:cNvPicPr>
          <p:nvPr userDrawn="1"/>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2"/>
          <p:cNvSpPr txBox="1">
            <a:spLocks/>
          </p:cNvSpPr>
          <p:nvPr userDrawn="1"/>
        </p:nvSpPr>
        <p:spPr>
          <a:xfrm>
            <a:off x="6299201" y="664484"/>
            <a:ext cx="5315857" cy="3530147"/>
          </a:xfrm>
          <a:prstGeom prst="rect">
            <a:avLst/>
          </a:prstGeom>
          <a:solidFill>
            <a:srgbClr val="F78D05">
              <a:alpha val="93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indent="0">
              <a:lnSpc>
                <a:spcPct val="100000"/>
              </a:lnSpc>
              <a:spcBef>
                <a:spcPts val="0"/>
              </a:spcBef>
              <a:buFontTx/>
              <a:buNone/>
              <a:defRPr/>
            </a:pPr>
            <a:endPar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2274791"/>
      </p:ext>
    </p:extLst>
  </p:cSld>
  <p:clrMap bg1="lt1" tx1="dk1" bg2="lt2" tx2="dk2" accent1="accent1" accent2="accent2" accent3="accent3" accent4="accent4" accent5="accent5" accent6="accent6" hlink="hlink" folHlink="folHlink"/>
  <p:sldLayoutIdLst>
    <p:sldLayoutId id="2147483682" r:id="rId1"/>
    <p:sldLayoutId id="2147483697" r:id="rId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92E4E-4CE2-4C68-83C8-2802B1887606}" type="datetimeFigureOut">
              <a:rPr lang="en-US" smtClean="0"/>
              <a:t>9/22/2020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6E281-2E5C-4D28-A46D-9AAFBBF30B2B}" type="slidenum">
              <a:rPr lang="en-US" smtClean="0"/>
              <a:t>‹#›</a:t>
            </a:fld>
            <a:endParaRPr lang="en-US" dirty="0"/>
          </a:p>
        </p:txBody>
      </p:sp>
      <p:pic>
        <p:nvPicPr>
          <p:cNvPr id="2" name="Picture 1"/>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 Placeholder 7"/>
          <p:cNvSpPr txBox="1">
            <a:spLocks/>
          </p:cNvSpPr>
          <p:nvPr userDrawn="1"/>
        </p:nvSpPr>
        <p:spPr>
          <a:xfrm>
            <a:off x="6299201" y="664484"/>
            <a:ext cx="5315857" cy="3530147"/>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bg1"/>
              </a:solidFill>
            </a:endParaRPr>
          </a:p>
        </p:txBody>
      </p:sp>
      <p:sp>
        <p:nvSpPr>
          <p:cNvPr id="10" name="Text Placeholder 7"/>
          <p:cNvSpPr txBox="1">
            <a:spLocks/>
          </p:cNvSpPr>
          <p:nvPr userDrawn="1"/>
        </p:nvSpPr>
        <p:spPr>
          <a:xfrm>
            <a:off x="6299200" y="841375"/>
            <a:ext cx="5185683" cy="3353254"/>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solidFill>
                <a:schemeClr val="bg1"/>
              </a:solidFill>
            </a:endParaRPr>
          </a:p>
        </p:txBody>
      </p:sp>
    </p:spTree>
    <p:extLst>
      <p:ext uri="{BB962C8B-B14F-4D97-AF65-F5344CB8AC3E}">
        <p14:creationId xmlns:p14="http://schemas.microsoft.com/office/powerpoint/2010/main" val="1608845090"/>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92E4E-4CE2-4C68-83C8-2802B1887606}" type="datetimeFigureOut">
              <a:rPr lang="en-US" smtClean="0"/>
              <a:t>9/22/2020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6E281-2E5C-4D28-A46D-9AAFBBF30B2B}" type="slidenum">
              <a:rPr lang="en-US" smtClean="0"/>
              <a:t>‹#›</a:t>
            </a:fld>
            <a:endParaRPr lang="en-US" dirty="0"/>
          </a:p>
        </p:txBody>
      </p:sp>
      <p:pic>
        <p:nvPicPr>
          <p:cNvPr id="7" name="Picture 6"/>
          <p:cNvPicPr>
            <a:picLocks noChangeAspect="1"/>
          </p:cNvPicPr>
          <p:nvPr userDrawn="1"/>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0316" y="-123444"/>
            <a:ext cx="12312315" cy="7329758"/>
          </a:xfrm>
          <a:prstGeom prst="rect">
            <a:avLst/>
          </a:prstGeom>
        </p:spPr>
      </p:pic>
      <p:sp>
        <p:nvSpPr>
          <p:cNvPr id="9" name="Text Placeholder 7"/>
          <p:cNvSpPr txBox="1">
            <a:spLocks/>
          </p:cNvSpPr>
          <p:nvPr userDrawn="1"/>
        </p:nvSpPr>
        <p:spPr>
          <a:xfrm>
            <a:off x="6299201" y="664484"/>
            <a:ext cx="5315857" cy="3530147"/>
          </a:xfrm>
          <a:prstGeom prst="rect">
            <a:avLst/>
          </a:prstGeom>
          <a:solidFill>
            <a:srgbClr val="F78D05"/>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bg1"/>
              </a:solidFill>
            </a:endParaRPr>
          </a:p>
        </p:txBody>
      </p:sp>
      <p:sp>
        <p:nvSpPr>
          <p:cNvPr id="10" name="Text Placeholder 7"/>
          <p:cNvSpPr txBox="1">
            <a:spLocks/>
          </p:cNvSpPr>
          <p:nvPr userDrawn="1"/>
        </p:nvSpPr>
        <p:spPr>
          <a:xfrm>
            <a:off x="6429375" y="841375"/>
            <a:ext cx="5185683" cy="3353254"/>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bg1"/>
              </a:solidFill>
            </a:endParaRPr>
          </a:p>
        </p:txBody>
      </p:sp>
    </p:spTree>
    <p:extLst>
      <p:ext uri="{BB962C8B-B14F-4D97-AF65-F5344CB8AC3E}">
        <p14:creationId xmlns:p14="http://schemas.microsoft.com/office/powerpoint/2010/main" val="1298429020"/>
      </p:ext>
    </p:extLst>
  </p:cSld>
  <p:clrMap bg1="lt1" tx1="dk1" bg2="lt2" tx2="dk2" accent1="accent1" accent2="accent2" accent3="accent3" accent4="accent4" accent5="accent5" accent6="accent6" hlink="hlink" folHlink="folHlink"/>
  <p:sldLayoutIdLst>
    <p:sldLayoutId id="2147483687" r:id="rId1"/>
    <p:sldLayoutId id="2147483699" r:id="rId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92E4E-4CE2-4C68-83C8-2802B1887606}" type="datetimeFigureOut">
              <a:rPr lang="en-US" smtClean="0"/>
              <a:t>9/22/2020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06E281-2E5C-4D28-A46D-9AAFBBF30B2B}" type="slidenum">
              <a:rPr lang="en-US" smtClean="0"/>
              <a:t>‹#›</a:t>
            </a:fld>
            <a:endParaRPr lang="en-US" dirty="0"/>
          </a:p>
        </p:txBody>
      </p:sp>
      <p:pic>
        <p:nvPicPr>
          <p:cNvPr id="2" name="Picture 1"/>
          <p:cNvPicPr>
            <a:picLocks noChangeAspect="1"/>
          </p:cNvPicPr>
          <p:nvPr userDrawn="1"/>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6758" y="1"/>
            <a:ext cx="13015839" cy="6858000"/>
          </a:xfrm>
          <a:prstGeom prst="rect">
            <a:avLst/>
          </a:prstGeom>
        </p:spPr>
      </p:pic>
      <p:sp>
        <p:nvSpPr>
          <p:cNvPr id="9" name="Text Placeholder 7"/>
          <p:cNvSpPr txBox="1">
            <a:spLocks/>
          </p:cNvSpPr>
          <p:nvPr userDrawn="1"/>
        </p:nvSpPr>
        <p:spPr>
          <a:xfrm>
            <a:off x="6299201" y="664484"/>
            <a:ext cx="5315857" cy="3530147"/>
          </a:xfrm>
          <a:prstGeom prst="rect">
            <a:avLst/>
          </a:prstGeom>
          <a:solidFill>
            <a:schemeClr val="accent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800" dirty="0">
              <a:solidFill>
                <a:schemeClr val="bg1"/>
              </a:solidFill>
            </a:endParaRPr>
          </a:p>
        </p:txBody>
      </p:sp>
    </p:spTree>
    <p:extLst>
      <p:ext uri="{BB962C8B-B14F-4D97-AF65-F5344CB8AC3E}">
        <p14:creationId xmlns:p14="http://schemas.microsoft.com/office/powerpoint/2010/main" val="551987202"/>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hr.uci.edu/partnership/careertracks/"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297065-12DB-4451-8B30-EBF38A6018EA}" type="slidenum">
              <a:rPr lang="en-US" smtClean="0"/>
              <a:t>1</a:t>
            </a:fld>
            <a:endParaRPr lang="en-US" dirty="0"/>
          </a:p>
        </p:txBody>
      </p:sp>
      <p:sp>
        <p:nvSpPr>
          <p:cNvPr id="3" name="Title 2"/>
          <p:cNvSpPr>
            <a:spLocks noGrp="1"/>
          </p:cNvSpPr>
          <p:nvPr>
            <p:ph type="title"/>
          </p:nvPr>
        </p:nvSpPr>
        <p:spPr>
          <a:xfrm>
            <a:off x="2375166" y="1"/>
            <a:ext cx="9342572" cy="759319"/>
          </a:xfrm>
        </p:spPr>
        <p:txBody>
          <a:bodyPr>
            <a:normAutofit/>
          </a:bodyPr>
          <a:lstStyle/>
          <a:p>
            <a:r>
              <a:rPr lang="en-US" sz="4000" dirty="0" smtClean="0"/>
              <a:t>Career Tracks Information Session</a:t>
            </a:r>
            <a:endParaRPr lang="en-US" sz="4000" dirty="0"/>
          </a:p>
        </p:txBody>
      </p:sp>
      <p:sp>
        <p:nvSpPr>
          <p:cNvPr id="4" name="TextBox 3"/>
          <p:cNvSpPr txBox="1"/>
          <p:nvPr/>
        </p:nvSpPr>
        <p:spPr>
          <a:xfrm>
            <a:off x="1001272" y="1189676"/>
            <a:ext cx="10048672" cy="3785652"/>
          </a:xfrm>
          <a:prstGeom prst="rect">
            <a:avLst/>
          </a:prstGeom>
          <a:noFill/>
        </p:spPr>
        <p:txBody>
          <a:bodyPr wrap="square" rtlCol="0">
            <a:spAutoFit/>
          </a:bodyPr>
          <a:lstStyle/>
          <a:p>
            <a:pPr marL="342891" indent="-342891">
              <a:lnSpc>
                <a:spcPct val="150000"/>
              </a:lnSpc>
              <a:buFont typeface="Arial" panose="020B0604020202020204" pitchFamily="34" charset="0"/>
              <a:buChar char="•"/>
              <a:defRPr/>
            </a:pPr>
            <a:r>
              <a:rPr lang="en-US"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This session will be recorded</a:t>
            </a:r>
            <a:endPar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891" indent="-342891">
              <a:lnSpc>
                <a:spcPct val="150000"/>
              </a:lnSpc>
              <a:buFont typeface="Arial" panose="020B0604020202020204" pitchFamily="34" charset="0"/>
              <a:buChar char="•"/>
              <a:defRPr/>
            </a:pPr>
            <a:r>
              <a:rPr lang="en-US"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 copy </a:t>
            </a: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of this presentation and </a:t>
            </a:r>
            <a:r>
              <a:rPr lang="en-US"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 link to a recording of this presentation will be available on the Career Tracks website</a:t>
            </a:r>
            <a:endParaRPr lang="en-US"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342891" indent="-342891">
              <a:lnSpc>
                <a:spcPct val="150000"/>
              </a:lnSpc>
              <a:buFont typeface="Arial" panose="020B0604020202020204" pitchFamily="34" charset="0"/>
              <a:buChar char="•"/>
              <a:defRPr/>
            </a:pPr>
            <a:r>
              <a:rPr lang="en-US"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All participants will be muted by the presenter to </a:t>
            </a: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minimize background noise</a:t>
            </a:r>
          </a:p>
          <a:p>
            <a:pPr marL="342891" indent="-342891">
              <a:lnSpc>
                <a:spcPct val="150000"/>
              </a:lnSpc>
              <a:buFont typeface="Arial" panose="020B0604020202020204" pitchFamily="34" charset="0"/>
              <a:buChar char="•"/>
              <a:defRPr/>
            </a:pPr>
            <a:r>
              <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rPr>
              <a:t>Please ask questions during section breaks </a:t>
            </a:r>
            <a:r>
              <a:rPr lang="en-US"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(unmute your audio source) or use chat feature</a:t>
            </a:r>
          </a:p>
          <a:p>
            <a:pPr marL="342891" indent="-342891">
              <a:lnSpc>
                <a:spcPct val="150000"/>
              </a:lnSpc>
              <a:buFont typeface="Arial" panose="020B0604020202020204" pitchFamily="34" charset="0"/>
              <a:buChar char="•"/>
              <a:defRPr/>
            </a:pPr>
            <a:r>
              <a:rPr lang="en-US" sz="2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Please keep your questions general for the benefit of the group</a:t>
            </a:r>
            <a:endParaRPr lang="en-US" sz="20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469794" y="5829225"/>
            <a:ext cx="3139681" cy="880643"/>
          </a:xfrm>
          <a:prstGeom prst="rect">
            <a:avLst/>
          </a:prstGeom>
        </p:spPr>
      </p:pic>
    </p:spTree>
    <p:extLst>
      <p:ext uri="{BB962C8B-B14F-4D97-AF65-F5344CB8AC3E}">
        <p14:creationId xmlns:p14="http://schemas.microsoft.com/office/powerpoint/2010/main" val="406805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9793" y="115910"/>
            <a:ext cx="10515600" cy="646331"/>
          </a:xfrm>
        </p:spPr>
        <p:txBody>
          <a:bodyPr/>
          <a:lstStyle/>
          <a:p>
            <a:r>
              <a:rPr lang="en-US" sz="4000" dirty="0" smtClean="0">
                <a:solidFill>
                  <a:schemeClr val="bg1"/>
                </a:solidFill>
                <a:latin typeface="+mn-lt"/>
              </a:rPr>
              <a:t>           </a:t>
            </a:r>
            <a:r>
              <a:rPr lang="en-US" sz="4000" dirty="0">
                <a:solidFill>
                  <a:schemeClr val="bg1"/>
                </a:solidFill>
              </a:rPr>
              <a:t>Professional </a:t>
            </a:r>
            <a:r>
              <a:rPr lang="en-US" sz="4000" dirty="0" smtClean="0">
                <a:solidFill>
                  <a:schemeClr val="bg1"/>
                </a:solidFill>
              </a:rPr>
              <a:t>Levels</a:t>
            </a:r>
            <a:endParaRPr lang="en-US" sz="4000"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32607816"/>
              </p:ext>
            </p:extLst>
          </p:nvPr>
        </p:nvGraphicFramePr>
        <p:xfrm>
          <a:off x="1063019" y="2181051"/>
          <a:ext cx="10465641" cy="3648174"/>
        </p:xfrm>
        <a:graphic>
          <a:graphicData uri="http://schemas.openxmlformats.org/drawingml/2006/table">
            <a:tbl>
              <a:tblPr firstRow="1" bandRow="1">
                <a:tableStyleId>{125E5076-3810-47DD-B79F-674D7AD40C01}</a:tableStyleId>
              </a:tblPr>
              <a:tblGrid>
                <a:gridCol w="1883557">
                  <a:extLst>
                    <a:ext uri="{9D8B030D-6E8A-4147-A177-3AD203B41FA5}">
                      <a16:colId xmlns:a16="http://schemas.microsoft.com/office/drawing/2014/main" val="1621256608"/>
                    </a:ext>
                  </a:extLst>
                </a:gridCol>
                <a:gridCol w="1923393">
                  <a:extLst>
                    <a:ext uri="{9D8B030D-6E8A-4147-A177-3AD203B41FA5}">
                      <a16:colId xmlns:a16="http://schemas.microsoft.com/office/drawing/2014/main" val="20001"/>
                    </a:ext>
                  </a:extLst>
                </a:gridCol>
                <a:gridCol w="2112580">
                  <a:extLst>
                    <a:ext uri="{9D8B030D-6E8A-4147-A177-3AD203B41FA5}">
                      <a16:colId xmlns:a16="http://schemas.microsoft.com/office/drawing/2014/main" val="20002"/>
                    </a:ext>
                  </a:extLst>
                </a:gridCol>
                <a:gridCol w="2270234">
                  <a:extLst>
                    <a:ext uri="{9D8B030D-6E8A-4147-A177-3AD203B41FA5}">
                      <a16:colId xmlns:a16="http://schemas.microsoft.com/office/drawing/2014/main" val="20003"/>
                    </a:ext>
                  </a:extLst>
                </a:gridCol>
                <a:gridCol w="2275877">
                  <a:extLst>
                    <a:ext uri="{9D8B030D-6E8A-4147-A177-3AD203B41FA5}">
                      <a16:colId xmlns:a16="http://schemas.microsoft.com/office/drawing/2014/main" val="20004"/>
                    </a:ext>
                  </a:extLst>
                </a:gridCol>
              </a:tblGrid>
              <a:tr h="874494">
                <a:tc>
                  <a:txBody>
                    <a:bodyPr/>
                    <a:lstStyle/>
                    <a:p>
                      <a:pPr algn="ct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Entry </a:t>
                      </a:r>
                      <a:b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Professional</a:t>
                      </a:r>
                      <a:r>
                        <a:rPr lang="en-US" sz="1600" b="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1</a:t>
                      </a:r>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Intermediate</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Professional 2</a:t>
                      </a:r>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Experienced</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Professional</a:t>
                      </a:r>
                      <a:r>
                        <a:rPr lang="en-US" sz="1600" b="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3</a:t>
                      </a: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Advanced</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Professional</a:t>
                      </a:r>
                      <a:r>
                        <a:rPr lang="en-US" sz="1600" b="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4</a:t>
                      </a:r>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Expert</a:t>
                      </a:r>
                    </a:p>
                    <a:p>
                      <a:pPr algn="ctr"/>
                      <a:r>
                        <a:rPr lang="en-US"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Professional</a:t>
                      </a:r>
                      <a:r>
                        <a:rPr lang="en-US" sz="1600" b="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5</a:t>
                      </a:r>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2533725">
                <a:tc>
                  <a:txBody>
                    <a:bodyPr/>
                    <a:lstStyle/>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Limited or no prior</a:t>
                      </a:r>
                    </a:p>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experience</a:t>
                      </a:r>
                    </a:p>
                    <a:p>
                      <a:pPr algn="ctr"/>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1600" b="0" dirty="0" smtClean="0">
                          <a:latin typeface="Verdana" panose="020B0604030504040204" pitchFamily="34" charset="0"/>
                          <a:ea typeface="Verdana" panose="020B0604030504040204" pitchFamily="34" charset="0"/>
                          <a:cs typeface="Verdana" panose="020B0604030504040204" pitchFamily="34" charset="0"/>
                        </a:rPr>
                        <a:t>Assignments of moderate scope and complexity</a:t>
                      </a:r>
                    </a:p>
                    <a:p>
                      <a:pPr lvl="0" algn="ctr"/>
                      <a:endParaRPr lang="en-US" sz="1600" b="0" dirty="0" smtClean="0">
                        <a:latin typeface="Verdana" panose="020B0604030504040204" pitchFamily="34" charset="0"/>
                        <a:ea typeface="Verdana" panose="020B0604030504040204" pitchFamily="34" charset="0"/>
                        <a:cs typeface="Verdana" panose="020B0604030504040204" pitchFamily="34" charset="0"/>
                      </a:endParaRPr>
                    </a:p>
                    <a:p>
                      <a:pPr lvl="0" algn="ctr"/>
                      <a:r>
                        <a:rPr lang="en-US" sz="1600" b="0" dirty="0" smtClean="0">
                          <a:latin typeface="Verdana" panose="020B0604030504040204" pitchFamily="34" charset="0"/>
                          <a:ea typeface="Verdana" panose="020B0604030504040204" pitchFamily="34" charset="0"/>
                          <a:cs typeface="Verdana" panose="020B0604030504040204" pitchFamily="34" charset="0"/>
                        </a:rPr>
                        <a:t>Judgment within defined guidelines</a:t>
                      </a:r>
                    </a:p>
                    <a:p>
                      <a:pPr algn="ctr"/>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 depth understanding of field</a:t>
                      </a:r>
                    </a:p>
                    <a:p>
                      <a:pPr algn="ctr"/>
                      <a:endPar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Independently performs full range of function</a:t>
                      </a:r>
                    </a:p>
                    <a:p>
                      <a:pPr algn="ctr"/>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High degree of knowledge in field</a:t>
                      </a:r>
                    </a:p>
                    <a:p>
                      <a:pPr algn="ctr"/>
                      <a:endPar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Specialized knowledge</a:t>
                      </a:r>
                    </a:p>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High degree autonomy</a:t>
                      </a:r>
                    </a:p>
                    <a:p>
                      <a:pPr algn="ctr"/>
                      <a:endPar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Lead</a:t>
                      </a:r>
                      <a:endPar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Organizational-wide impact </a:t>
                      </a:r>
                    </a:p>
                    <a:p>
                      <a:pPr algn="ctr"/>
                      <a:endPar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Significant</a:t>
                      </a:r>
                      <a:r>
                        <a:rPr lang="en-US" sz="16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Impact on program /</a:t>
                      </a:r>
                      <a:r>
                        <a:rPr lang="en-US" sz="1600" b="0" baseline="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policy</a:t>
                      </a:r>
                    </a:p>
                    <a:p>
                      <a:pPr algn="ctr"/>
                      <a:endPar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Substantial consequences of success or failure</a:t>
                      </a:r>
                      <a:endParaRPr lang="en-US" sz="1600" b="0"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stretch>
            <a:fillRect/>
          </a:stretch>
        </p:blipFill>
        <p:spPr>
          <a:xfrm>
            <a:off x="469793" y="5829225"/>
            <a:ext cx="3139681" cy="880642"/>
          </a:xfrm>
          <a:prstGeom prst="rect">
            <a:avLst/>
          </a:prstGeom>
        </p:spPr>
      </p:pic>
      <p:sp>
        <p:nvSpPr>
          <p:cNvPr id="3" name="TextBox 2"/>
          <p:cNvSpPr txBox="1"/>
          <p:nvPr/>
        </p:nvSpPr>
        <p:spPr>
          <a:xfrm>
            <a:off x="983009" y="922187"/>
            <a:ext cx="10465640" cy="1200329"/>
          </a:xfrm>
          <a:prstGeom prst="rect">
            <a:avLst/>
          </a:prstGeom>
          <a:noFill/>
        </p:spPr>
        <p:txBody>
          <a:bodyPr wrap="square" rtlCol="0">
            <a:spAutoFit/>
          </a:bodyPr>
          <a:lstStyle/>
          <a:p>
            <a:r>
              <a:rPr lang="en-US" dirty="0"/>
              <a:t>This category includes positions which require a theoretical and conceptual knowledge of the specialization. Problems are typically solved through analysis and strategic thinking. At more senior levels, incumbents may independently manage or administer professional or independent programs, policies and resources.</a:t>
            </a:r>
          </a:p>
        </p:txBody>
      </p:sp>
    </p:spTree>
    <p:extLst>
      <p:ext uri="{BB962C8B-B14F-4D97-AF65-F5344CB8AC3E}">
        <p14:creationId xmlns:p14="http://schemas.microsoft.com/office/powerpoint/2010/main" val="4208518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2309" y="89131"/>
            <a:ext cx="10515600" cy="646331"/>
          </a:xfrm>
        </p:spPr>
        <p:txBody>
          <a:bodyPr/>
          <a:lstStyle/>
          <a:p>
            <a:r>
              <a:rPr lang="en-US" sz="3600" dirty="0" smtClean="0">
                <a:solidFill>
                  <a:schemeClr val="bg1"/>
                </a:solidFill>
                <a:latin typeface="+mn-lt"/>
              </a:rPr>
              <a:t>             </a:t>
            </a:r>
            <a:r>
              <a:rPr lang="en-US" sz="4000" dirty="0">
                <a:solidFill>
                  <a:schemeClr val="bg1"/>
                </a:solidFill>
                <a:latin typeface="+mn-lt"/>
                <a:cs typeface="Arial" panose="020B0604020202020204" pitchFamily="34" charset="0"/>
              </a:rPr>
              <a:t>Supervisor </a:t>
            </a:r>
            <a:r>
              <a:rPr lang="en-US" sz="4000" dirty="0" smtClean="0">
                <a:solidFill>
                  <a:schemeClr val="bg1"/>
                </a:solidFill>
                <a:latin typeface="+mn-lt"/>
                <a:cs typeface="Arial" panose="020B0604020202020204" pitchFamily="34" charset="0"/>
              </a:rPr>
              <a:t>Levels</a:t>
            </a:r>
            <a:endParaRPr lang="en-US" sz="4000" dirty="0">
              <a:solidFill>
                <a:schemeClr val="bg1"/>
              </a:solidFill>
              <a:latin typeface="+mn-lt"/>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5912950"/>
              </p:ext>
            </p:extLst>
          </p:nvPr>
        </p:nvGraphicFramePr>
        <p:xfrm>
          <a:off x="1851661" y="2818917"/>
          <a:ext cx="8846248" cy="2564613"/>
        </p:xfrm>
        <a:graphic>
          <a:graphicData uri="http://schemas.openxmlformats.org/drawingml/2006/table">
            <a:tbl>
              <a:tblPr firstRow="1" bandRow="1">
                <a:tableStyleId>{125E5076-3810-47DD-B79F-674D7AD40C01}</a:tableStyleId>
              </a:tblPr>
              <a:tblGrid>
                <a:gridCol w="4318062">
                  <a:extLst>
                    <a:ext uri="{9D8B030D-6E8A-4147-A177-3AD203B41FA5}">
                      <a16:colId xmlns:a16="http://schemas.microsoft.com/office/drawing/2014/main" val="20001"/>
                    </a:ext>
                  </a:extLst>
                </a:gridCol>
                <a:gridCol w="4528186">
                  <a:extLst>
                    <a:ext uri="{9D8B030D-6E8A-4147-A177-3AD203B41FA5}">
                      <a16:colId xmlns:a16="http://schemas.microsoft.com/office/drawing/2014/main" val="20003"/>
                    </a:ext>
                  </a:extLst>
                </a:gridCol>
              </a:tblGrid>
              <a:tr h="1108105">
                <a:tc>
                  <a:txBody>
                    <a:bodyPr/>
                    <a:lstStyle/>
                    <a:p>
                      <a:pPr algn="ctr"/>
                      <a:r>
                        <a:rPr lang="en-US"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SUPERVISOR 1</a:t>
                      </a:r>
                      <a:endPar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SUPERVISOR</a:t>
                      </a:r>
                      <a:r>
                        <a:rPr lang="en-US" sz="2000" b="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2</a:t>
                      </a:r>
                      <a:endParaRPr lang="en-US" sz="20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1456508">
                <a:tc>
                  <a:txBody>
                    <a:bodyPr/>
                    <a:lstStyle/>
                    <a:p>
                      <a:pPr lvl="0" algn="ctr"/>
                      <a:r>
                        <a:rPr lang="en-US" b="0" dirty="0" smtClean="0">
                          <a:latin typeface="Verdana" panose="020B0604030504040204" pitchFamily="34" charset="0"/>
                          <a:ea typeface="Verdana" panose="020B0604030504040204" pitchFamily="34" charset="0"/>
                          <a:cs typeface="Verdana" panose="020B0604030504040204" pitchFamily="34" charset="0"/>
                        </a:rPr>
                        <a:t>Provides supervision to</a:t>
                      </a:r>
                    </a:p>
                    <a:p>
                      <a:pPr lvl="0" algn="ctr"/>
                      <a:r>
                        <a:rPr lang="en-US" b="0" dirty="0" smtClean="0">
                          <a:latin typeface="Verdana" panose="020B0604030504040204" pitchFamily="34" charset="0"/>
                          <a:ea typeface="Verdana" panose="020B0604030504040204" pitchFamily="34" charset="0"/>
                          <a:cs typeface="Verdana" panose="020B0604030504040204" pitchFamily="34" charset="0"/>
                        </a:rPr>
                        <a:t>operational staff</a:t>
                      </a:r>
                      <a:endParaRPr lang="en-US" b="0" dirty="0">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endParaRPr lang="en-US" b="0" dirty="0" smtClean="0">
                        <a:latin typeface="Verdana" panose="020B0604030504040204" pitchFamily="34" charset="0"/>
                        <a:ea typeface="Verdana" panose="020B0604030504040204" pitchFamily="34" charset="0"/>
                        <a:cs typeface="Verdana" panose="020B0604030504040204" pitchFamily="34" charset="0"/>
                      </a:endParaRPr>
                    </a:p>
                    <a:p>
                      <a:pPr lvl="0" algn="ctr"/>
                      <a:r>
                        <a:rPr lang="en-US" b="0" dirty="0" smtClean="0">
                          <a:latin typeface="Verdana" panose="020B0604030504040204" pitchFamily="34" charset="0"/>
                          <a:ea typeface="Verdana" panose="020B0604030504040204" pitchFamily="34" charset="0"/>
                          <a:cs typeface="Verdana" panose="020B0604030504040204" pitchFamily="34" charset="0"/>
                        </a:rPr>
                        <a:t>Provides supervision to</a:t>
                      </a:r>
                    </a:p>
                    <a:p>
                      <a:pPr lvl="0" algn="ctr"/>
                      <a:r>
                        <a:rPr lang="en-US" b="0" dirty="0" smtClean="0">
                          <a:latin typeface="Verdana" panose="020B0604030504040204" pitchFamily="34" charset="0"/>
                          <a:ea typeface="Verdana" panose="020B0604030504040204" pitchFamily="34" charset="0"/>
                          <a:cs typeface="Verdana" panose="020B0604030504040204" pitchFamily="34" charset="0"/>
                        </a:rPr>
                        <a:t>professional or skilled staff</a:t>
                      </a:r>
                      <a:endParaRPr lang="en-US" sz="18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Rectangle 1"/>
          <p:cNvSpPr/>
          <p:nvPr/>
        </p:nvSpPr>
        <p:spPr>
          <a:xfrm>
            <a:off x="1680211" y="987007"/>
            <a:ext cx="9839425" cy="2062103"/>
          </a:xfrm>
          <a:prstGeom prst="rect">
            <a:avLst/>
          </a:prstGeom>
        </p:spPr>
        <p:txBody>
          <a:bodyPr wrap="square">
            <a:spAutoFit/>
          </a:bodyPr>
          <a:lstStyle/>
          <a:p>
            <a:r>
              <a:rPr lang="en-US" sz="2000" dirty="0">
                <a:latin typeface="Verdana" panose="020B0604030504040204" pitchFamily="34" charset="0"/>
                <a:ea typeface="Verdana" panose="020B0604030504040204" pitchFamily="34" charset="0"/>
                <a:cs typeface="Verdana" panose="020B0604030504040204" pitchFamily="34" charset="0"/>
              </a:rPr>
              <a:t>T</a:t>
            </a:r>
            <a:r>
              <a:rPr lang="en-US" sz="2000" dirty="0" smtClean="0">
                <a:latin typeface="Verdana" panose="020B0604030504040204" pitchFamily="34" charset="0"/>
                <a:ea typeface="Verdana" panose="020B0604030504040204" pitchFamily="34" charset="0"/>
                <a:cs typeface="Verdana" panose="020B0604030504040204" pitchFamily="34" charset="0"/>
              </a:rPr>
              <a:t>he </a:t>
            </a:r>
            <a:r>
              <a:rPr lang="en-US" sz="2000" dirty="0">
                <a:latin typeface="Verdana" panose="020B0604030504040204" pitchFamily="34" charset="0"/>
                <a:ea typeface="Verdana" panose="020B0604030504040204" pitchFamily="34" charset="0"/>
                <a:cs typeface="Verdana" panose="020B0604030504040204" pitchFamily="34" charset="0"/>
              </a:rPr>
              <a:t>supervisor </a:t>
            </a:r>
            <a:r>
              <a:rPr lang="en-US" sz="2000" dirty="0" smtClean="0">
                <a:latin typeface="Verdana" panose="020B0604030504040204" pitchFamily="34" charset="0"/>
                <a:ea typeface="Verdana" panose="020B0604030504040204" pitchFamily="34" charset="0"/>
                <a:cs typeface="Verdana" panose="020B0604030504040204" pitchFamily="34" charset="0"/>
              </a:rPr>
              <a:t>primarily achieves department objectives through the coordinated achievement of  subordinate staff and must exercise independent judgment in determining work of at least 2 FTE. Responsible for making key HR decisions (hiring, termination,  performance management, etc.). </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469793" y="5829225"/>
            <a:ext cx="3139681" cy="880642"/>
          </a:xfrm>
          <a:prstGeom prst="rect">
            <a:avLst/>
          </a:prstGeom>
        </p:spPr>
      </p:pic>
    </p:spTree>
    <p:extLst>
      <p:ext uri="{BB962C8B-B14F-4D97-AF65-F5344CB8AC3E}">
        <p14:creationId xmlns:p14="http://schemas.microsoft.com/office/powerpoint/2010/main" val="3524280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6913" y="99184"/>
            <a:ext cx="10515600" cy="646331"/>
          </a:xfrm>
        </p:spPr>
        <p:txBody>
          <a:bodyPr/>
          <a:lstStyle/>
          <a:p>
            <a:r>
              <a:rPr lang="en-US" sz="4000" dirty="0" smtClean="0">
                <a:latin typeface="+mn-lt"/>
              </a:rPr>
              <a:t>           </a:t>
            </a:r>
            <a:r>
              <a:rPr lang="en-US" sz="4000" dirty="0">
                <a:solidFill>
                  <a:schemeClr val="bg1"/>
                </a:solidFill>
                <a:latin typeface="+mn-lt"/>
                <a:cs typeface="Arial" panose="020B0604020202020204" pitchFamily="34" charset="0"/>
              </a:rPr>
              <a:t>Manager </a:t>
            </a:r>
            <a:r>
              <a:rPr lang="en-US" sz="4000" dirty="0" smtClean="0">
                <a:solidFill>
                  <a:schemeClr val="bg1"/>
                </a:solidFill>
                <a:latin typeface="+mn-lt"/>
                <a:cs typeface="Arial" panose="020B0604020202020204" pitchFamily="34" charset="0"/>
              </a:rPr>
              <a:t>Levels</a:t>
            </a:r>
            <a:endParaRPr lang="en-US" sz="4000" dirty="0">
              <a:solidFill>
                <a:schemeClr val="bg1"/>
              </a:solidFill>
              <a:latin typeface="+mn-lt"/>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87224230"/>
              </p:ext>
            </p:extLst>
          </p:nvPr>
        </p:nvGraphicFramePr>
        <p:xfrm>
          <a:off x="903237" y="2971799"/>
          <a:ext cx="10515598" cy="2708911"/>
        </p:xfrm>
        <a:graphic>
          <a:graphicData uri="http://schemas.openxmlformats.org/drawingml/2006/table">
            <a:tbl>
              <a:tblPr firstRow="1" bandRow="1">
                <a:tableStyleId>{125E5076-3810-47DD-B79F-674D7AD40C01}</a:tableStyleId>
              </a:tblPr>
              <a:tblGrid>
                <a:gridCol w="1918168">
                  <a:extLst>
                    <a:ext uri="{9D8B030D-6E8A-4147-A177-3AD203B41FA5}">
                      <a16:colId xmlns:a16="http://schemas.microsoft.com/office/drawing/2014/main" val="20000"/>
                    </a:ext>
                  </a:extLst>
                </a:gridCol>
                <a:gridCol w="2142710">
                  <a:extLst>
                    <a:ext uri="{9D8B030D-6E8A-4147-A177-3AD203B41FA5}">
                      <a16:colId xmlns:a16="http://schemas.microsoft.com/office/drawing/2014/main" val="20001"/>
                    </a:ext>
                  </a:extLst>
                </a:gridCol>
                <a:gridCol w="2162483">
                  <a:extLst>
                    <a:ext uri="{9D8B030D-6E8A-4147-A177-3AD203B41FA5}">
                      <a16:colId xmlns:a16="http://schemas.microsoft.com/office/drawing/2014/main" val="20002"/>
                    </a:ext>
                  </a:extLst>
                </a:gridCol>
                <a:gridCol w="2100456">
                  <a:extLst>
                    <a:ext uri="{9D8B030D-6E8A-4147-A177-3AD203B41FA5}">
                      <a16:colId xmlns:a16="http://schemas.microsoft.com/office/drawing/2014/main" val="20003"/>
                    </a:ext>
                  </a:extLst>
                </a:gridCol>
                <a:gridCol w="2191781">
                  <a:extLst>
                    <a:ext uri="{9D8B030D-6E8A-4147-A177-3AD203B41FA5}">
                      <a16:colId xmlns:a16="http://schemas.microsoft.com/office/drawing/2014/main" val="20004"/>
                    </a:ext>
                  </a:extLst>
                </a:gridCol>
              </a:tblGrid>
              <a:tr h="661995">
                <a:tc>
                  <a:txBody>
                    <a:bodyPr/>
                    <a:lstStyle/>
                    <a:p>
                      <a:pPr algn="ctr"/>
                      <a:r>
                        <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DESCRIPTION</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MANAGER 1</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MANAGER 2</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MANAGER</a:t>
                      </a:r>
                      <a:r>
                        <a:rPr lang="en-US" sz="1600" b="1" baseline="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3</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dirty="0">
                          <a:solidFill>
                            <a:schemeClr val="tx1"/>
                          </a:solidFill>
                          <a:latin typeface="Verdana" panose="020B0604030504040204" pitchFamily="34" charset="0"/>
                          <a:ea typeface="Verdana" panose="020B0604030504040204" pitchFamily="34" charset="0"/>
                          <a:cs typeface="Verdana" panose="020B0604030504040204" pitchFamily="34" charset="0"/>
                        </a:rPr>
                        <a:t>MANAGER 4</a:t>
                      </a: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2046916">
                <a:tc>
                  <a:txBody>
                    <a:bodyPr/>
                    <a:lstStyle/>
                    <a:p>
                      <a:pPr algn="ctr"/>
                      <a:r>
                        <a:rPr lang="en-US" sz="1600" b="0" dirty="0">
                          <a:solidFill>
                            <a:schemeClr val="lt1"/>
                          </a:solidFill>
                          <a:latin typeface="Verdana" panose="020B0604030504040204" pitchFamily="34" charset="0"/>
                          <a:ea typeface="Verdana" panose="020B0604030504040204" pitchFamily="34" charset="0"/>
                          <a:cs typeface="Verdana" panose="020B0604030504040204" pitchFamily="34" charset="0"/>
                        </a:rPr>
                        <a:t>Level </a:t>
                      </a:r>
                      <a:endParaRPr lang="en-US" sz="1600" b="0" dirty="0" smtClean="0">
                        <a:solidFill>
                          <a:schemeClr val="lt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0" dirty="0" smtClean="0">
                          <a:solidFill>
                            <a:schemeClr val="lt1"/>
                          </a:solidFill>
                          <a:latin typeface="Verdana" panose="020B0604030504040204" pitchFamily="34" charset="0"/>
                          <a:ea typeface="Verdana" panose="020B0604030504040204" pitchFamily="34" charset="0"/>
                          <a:cs typeface="Verdana" panose="020B0604030504040204" pitchFamily="34" charset="0"/>
                        </a:rPr>
                        <a:t>Definition</a:t>
                      </a:r>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Verdana" panose="020B0604030504040204" pitchFamily="34" charset="0"/>
                          <a:ea typeface="Verdana" panose="020B0604030504040204" pitchFamily="34" charset="0"/>
                          <a:cs typeface="Verdana" panose="020B0604030504040204" pitchFamily="34" charset="0"/>
                        </a:rPr>
                        <a:t>Primary</a:t>
                      </a:r>
                      <a:r>
                        <a:rPr lang="en-US" sz="1600" b="0" baseline="0" dirty="0">
                          <a:latin typeface="Verdana" panose="020B0604030504040204" pitchFamily="34" charset="0"/>
                          <a:ea typeface="Verdana" panose="020B0604030504040204" pitchFamily="34" charset="0"/>
                          <a:cs typeface="Verdana" panose="020B0604030504040204" pitchFamily="34" charset="0"/>
                        </a:rPr>
                        <a:t> </a:t>
                      </a:r>
                      <a:r>
                        <a:rPr lang="en-US" sz="1600" b="0" baseline="0" dirty="0" smtClean="0">
                          <a:latin typeface="Verdana" panose="020B0604030504040204" pitchFamily="34" charset="0"/>
                          <a:ea typeface="Verdana" panose="020B0604030504040204" pitchFamily="34" charset="0"/>
                          <a:cs typeface="Verdana" panose="020B0604030504040204" pitchFamily="34" charset="0"/>
                        </a:rPr>
                        <a:t>Manager </a:t>
                      </a:r>
                      <a:r>
                        <a:rPr lang="en-US" sz="1600" b="0" baseline="0" dirty="0">
                          <a:latin typeface="Verdana" panose="020B0604030504040204" pitchFamily="34" charset="0"/>
                          <a:ea typeface="Verdana" panose="020B0604030504040204" pitchFamily="34" charset="0"/>
                          <a:cs typeface="Verdana" panose="020B0604030504040204" pitchFamily="34" charset="0"/>
                        </a:rPr>
                        <a:t>of unit, manages other </a:t>
                      </a:r>
                      <a:r>
                        <a:rPr lang="en-US" sz="1600" b="0" baseline="0" dirty="0" smtClean="0">
                          <a:latin typeface="Verdana" panose="020B0604030504040204" pitchFamily="34" charset="0"/>
                          <a:ea typeface="Verdana" panose="020B0604030504040204" pitchFamily="34" charset="0"/>
                          <a:cs typeface="Verdana" panose="020B0604030504040204" pitchFamily="34" charset="0"/>
                        </a:rPr>
                        <a:t>supervisors </a:t>
                      </a:r>
                      <a:r>
                        <a:rPr lang="en-US" sz="1600" b="0" baseline="0" dirty="0">
                          <a:latin typeface="Verdana" panose="020B0604030504040204" pitchFamily="34" charset="0"/>
                          <a:ea typeface="Verdana" panose="020B0604030504040204" pitchFamily="34" charset="0"/>
                          <a:cs typeface="Verdana" panose="020B0604030504040204" pitchFamily="34" charset="0"/>
                        </a:rPr>
                        <a:t>and professionals</a:t>
                      </a:r>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Verdana" panose="020B0604030504040204" pitchFamily="34" charset="0"/>
                          <a:ea typeface="Verdana" panose="020B0604030504040204" pitchFamily="34" charset="0"/>
                          <a:cs typeface="Verdana" panose="020B0604030504040204" pitchFamily="34" charset="0"/>
                        </a:rPr>
                        <a:t>Manages</a:t>
                      </a:r>
                      <a:r>
                        <a:rPr lang="en-US" sz="1600" b="0" baseline="0" dirty="0">
                          <a:latin typeface="Verdana" panose="020B0604030504040204" pitchFamily="34" charset="0"/>
                          <a:ea typeface="Verdana" panose="020B0604030504040204" pitchFamily="34" charset="0"/>
                          <a:cs typeface="Verdana" panose="020B0604030504040204" pitchFamily="34" charset="0"/>
                        </a:rPr>
                        <a:t> large </a:t>
                      </a:r>
                      <a:r>
                        <a:rPr lang="en-US" sz="1600" b="0" baseline="0" dirty="0" smtClean="0">
                          <a:latin typeface="Verdana" panose="020B0604030504040204" pitchFamily="34" charset="0"/>
                          <a:ea typeface="Verdana" panose="020B0604030504040204" pitchFamily="34" charset="0"/>
                          <a:cs typeface="Verdana" panose="020B0604030504040204" pitchFamily="34" charset="0"/>
                        </a:rPr>
                        <a:t>department </a:t>
                      </a:r>
                      <a:r>
                        <a:rPr lang="en-US" sz="1600" b="0" baseline="0" dirty="0">
                          <a:latin typeface="Verdana" panose="020B0604030504040204" pitchFamily="34" charset="0"/>
                          <a:ea typeface="Verdana" panose="020B0604030504040204" pitchFamily="34" charset="0"/>
                          <a:cs typeface="Verdana" panose="020B0604030504040204" pitchFamily="34" charset="0"/>
                        </a:rPr>
                        <a:t>or several smaller units, or manages highly specialized technical function/team</a:t>
                      </a:r>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Verdana" panose="020B0604030504040204" pitchFamily="34" charset="0"/>
                          <a:ea typeface="Verdana" panose="020B0604030504040204" pitchFamily="34" charset="0"/>
                          <a:cs typeface="Verdana" panose="020B0604030504040204" pitchFamily="34" charset="0"/>
                        </a:rPr>
                        <a:t>Senior</a:t>
                      </a:r>
                      <a:r>
                        <a:rPr lang="en-US" sz="1600" b="0" baseline="0" dirty="0">
                          <a:latin typeface="Verdana" panose="020B0604030504040204" pitchFamily="34" charset="0"/>
                          <a:ea typeface="Verdana" panose="020B0604030504040204" pitchFamily="34" charset="0"/>
                          <a:cs typeface="Verdana" panose="020B0604030504040204" pitchFamily="34" charset="0"/>
                        </a:rPr>
                        <a:t> </a:t>
                      </a:r>
                      <a:r>
                        <a:rPr lang="en-US" sz="1600" b="0" baseline="0" dirty="0" smtClean="0">
                          <a:latin typeface="Verdana" panose="020B0604030504040204" pitchFamily="34" charset="0"/>
                          <a:ea typeface="Verdana" panose="020B0604030504040204" pitchFamily="34" charset="0"/>
                          <a:cs typeface="Verdana" panose="020B0604030504040204" pitchFamily="34" charset="0"/>
                        </a:rPr>
                        <a:t>Manager </a:t>
                      </a:r>
                      <a:r>
                        <a:rPr lang="en-US" sz="1600" b="0" baseline="0" dirty="0">
                          <a:latin typeface="Verdana" panose="020B0604030504040204" pitchFamily="34" charset="0"/>
                          <a:ea typeface="Verdana" panose="020B0604030504040204" pitchFamily="34" charset="0"/>
                          <a:cs typeface="Verdana" panose="020B0604030504040204" pitchFamily="34" charset="0"/>
                        </a:rPr>
                        <a:t>of large, complex </a:t>
                      </a:r>
                      <a:r>
                        <a:rPr lang="en-US" sz="1600" b="0" baseline="0" dirty="0" smtClean="0">
                          <a:latin typeface="Verdana" panose="020B0604030504040204" pitchFamily="34" charset="0"/>
                          <a:ea typeface="Verdana" panose="020B0604030504040204" pitchFamily="34" charset="0"/>
                          <a:cs typeface="Verdana" panose="020B0604030504040204" pitchFamily="34" charset="0"/>
                        </a:rPr>
                        <a:t>department </a:t>
                      </a:r>
                      <a:r>
                        <a:rPr lang="en-US" sz="1600" b="0" baseline="0" dirty="0">
                          <a:latin typeface="Verdana" panose="020B0604030504040204" pitchFamily="34" charset="0"/>
                          <a:ea typeface="Verdana" panose="020B0604030504040204" pitchFamily="34" charset="0"/>
                          <a:cs typeface="Verdana" panose="020B0604030504040204" pitchFamily="34" charset="0"/>
                        </a:rPr>
                        <a:t>or with multiple </a:t>
                      </a:r>
                      <a:r>
                        <a:rPr lang="en-US" sz="1600" b="0" baseline="0" dirty="0" smtClean="0">
                          <a:latin typeface="Verdana" panose="020B0604030504040204" pitchFamily="34" charset="0"/>
                          <a:ea typeface="Verdana" panose="020B0604030504040204" pitchFamily="34" charset="0"/>
                          <a:cs typeface="Verdana" panose="020B0604030504040204" pitchFamily="34" charset="0"/>
                        </a:rPr>
                        <a:t>disciplines / </a:t>
                      </a:r>
                      <a:r>
                        <a:rPr lang="en-US" sz="1600" b="0" baseline="0" dirty="0">
                          <a:latin typeface="Verdana" panose="020B0604030504040204" pitchFamily="34" charset="0"/>
                          <a:ea typeface="Verdana" panose="020B0604030504040204" pitchFamily="34" charset="0"/>
                          <a:cs typeface="Verdana" panose="020B0604030504040204" pitchFamily="34" charset="0"/>
                        </a:rPr>
                        <a:t>occupations</a:t>
                      </a:r>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a:latin typeface="Verdana" panose="020B0604030504040204" pitchFamily="34" charset="0"/>
                          <a:ea typeface="Verdana" panose="020B0604030504040204" pitchFamily="34" charset="0"/>
                          <a:cs typeface="Verdana" panose="020B0604030504040204" pitchFamily="34" charset="0"/>
                        </a:rPr>
                        <a:t>Director of multiple large, complex,</a:t>
                      </a:r>
                      <a:r>
                        <a:rPr lang="en-US" sz="1600" b="0" baseline="0" dirty="0">
                          <a:latin typeface="Verdana" panose="020B0604030504040204" pitchFamily="34" charset="0"/>
                          <a:ea typeface="Verdana" panose="020B0604030504040204" pitchFamily="34" charset="0"/>
                          <a:cs typeface="Verdana" panose="020B0604030504040204" pitchFamily="34" charset="0"/>
                        </a:rPr>
                        <a:t> critical programs impacting major constituencies across organization</a:t>
                      </a:r>
                      <a:endParaRPr lang="en-US" sz="16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5" name="Picture 4"/>
          <p:cNvPicPr>
            <a:picLocks noChangeAspect="1"/>
          </p:cNvPicPr>
          <p:nvPr/>
        </p:nvPicPr>
        <p:blipFill>
          <a:blip r:embed="rId3"/>
          <a:stretch>
            <a:fillRect/>
          </a:stretch>
        </p:blipFill>
        <p:spPr>
          <a:xfrm>
            <a:off x="469793" y="5829225"/>
            <a:ext cx="3139681" cy="880642"/>
          </a:xfrm>
          <a:prstGeom prst="rect">
            <a:avLst/>
          </a:prstGeom>
        </p:spPr>
      </p:pic>
      <p:sp>
        <p:nvSpPr>
          <p:cNvPr id="3" name="Rectangle 2"/>
          <p:cNvSpPr/>
          <p:nvPr/>
        </p:nvSpPr>
        <p:spPr>
          <a:xfrm>
            <a:off x="903237" y="1028343"/>
            <a:ext cx="10515598" cy="2185214"/>
          </a:xfrm>
          <a:prstGeom prst="rect">
            <a:avLst/>
          </a:prstGeom>
        </p:spPr>
        <p:txBody>
          <a:bodyPr wrap="square">
            <a:spAutoFit/>
          </a:bodyPr>
          <a:lstStyle/>
          <a:p>
            <a:pPr lvl="0"/>
            <a:r>
              <a:rPr lang="en-US" sz="2000" dirty="0" smtClean="0">
                <a:ea typeface="Times New Roman" panose="02020603050405020304" pitchFamily="18" charset="0"/>
                <a:cs typeface="Times New Roman" panose="02020603050405020304" pitchFamily="18" charset="0"/>
              </a:rPr>
              <a:t>A Manager, in addition to performing responsibilities outlined for a Supervisor,  </a:t>
            </a:r>
            <a:r>
              <a:rPr lang="en-US" sz="2000" dirty="0">
                <a:ea typeface="Times New Roman" panose="02020603050405020304" pitchFamily="18" charset="0"/>
                <a:cs typeface="Times New Roman" panose="02020603050405020304" pitchFamily="18" charset="0"/>
              </a:rPr>
              <a:t>spends the majority of time (50% or more) achieving organizational objectives through the coordinated achievements of subordinate staff who report to the </a:t>
            </a:r>
            <a:r>
              <a:rPr lang="en-US" sz="2000" dirty="0" smtClean="0">
                <a:ea typeface="Times New Roman" panose="02020603050405020304" pitchFamily="18" charset="0"/>
                <a:cs typeface="Times New Roman" panose="02020603050405020304" pitchFamily="18" charset="0"/>
              </a:rPr>
              <a:t>incumbent. </a:t>
            </a:r>
            <a:r>
              <a:rPr lang="en-US" dirty="0"/>
              <a:t>Establishes department goals and </a:t>
            </a:r>
            <a:r>
              <a:rPr lang="en-US" dirty="0" smtClean="0"/>
              <a:t>objectives, plans </a:t>
            </a:r>
            <a:r>
              <a:rPr lang="en-US" dirty="0"/>
              <a:t>and oversees the </a:t>
            </a:r>
            <a:r>
              <a:rPr lang="en-US" dirty="0" smtClean="0"/>
              <a:t>budget, monitors </a:t>
            </a:r>
            <a:r>
              <a:rPr lang="en-US" dirty="0"/>
              <a:t>or implements legal or policy compliance </a:t>
            </a:r>
            <a:r>
              <a:rPr lang="en-US" dirty="0" smtClean="0"/>
              <a:t>measures, performs </a:t>
            </a:r>
            <a:r>
              <a:rPr lang="en-US" dirty="0"/>
              <a:t>strategic planning for </a:t>
            </a:r>
            <a:r>
              <a:rPr lang="en-US" dirty="0" smtClean="0"/>
              <a:t>function.</a:t>
            </a:r>
            <a:endParaRPr lang="en-US" dirty="0"/>
          </a:p>
          <a:p>
            <a:endParaRPr lang="en-US" sz="2000" dirty="0">
              <a:ea typeface="Times New Roman" panose="02020603050405020304" pitchFamily="18" charset="0"/>
            </a:endParaRPr>
          </a:p>
        </p:txBody>
      </p:sp>
    </p:spTree>
    <p:extLst>
      <p:ext uri="{BB962C8B-B14F-4D97-AF65-F5344CB8AC3E}">
        <p14:creationId xmlns:p14="http://schemas.microsoft.com/office/powerpoint/2010/main" val="2210161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Tracks </a:t>
            </a:r>
            <a:br>
              <a:rPr lang="en-US" dirty="0" smtClean="0"/>
            </a:br>
            <a:r>
              <a:rPr lang="en-US" dirty="0" smtClean="0"/>
              <a:t>Jobs</a:t>
            </a:r>
            <a:endParaRPr lang="en-US" dirty="0"/>
          </a:p>
        </p:txBody>
      </p:sp>
      <p:sp>
        <p:nvSpPr>
          <p:cNvPr id="4" name="Slide Number Placeholder 3"/>
          <p:cNvSpPr>
            <a:spLocks noGrp="1"/>
          </p:cNvSpPr>
          <p:nvPr>
            <p:ph type="sldNum" sz="quarter" idx="12"/>
          </p:nvPr>
        </p:nvSpPr>
        <p:spPr/>
        <p:txBody>
          <a:bodyPr/>
          <a:lstStyle/>
          <a:p>
            <a:fld id="{63677C64-A1DA-4678-ADE5-31E7CC80657F}" type="slidenum">
              <a:rPr lang="en-US" smtClean="0"/>
              <a:t>13</a:t>
            </a:fld>
            <a:endParaRPr lang="en-US" dirty="0"/>
          </a:p>
        </p:txBody>
      </p:sp>
      <p:pic>
        <p:nvPicPr>
          <p:cNvPr id="6" name="Picture 5"/>
          <p:cNvPicPr>
            <a:picLocks noChangeAspect="1"/>
          </p:cNvPicPr>
          <p:nvPr/>
        </p:nvPicPr>
        <p:blipFill>
          <a:blip r:embed="rId3"/>
          <a:stretch>
            <a:fillRect/>
          </a:stretch>
        </p:blipFill>
        <p:spPr>
          <a:xfrm>
            <a:off x="469794" y="5829225"/>
            <a:ext cx="3139681" cy="880643"/>
          </a:xfrm>
          <a:prstGeom prst="rect">
            <a:avLst/>
          </a:prstGeom>
        </p:spPr>
      </p:pic>
      <p:sp>
        <p:nvSpPr>
          <p:cNvPr id="7" name="Title 5"/>
          <p:cNvSpPr txBox="1">
            <a:spLocks/>
          </p:cNvSpPr>
          <p:nvPr/>
        </p:nvSpPr>
        <p:spPr>
          <a:xfrm>
            <a:off x="657225" y="184348"/>
            <a:ext cx="10515600" cy="646331"/>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latin typeface="Arial" panose="020B0604020202020204" pitchFamily="34" charset="0"/>
                <a:cs typeface="Arial" panose="020B0604020202020204" pitchFamily="34" charset="0"/>
              </a:rPr>
              <a:t>           </a:t>
            </a:r>
            <a:r>
              <a:rPr lang="en-US" sz="4000" dirty="0" smtClean="0">
                <a:latin typeface="+mn-lt"/>
                <a:cs typeface="Arial" panose="020B0604020202020204" pitchFamily="34" charset="0"/>
              </a:rPr>
              <a:t>Preview of Changes</a:t>
            </a:r>
            <a:endParaRPr lang="en-US" sz="4000" dirty="0">
              <a:latin typeface="+mn-lt"/>
              <a:cs typeface="Arial" panose="020B0604020202020204" pitchFamily="34" charset="0"/>
            </a:endParaRPr>
          </a:p>
        </p:txBody>
      </p:sp>
      <p:pic>
        <p:nvPicPr>
          <p:cNvPr id="8" name="Picture Placeholder 7" descr="Article: The rise of the alternative workforce — People Matters"/>
          <p:cNvPicPr>
            <a:picLocks noChangeAspect="1"/>
          </p:cNvPicPr>
          <p:nvPr/>
        </p:nvPicPr>
        <p:blipFill>
          <a:blip r:embed="rId4">
            <a:extLst>
              <a:ext uri="{28A0092B-C50C-407E-A947-70E740481C1C}">
                <a14:useLocalDpi xmlns:a14="http://schemas.microsoft.com/office/drawing/2010/main" val="0"/>
              </a:ext>
            </a:extLst>
          </a:blip>
          <a:srcRect l="14381" r="14381"/>
          <a:stretch>
            <a:fillRect/>
          </a:stretch>
        </p:blipFill>
        <p:spPr>
          <a:xfrm>
            <a:off x="7005066" y="2088684"/>
            <a:ext cx="4348734" cy="3433800"/>
          </a:xfrm>
          <a:prstGeom prst="rect">
            <a:avLst/>
          </a:prstGeom>
        </p:spPr>
      </p:pic>
    </p:spTree>
    <p:extLst>
      <p:ext uri="{BB962C8B-B14F-4D97-AF65-F5344CB8AC3E}">
        <p14:creationId xmlns:p14="http://schemas.microsoft.com/office/powerpoint/2010/main" val="1377167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1527446"/>
          </a:xfrm>
        </p:spPr>
        <p:txBody>
          <a:bodyPr>
            <a:normAutofit fontScale="90000"/>
          </a:bodyPr>
          <a:lstStyle/>
          <a:p>
            <a:r>
              <a:rPr lang="en-US" dirty="0" smtClean="0"/>
              <a:t>Career Tracks </a:t>
            </a:r>
            <a:br>
              <a:rPr lang="en-US" dirty="0" smtClean="0"/>
            </a:br>
            <a:r>
              <a:rPr lang="en-US" dirty="0" smtClean="0"/>
              <a:t>Jobs</a:t>
            </a:r>
            <a:endParaRPr lang="en-US" dirty="0"/>
          </a:p>
        </p:txBody>
      </p:sp>
      <p:sp>
        <p:nvSpPr>
          <p:cNvPr id="4" name="Slide Number Placeholder 3"/>
          <p:cNvSpPr>
            <a:spLocks noGrp="1"/>
          </p:cNvSpPr>
          <p:nvPr>
            <p:ph type="sldNum" sz="quarter" idx="12"/>
          </p:nvPr>
        </p:nvSpPr>
        <p:spPr/>
        <p:txBody>
          <a:bodyPr/>
          <a:lstStyle/>
          <a:p>
            <a:fld id="{63677C64-A1DA-4678-ADE5-31E7CC80657F}" type="slidenum">
              <a:rPr lang="en-US" smtClean="0"/>
              <a:t>14</a:t>
            </a:fld>
            <a:endParaRPr lang="en-US" dirty="0"/>
          </a:p>
        </p:txBody>
      </p:sp>
      <p:pic>
        <p:nvPicPr>
          <p:cNvPr id="6" name="Picture 5"/>
          <p:cNvPicPr>
            <a:picLocks noChangeAspect="1"/>
          </p:cNvPicPr>
          <p:nvPr/>
        </p:nvPicPr>
        <p:blipFill>
          <a:blip r:embed="rId3"/>
          <a:stretch>
            <a:fillRect/>
          </a:stretch>
        </p:blipFill>
        <p:spPr>
          <a:xfrm>
            <a:off x="469794" y="5829225"/>
            <a:ext cx="3139681" cy="880643"/>
          </a:xfrm>
          <a:prstGeom prst="rect">
            <a:avLst/>
          </a:prstGeom>
        </p:spPr>
      </p:pic>
      <p:sp>
        <p:nvSpPr>
          <p:cNvPr id="7" name="Title 5"/>
          <p:cNvSpPr txBox="1">
            <a:spLocks/>
          </p:cNvSpPr>
          <p:nvPr/>
        </p:nvSpPr>
        <p:spPr>
          <a:xfrm>
            <a:off x="657225" y="184348"/>
            <a:ext cx="10515600" cy="646331"/>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latin typeface="Arial" panose="020B0604020202020204" pitchFamily="34" charset="0"/>
                <a:cs typeface="Arial" panose="020B0604020202020204" pitchFamily="34" charset="0"/>
              </a:rPr>
              <a:t>           </a:t>
            </a:r>
            <a:r>
              <a:rPr lang="en-US" sz="4000" dirty="0" smtClean="0">
                <a:latin typeface="+mn-lt"/>
                <a:cs typeface="Arial" panose="020B0604020202020204" pitchFamily="34" charset="0"/>
              </a:rPr>
              <a:t>Where are we Now?</a:t>
            </a:r>
            <a:endParaRPr lang="en-US" sz="4000" dirty="0">
              <a:latin typeface="+mn-lt"/>
              <a:cs typeface="Arial" panose="020B06040202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1753" y="2264563"/>
            <a:ext cx="4520247" cy="4228314"/>
          </a:xfrm>
          <a:prstGeom prst="rect">
            <a:avLst/>
          </a:prstGeom>
        </p:spPr>
      </p:pic>
      <p:sp>
        <p:nvSpPr>
          <p:cNvPr id="11" name="Content Placeholder 4"/>
          <p:cNvSpPr txBox="1">
            <a:spLocks/>
          </p:cNvSpPr>
          <p:nvPr/>
        </p:nvSpPr>
        <p:spPr>
          <a:xfrm>
            <a:off x="327512" y="1177160"/>
            <a:ext cx="11019939" cy="2060028"/>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Tx/>
              <a:buNone/>
              <a:defRPr sz="24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1pPr>
            <a:lvl2pPr marL="457189" indent="0" algn="l" defTabSz="914354" rtl="0" eaLnBrk="1" latinLnBrk="0" hangingPunct="1">
              <a:lnSpc>
                <a:spcPct val="90000"/>
              </a:lnSpc>
              <a:spcBef>
                <a:spcPts val="500"/>
              </a:spcBef>
              <a:buFont typeface="Arial" panose="020B0604020202020204" pitchFamily="34" charset="0"/>
              <a:buNone/>
              <a:defRPr sz="20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2pPr>
            <a:lvl3pPr marL="914377" indent="0" algn="l" defTabSz="914354" rtl="0" eaLnBrk="1" latinLnBrk="0" hangingPunct="1">
              <a:lnSpc>
                <a:spcPct val="90000"/>
              </a:lnSpc>
              <a:spcBef>
                <a:spcPts val="500"/>
              </a:spcBef>
              <a:buFont typeface="Arial" panose="020B0604020202020204" pitchFamily="34" charset="0"/>
              <a:buNone/>
              <a:defRPr sz="18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3pPr>
            <a:lvl4pPr marL="1371566" indent="0" algn="l" defTabSz="914354" rtl="0" eaLnBrk="1" latinLnBrk="0" hangingPunct="1">
              <a:lnSpc>
                <a:spcPct val="90000"/>
              </a:lnSpc>
              <a:spcBef>
                <a:spcPts val="500"/>
              </a:spcBef>
              <a:buFont typeface="Arial" panose="020B0604020202020204" pitchFamily="34" charset="0"/>
              <a:buNone/>
              <a:defRPr sz="16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4pPr>
            <a:lvl5pPr marL="1828754" indent="0" algn="l" defTabSz="914354" rtl="0" eaLnBrk="1" latinLnBrk="0" hangingPunct="1">
              <a:lnSpc>
                <a:spcPct val="90000"/>
              </a:lnSpc>
              <a:spcBef>
                <a:spcPts val="500"/>
              </a:spcBef>
              <a:buFont typeface="Arial" panose="020B0604020202020204" pitchFamily="34" charset="0"/>
              <a:buNone/>
              <a:defRPr sz="16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5pPr>
            <a:lvl6pPr marL="2285943"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33387" indent="-342900">
              <a:spcBef>
                <a:spcPts val="600"/>
              </a:spcBef>
              <a:spcAft>
                <a:spcPts val="1000"/>
              </a:spcAft>
              <a:buFont typeface="Arial" panose="020B0604020202020204" pitchFamily="34" charset="0"/>
              <a:buChar char="•"/>
            </a:pPr>
            <a:r>
              <a:rPr lang="en-US" sz="2000" dirty="0" smtClean="0">
                <a:solidFill>
                  <a:schemeClr val="tx2"/>
                </a:solidFill>
                <a:latin typeface="Verdana" panose="020B0604030504040204" pitchFamily="34" charset="0"/>
              </a:rPr>
              <a:t>Campus leadership and designated Mapping Partners collaborated with the Career Tracks Project Team to ensure correct placement of 3,245 positions into a Career Tracks job family, job function, category and level.</a:t>
            </a:r>
          </a:p>
          <a:p>
            <a:pPr marL="433387" indent="-342900">
              <a:spcBef>
                <a:spcPts val="600"/>
              </a:spcBef>
              <a:spcAft>
                <a:spcPts val="1000"/>
              </a:spcAft>
              <a:buFont typeface="Arial" panose="020B0604020202020204" pitchFamily="34" charset="0"/>
              <a:buChar char="•"/>
            </a:pPr>
            <a:r>
              <a:rPr lang="en-US" sz="2000" dirty="0" smtClean="0">
                <a:solidFill>
                  <a:schemeClr val="tx2"/>
                </a:solidFill>
                <a:latin typeface="Verdana" panose="020B0604030504040204" pitchFamily="34" charset="0"/>
              </a:rPr>
              <a:t>Input and updates have been submitted over two rounds of mapping review, the first of which was completed blind to salary range, grade, and other job attributes. </a:t>
            </a:r>
          </a:p>
        </p:txBody>
      </p:sp>
      <p:sp>
        <p:nvSpPr>
          <p:cNvPr id="8" name="Content Placeholder 4"/>
          <p:cNvSpPr txBox="1">
            <a:spLocks/>
          </p:cNvSpPr>
          <p:nvPr/>
        </p:nvSpPr>
        <p:spPr>
          <a:xfrm>
            <a:off x="327511" y="3244692"/>
            <a:ext cx="8900571" cy="2325792"/>
          </a:xfrm>
          <a:prstGeom prst="rect">
            <a:avLst/>
          </a:prstGeom>
        </p:spPr>
        <p:txBody>
          <a:bodyPr vert="horz" lIns="91440" tIns="45720" rIns="91440" bIns="45720" rtlCol="0">
            <a:noAutofit/>
          </a:bodyPr>
          <a:lstStyle>
            <a:lvl1pPr marL="0" indent="0" algn="l" defTabSz="914354" rtl="0" eaLnBrk="1" latinLnBrk="0" hangingPunct="1">
              <a:lnSpc>
                <a:spcPct val="90000"/>
              </a:lnSpc>
              <a:spcBef>
                <a:spcPts val="1000"/>
              </a:spcBef>
              <a:buFontTx/>
              <a:buNone/>
              <a:defRPr sz="24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1pPr>
            <a:lvl2pPr marL="457189" indent="0" algn="l" defTabSz="914354" rtl="0" eaLnBrk="1" latinLnBrk="0" hangingPunct="1">
              <a:lnSpc>
                <a:spcPct val="90000"/>
              </a:lnSpc>
              <a:spcBef>
                <a:spcPts val="500"/>
              </a:spcBef>
              <a:buFont typeface="Arial" panose="020B0604020202020204" pitchFamily="34" charset="0"/>
              <a:buNone/>
              <a:defRPr sz="20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2pPr>
            <a:lvl3pPr marL="914377" indent="0" algn="l" defTabSz="914354" rtl="0" eaLnBrk="1" latinLnBrk="0" hangingPunct="1">
              <a:lnSpc>
                <a:spcPct val="90000"/>
              </a:lnSpc>
              <a:spcBef>
                <a:spcPts val="500"/>
              </a:spcBef>
              <a:buFont typeface="Arial" panose="020B0604020202020204" pitchFamily="34" charset="0"/>
              <a:buNone/>
              <a:defRPr sz="18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3pPr>
            <a:lvl4pPr marL="1371566" indent="0" algn="l" defTabSz="914354" rtl="0" eaLnBrk="1" latinLnBrk="0" hangingPunct="1">
              <a:lnSpc>
                <a:spcPct val="90000"/>
              </a:lnSpc>
              <a:spcBef>
                <a:spcPts val="500"/>
              </a:spcBef>
              <a:buFont typeface="Arial" panose="020B0604020202020204" pitchFamily="34" charset="0"/>
              <a:buNone/>
              <a:defRPr sz="16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4pPr>
            <a:lvl5pPr marL="1828754" indent="0" algn="l" defTabSz="914354" rtl="0" eaLnBrk="1" latinLnBrk="0" hangingPunct="1">
              <a:lnSpc>
                <a:spcPct val="90000"/>
              </a:lnSpc>
              <a:spcBef>
                <a:spcPts val="500"/>
              </a:spcBef>
              <a:buFont typeface="Arial" panose="020B0604020202020204" pitchFamily="34" charset="0"/>
              <a:buNone/>
              <a:defRPr sz="1600" kern="1200" baseline="0">
                <a:solidFill>
                  <a:schemeClr val="tx1">
                    <a:tint val="75000"/>
                  </a:schemeClr>
                </a:solidFill>
                <a:latin typeface="Century Gothic" panose="020B0502020202020204" pitchFamily="34" charset="0"/>
                <a:ea typeface="Verdana" panose="020B0604030504040204" pitchFamily="34" charset="0"/>
                <a:cs typeface="Verdana" panose="020B0604030504040204" pitchFamily="34" charset="0"/>
              </a:defRPr>
            </a:lvl5pPr>
            <a:lvl6pPr marL="2285943"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54"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33387" indent="-342900">
              <a:lnSpc>
                <a:spcPct val="100000"/>
              </a:lnSpc>
              <a:spcBef>
                <a:spcPts val="600"/>
              </a:spcBef>
              <a:spcAft>
                <a:spcPts val="1000"/>
              </a:spcAft>
              <a:buFont typeface="Arial" panose="020B0604020202020204" pitchFamily="34" charset="0"/>
              <a:buChar char="•"/>
            </a:pPr>
            <a:r>
              <a:rPr lang="en-US" sz="2000" dirty="0">
                <a:solidFill>
                  <a:schemeClr val="tx2"/>
                </a:solidFill>
                <a:latin typeface="Verdana" panose="020B0604030504040204" pitchFamily="34" charset="0"/>
              </a:rPr>
              <a:t>Mapping has been considered relative to other UC locations, based on an evaluation of comparable duties and </a:t>
            </a:r>
            <a:r>
              <a:rPr lang="en-US" sz="2000" dirty="0" smtClean="0">
                <a:solidFill>
                  <a:schemeClr val="tx2"/>
                </a:solidFill>
                <a:latin typeface="Verdana" panose="020B0604030504040204" pitchFamily="34" charset="0"/>
              </a:rPr>
              <a:t>responsibilities.</a:t>
            </a:r>
          </a:p>
          <a:p>
            <a:pPr marL="433387" indent="-342900">
              <a:lnSpc>
                <a:spcPct val="100000"/>
              </a:lnSpc>
              <a:spcBef>
                <a:spcPts val="600"/>
              </a:spcBef>
              <a:spcAft>
                <a:spcPts val="1000"/>
              </a:spcAft>
              <a:buFont typeface="Arial" panose="020B0604020202020204" pitchFamily="34" charset="0"/>
              <a:buChar char="•"/>
            </a:pPr>
            <a:r>
              <a:rPr lang="en-US" sz="2000" dirty="0" smtClean="0">
                <a:solidFill>
                  <a:schemeClr val="tx2"/>
                </a:solidFill>
                <a:latin typeface="Verdana" panose="020B0604030504040204" pitchFamily="34" charset="0"/>
              </a:rPr>
              <a:t>UCI </a:t>
            </a:r>
            <a:r>
              <a:rPr lang="en-US" sz="2000" dirty="0">
                <a:solidFill>
                  <a:schemeClr val="tx2"/>
                </a:solidFill>
                <a:latin typeface="Verdana" panose="020B0604030504040204" pitchFamily="34" charset="0"/>
              </a:rPr>
              <a:t>is on schedule to conclude </a:t>
            </a:r>
            <a:r>
              <a:rPr lang="en-US" sz="2000" dirty="0" smtClean="0">
                <a:solidFill>
                  <a:schemeClr val="tx2"/>
                </a:solidFill>
                <a:latin typeface="Verdana" panose="020B0604030504040204" pitchFamily="34" charset="0"/>
              </a:rPr>
              <a:t>a </a:t>
            </a:r>
            <a:r>
              <a:rPr lang="en-US" sz="2000" dirty="0">
                <a:solidFill>
                  <a:schemeClr val="tx2"/>
                </a:solidFill>
                <a:latin typeface="Verdana" panose="020B0604030504040204" pitchFamily="34" charset="0"/>
              </a:rPr>
              <a:t>multi-phased implementation of the Career Tracks Classification structure for all campus </a:t>
            </a:r>
            <a:r>
              <a:rPr lang="en-US" sz="2000" dirty="0" smtClean="0">
                <a:solidFill>
                  <a:schemeClr val="tx2"/>
                </a:solidFill>
                <a:latin typeface="Verdana" panose="020B0604030504040204" pitchFamily="34" charset="0"/>
              </a:rPr>
              <a:t>employees </a:t>
            </a:r>
            <a:r>
              <a:rPr lang="en-US" sz="2000" dirty="0">
                <a:solidFill>
                  <a:schemeClr val="tx2"/>
                </a:solidFill>
                <a:latin typeface="Verdana" panose="020B0604030504040204" pitchFamily="34" charset="0"/>
              </a:rPr>
              <a:t>beginning October 2020.</a:t>
            </a:r>
          </a:p>
          <a:p>
            <a:pPr marL="433387" indent="-342900">
              <a:spcBef>
                <a:spcPts val="600"/>
              </a:spcBef>
              <a:spcAft>
                <a:spcPts val="1000"/>
              </a:spcAft>
              <a:buFont typeface="Arial" panose="020B0604020202020204" pitchFamily="34" charset="0"/>
              <a:buChar char="•"/>
            </a:pPr>
            <a:endParaRPr lang="en-US" sz="2000" dirty="0" smtClean="0">
              <a:solidFill>
                <a:schemeClr val="tx2"/>
              </a:solidFill>
              <a:latin typeface="Verdana" panose="020B0604030504040204" pitchFamily="34" charset="0"/>
            </a:endParaRPr>
          </a:p>
          <a:p>
            <a:pPr marL="433387" indent="-342900">
              <a:spcBef>
                <a:spcPts val="600"/>
              </a:spcBef>
              <a:spcAft>
                <a:spcPts val="1000"/>
              </a:spcAft>
              <a:buFont typeface="Arial" panose="020B0604020202020204" pitchFamily="34" charset="0"/>
              <a:buChar char="•"/>
            </a:pPr>
            <a:endParaRPr lang="en-US" sz="2000" dirty="0">
              <a:solidFill>
                <a:schemeClr val="tx2"/>
              </a:solidFill>
              <a:latin typeface="Verdana" panose="020B0604030504040204" pitchFamily="34" charset="0"/>
            </a:endParaRPr>
          </a:p>
        </p:txBody>
      </p:sp>
    </p:spTree>
    <p:extLst>
      <p:ext uri="{BB962C8B-B14F-4D97-AF65-F5344CB8AC3E}">
        <p14:creationId xmlns:p14="http://schemas.microsoft.com/office/powerpoint/2010/main" val="894860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Tracks </a:t>
            </a:r>
            <a:br>
              <a:rPr lang="en-US" dirty="0" smtClean="0"/>
            </a:br>
            <a:r>
              <a:rPr lang="en-US" dirty="0" smtClean="0"/>
              <a:t>Jobs</a:t>
            </a:r>
            <a:endParaRPr lang="en-US" dirty="0"/>
          </a:p>
        </p:txBody>
      </p:sp>
      <p:sp>
        <p:nvSpPr>
          <p:cNvPr id="4" name="Slide Number Placeholder 3"/>
          <p:cNvSpPr>
            <a:spLocks noGrp="1"/>
          </p:cNvSpPr>
          <p:nvPr>
            <p:ph type="sldNum" sz="quarter" idx="12"/>
          </p:nvPr>
        </p:nvSpPr>
        <p:spPr/>
        <p:txBody>
          <a:bodyPr/>
          <a:lstStyle/>
          <a:p>
            <a:fld id="{63677C64-A1DA-4678-ADE5-31E7CC80657F}" type="slidenum">
              <a:rPr lang="en-US" smtClean="0"/>
              <a:t>15</a:t>
            </a:fld>
            <a:endParaRPr lang="en-US" dirty="0"/>
          </a:p>
        </p:txBody>
      </p:sp>
      <p:pic>
        <p:nvPicPr>
          <p:cNvPr id="6" name="Picture 5"/>
          <p:cNvPicPr>
            <a:picLocks noChangeAspect="1"/>
          </p:cNvPicPr>
          <p:nvPr/>
        </p:nvPicPr>
        <p:blipFill>
          <a:blip r:embed="rId3"/>
          <a:stretch>
            <a:fillRect/>
          </a:stretch>
        </p:blipFill>
        <p:spPr>
          <a:xfrm>
            <a:off x="469794" y="5829225"/>
            <a:ext cx="3139681" cy="880643"/>
          </a:xfrm>
          <a:prstGeom prst="rect">
            <a:avLst/>
          </a:prstGeom>
        </p:spPr>
      </p:pic>
      <p:sp>
        <p:nvSpPr>
          <p:cNvPr id="7" name="Title 5"/>
          <p:cNvSpPr txBox="1">
            <a:spLocks/>
          </p:cNvSpPr>
          <p:nvPr/>
        </p:nvSpPr>
        <p:spPr>
          <a:xfrm>
            <a:off x="657225" y="184348"/>
            <a:ext cx="10515600" cy="646331"/>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latin typeface="Arial" panose="020B0604020202020204" pitchFamily="34" charset="0"/>
                <a:cs typeface="Arial" panose="020B0604020202020204" pitchFamily="34" charset="0"/>
              </a:rPr>
              <a:t>           </a:t>
            </a:r>
            <a:r>
              <a:rPr lang="en-US" sz="4000" dirty="0">
                <a:latin typeface="+mn-lt"/>
                <a:cs typeface="Arial" panose="020B0604020202020204" pitchFamily="34" charset="0"/>
              </a:rPr>
              <a:t>Preview of Changes</a:t>
            </a:r>
          </a:p>
        </p:txBody>
      </p:sp>
      <p:graphicFrame>
        <p:nvGraphicFramePr>
          <p:cNvPr id="9" name="Diagram 8"/>
          <p:cNvGraphicFramePr/>
          <p:nvPr>
            <p:extLst>
              <p:ext uri="{D42A27DB-BD31-4B8C-83A1-F6EECF244321}">
                <p14:modId xmlns:p14="http://schemas.microsoft.com/office/powerpoint/2010/main" val="4227820652"/>
              </p:ext>
            </p:extLst>
          </p:nvPr>
        </p:nvGraphicFramePr>
        <p:xfrm>
          <a:off x="1279057" y="1199892"/>
          <a:ext cx="9567619" cy="44967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78709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Grp="1"/>
          </p:cNvSpPr>
          <p:nvPr>
            <p:ph type="title"/>
          </p:nvPr>
        </p:nvSpPr>
        <p:spPr>
          <a:xfrm>
            <a:off x="2236746" y="0"/>
            <a:ext cx="9550400" cy="900096"/>
          </a:xfrm>
        </p:spPr>
        <p:txBody>
          <a:bodyPr>
            <a:normAutofit/>
          </a:bodyPr>
          <a:lstStyle/>
          <a:p>
            <a:r>
              <a:rPr lang="en-US" sz="4000" dirty="0">
                <a:cs typeface="Arial" panose="020B0604020202020204" pitchFamily="34" charset="0"/>
              </a:rPr>
              <a:t>Personnel Program</a:t>
            </a:r>
            <a:endParaRPr lang="en-US" altLang="en-US" sz="4000" b="1" dirty="0" smtClean="0">
              <a:latin typeface="+mn-lt"/>
            </a:endParaRPr>
          </a:p>
        </p:txBody>
      </p:sp>
      <p:sp>
        <p:nvSpPr>
          <p:cNvPr id="12" name="Slide Number Placeholder 11"/>
          <p:cNvSpPr>
            <a:spLocks noGrp="1"/>
          </p:cNvSpPr>
          <p:nvPr>
            <p:ph type="sldNum" sz="quarter" idx="12"/>
          </p:nvPr>
        </p:nvSpPr>
        <p:spPr>
          <a:xfrm>
            <a:off x="11590020" y="6425515"/>
            <a:ext cx="601981" cy="466918"/>
          </a:xfrm>
        </p:spPr>
        <p:txBody>
          <a:bodyPr/>
          <a:lstStyle/>
          <a:p>
            <a:pPr>
              <a:defRPr/>
            </a:pPr>
            <a:fld id="{3F0D2E64-E97B-4679-AC5B-87677202B9FB}" type="slidenum">
              <a:rPr lang="en-US"/>
              <a:pPr>
                <a:defRPr/>
              </a:pPr>
              <a:t>16</a:t>
            </a:fld>
            <a:endParaRPr lang="en-US" dirty="0"/>
          </a:p>
        </p:txBody>
      </p:sp>
      <p:graphicFrame>
        <p:nvGraphicFramePr>
          <p:cNvPr id="7" name="Table 6"/>
          <p:cNvGraphicFramePr>
            <a:graphicFrameLocks noGrp="1"/>
          </p:cNvGraphicFramePr>
          <p:nvPr>
            <p:extLst/>
          </p:nvPr>
        </p:nvGraphicFramePr>
        <p:xfrm>
          <a:off x="609600" y="1021535"/>
          <a:ext cx="10980420" cy="4464865"/>
        </p:xfrm>
        <a:graphic>
          <a:graphicData uri="http://schemas.openxmlformats.org/drawingml/2006/table">
            <a:tbl>
              <a:tblPr firstRow="1" bandRow="1">
                <a:tableStyleId>{5C22544A-7EE6-4342-B048-85BDC9FD1C3A}</a:tableStyleId>
              </a:tblPr>
              <a:tblGrid>
                <a:gridCol w="5395784">
                  <a:extLst>
                    <a:ext uri="{9D8B030D-6E8A-4147-A177-3AD203B41FA5}">
                      <a16:colId xmlns:a16="http://schemas.microsoft.com/office/drawing/2014/main" val="20000"/>
                    </a:ext>
                  </a:extLst>
                </a:gridCol>
                <a:gridCol w="5584636">
                  <a:extLst>
                    <a:ext uri="{9D8B030D-6E8A-4147-A177-3AD203B41FA5}">
                      <a16:colId xmlns:a16="http://schemas.microsoft.com/office/drawing/2014/main" val="20001"/>
                    </a:ext>
                  </a:extLst>
                </a:gridCol>
              </a:tblGrid>
              <a:tr h="984004">
                <a:tc>
                  <a:txBody>
                    <a:bodyPr/>
                    <a:lstStyle/>
                    <a:p>
                      <a:pPr marL="0" algn="ctr" defTabSz="914400" rtl="0" eaLnBrk="1" latinLnBrk="0" hangingPunct="1"/>
                      <a:r>
                        <a:rPr lang="en-US" sz="2800" b="1" kern="1200" dirty="0" smtClean="0">
                          <a:solidFill>
                            <a:schemeClr val="lt1"/>
                          </a:solidFill>
                          <a:latin typeface="+mn-lt"/>
                          <a:ea typeface="+mn-ea"/>
                          <a:cs typeface="+mn-cs"/>
                        </a:rPr>
                        <a:t>MSP </a:t>
                      </a:r>
                    </a:p>
                    <a:p>
                      <a:pPr marL="0" algn="ctr" defTabSz="914400" rtl="0" eaLnBrk="1" latinLnBrk="0" hangingPunct="1"/>
                      <a:r>
                        <a:rPr lang="en-US" sz="2400" b="1" kern="1200" dirty="0" smtClean="0">
                          <a:solidFill>
                            <a:schemeClr val="lt1"/>
                          </a:solidFill>
                          <a:latin typeface="+mn-lt"/>
                          <a:ea typeface="+mn-ea"/>
                          <a:cs typeface="+mn-cs"/>
                        </a:rPr>
                        <a:t>(Managers &amp; </a:t>
                      </a:r>
                    </a:p>
                    <a:p>
                      <a:pPr marL="0" algn="ctr" defTabSz="914400" rtl="0" eaLnBrk="1" latinLnBrk="0" hangingPunct="1"/>
                      <a:r>
                        <a:rPr lang="en-US" sz="2400" b="1" kern="1200" dirty="0" smtClean="0">
                          <a:solidFill>
                            <a:schemeClr val="lt1"/>
                          </a:solidFill>
                          <a:latin typeface="+mn-lt"/>
                          <a:ea typeface="+mn-ea"/>
                          <a:cs typeface="+mn-cs"/>
                        </a:rPr>
                        <a:t>Senior Professionals)</a:t>
                      </a:r>
                      <a:endParaRPr lang="en-US" sz="2400" b="1" kern="1200" dirty="0">
                        <a:solidFill>
                          <a:schemeClr val="lt1"/>
                        </a:solidFill>
                        <a:latin typeface="+mn-lt"/>
                        <a:ea typeface="+mn-ea"/>
                        <a:cs typeface="+mn-cs"/>
                      </a:endParaRPr>
                    </a:p>
                  </a:txBody>
                  <a:tcPr marL="121920" marR="121920" marT="45727" marB="45727">
                    <a:solidFill>
                      <a:srgbClr val="5B9BD5"/>
                    </a:solidFill>
                  </a:tcPr>
                </a:tc>
                <a:tc>
                  <a:txBody>
                    <a:bodyPr/>
                    <a:lstStyle/>
                    <a:p>
                      <a:pPr algn="ctr"/>
                      <a:r>
                        <a:rPr lang="en-US" sz="2800" b="1" dirty="0" smtClean="0">
                          <a:solidFill>
                            <a:schemeClr val="bg1"/>
                          </a:solidFill>
                          <a:latin typeface="+mn-lt"/>
                        </a:rPr>
                        <a:t>PSS </a:t>
                      </a:r>
                    </a:p>
                    <a:p>
                      <a:pPr algn="ctr"/>
                      <a:r>
                        <a:rPr lang="en-US" sz="2400" b="1" dirty="0" smtClean="0">
                          <a:solidFill>
                            <a:schemeClr val="bg1"/>
                          </a:solidFill>
                          <a:latin typeface="+mn-lt"/>
                        </a:rPr>
                        <a:t>(Professionals</a:t>
                      </a:r>
                      <a:r>
                        <a:rPr lang="en-US" sz="2400" b="1" baseline="0" dirty="0" smtClean="0">
                          <a:solidFill>
                            <a:schemeClr val="bg1"/>
                          </a:solidFill>
                          <a:latin typeface="+mn-lt"/>
                        </a:rPr>
                        <a:t> &amp; </a:t>
                      </a:r>
                    </a:p>
                    <a:p>
                      <a:pPr algn="ctr"/>
                      <a:r>
                        <a:rPr lang="en-US" sz="2400" b="1" baseline="0" dirty="0" smtClean="0">
                          <a:solidFill>
                            <a:schemeClr val="bg1"/>
                          </a:solidFill>
                          <a:latin typeface="+mn-lt"/>
                        </a:rPr>
                        <a:t>Support Staff)</a:t>
                      </a:r>
                      <a:endParaRPr lang="en-US" sz="2400" b="1" dirty="0">
                        <a:solidFill>
                          <a:schemeClr val="bg1"/>
                        </a:solidFill>
                        <a:latin typeface="+mn-lt"/>
                      </a:endParaRPr>
                    </a:p>
                  </a:txBody>
                  <a:tcPr marL="121920" marR="121920" marT="45727" marB="45727">
                    <a:solidFill>
                      <a:srgbClr val="5B9BD5"/>
                    </a:solidFill>
                  </a:tcPr>
                </a:tc>
                <a:extLst>
                  <a:ext uri="{0D108BD9-81ED-4DB2-BD59-A6C34878D82A}">
                    <a16:rowId xmlns:a16="http://schemas.microsoft.com/office/drawing/2014/main" val="10001"/>
                  </a:ext>
                </a:extLst>
              </a:tr>
              <a:tr h="2291358">
                <a:tc>
                  <a:txBody>
                    <a:bodyPr/>
                    <a:lstStyle/>
                    <a:p>
                      <a:pPr marL="0" indent="0">
                        <a:lnSpc>
                          <a:spcPct val="90000"/>
                        </a:lnSpc>
                        <a:spcAft>
                          <a:spcPct val="100000"/>
                        </a:spcAft>
                        <a:buSzPct val="80000"/>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Provide leadership, professional expertise and accountability at the highest levels to major organizational units or programs. </a:t>
                      </a:r>
                    </a:p>
                    <a:p>
                      <a:pPr marL="0" indent="0">
                        <a:lnSpc>
                          <a:spcPct val="90000"/>
                        </a:lnSpc>
                        <a:spcAft>
                          <a:spcPct val="100000"/>
                        </a:spcAft>
                        <a:buSzPct val="80000"/>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Identify objectives, direct programs, manage resources, formulate strategy, and function with a high degree of autonomy.</a:t>
                      </a:r>
                      <a:endParaRPr lang="en-US" sz="18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T="45727" marB="45727"/>
                </a:tc>
                <a:tc>
                  <a:txBody>
                    <a:bodyPr/>
                    <a:lstStyle/>
                    <a:p>
                      <a:pPr marL="0" indent="0" algn="l">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Provide administrative, professional, technical, and operational support through independent judgment, analytical skill, and professional or technical expertise.</a:t>
                      </a:r>
                    </a:p>
                    <a:p>
                      <a:pPr marL="0" indent="0" algn="l">
                        <a:buFont typeface="Arial" panose="020B0604020202020204" pitchFamily="34" charset="0"/>
                        <a:buNone/>
                      </a:pPr>
                      <a:endPar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0" indent="0" algn="l">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Or, are responsible for providing clerical, administrative, technical, service and maintenance support.</a:t>
                      </a:r>
                      <a:endParaRPr lang="en-US" sz="18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T="45727" marB="45727"/>
                </a:tc>
                <a:extLst>
                  <a:ext uri="{0D108BD9-81ED-4DB2-BD59-A6C34878D82A}">
                    <a16:rowId xmlns:a16="http://schemas.microsoft.com/office/drawing/2014/main" val="10002"/>
                  </a:ext>
                </a:extLst>
              </a:tr>
              <a:tr h="923813">
                <a:tc>
                  <a:txBody>
                    <a:bodyPr/>
                    <a:lstStyle/>
                    <a:p>
                      <a:pPr marL="0" indent="0" algn="l">
                        <a:lnSpc>
                          <a:spcPct val="90000"/>
                        </a:lnSpc>
                        <a:spcAft>
                          <a:spcPts val="0"/>
                        </a:spcAft>
                        <a:buSzPct val="80000"/>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 Managers (M1-M4), Expert Professionals (P5), selected Advanced Professionals (P4) and Supervisors (S2) *</a:t>
                      </a:r>
                      <a:endParaRPr lang="en-US" sz="18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7" marB="45727"/>
                </a:tc>
                <a:tc>
                  <a:txBody>
                    <a:bodyPr/>
                    <a:lstStyle/>
                    <a:p>
                      <a:pPr marL="0" indent="0" algn="l">
                        <a:spcAft>
                          <a:spcPts val="0"/>
                        </a:spcAft>
                        <a:buFont typeface="Arial" panose="020B0604020202020204" pitchFamily="34" charset="0"/>
                        <a:buNone/>
                      </a:pPr>
                      <a:r>
                        <a:rPr lang="en-US" sz="18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 other Supervisors and Professionals, Confidential and non-represented Operational and Technical positions *</a:t>
                      </a:r>
                      <a:endParaRPr lang="en-US" sz="18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7" marB="45727"/>
                </a:tc>
                <a:extLst>
                  <a:ext uri="{0D108BD9-81ED-4DB2-BD59-A6C34878D82A}">
                    <a16:rowId xmlns:a16="http://schemas.microsoft.com/office/drawing/2014/main" val="2603587055"/>
                  </a:ext>
                </a:extLst>
              </a:tr>
            </a:tbl>
          </a:graphicData>
        </a:graphic>
      </p:graphicFrame>
      <p:pic>
        <p:nvPicPr>
          <p:cNvPr id="5" name="Picture 4"/>
          <p:cNvPicPr>
            <a:picLocks noChangeAspect="1"/>
          </p:cNvPicPr>
          <p:nvPr/>
        </p:nvPicPr>
        <p:blipFill>
          <a:blip r:embed="rId3"/>
          <a:stretch>
            <a:fillRect/>
          </a:stretch>
        </p:blipFill>
        <p:spPr>
          <a:xfrm>
            <a:off x="469794" y="5829225"/>
            <a:ext cx="3139681" cy="880643"/>
          </a:xfrm>
          <a:prstGeom prst="rect">
            <a:avLst/>
          </a:prstGeom>
        </p:spPr>
      </p:pic>
      <p:sp>
        <p:nvSpPr>
          <p:cNvPr id="2" name="TextBox 1"/>
          <p:cNvSpPr txBox="1"/>
          <p:nvPr/>
        </p:nvSpPr>
        <p:spPr>
          <a:xfrm>
            <a:off x="609600" y="5507922"/>
            <a:ext cx="8089009" cy="338554"/>
          </a:xfrm>
          <a:prstGeom prst="rect">
            <a:avLst/>
          </a:prstGeom>
          <a:noFill/>
        </p:spPr>
        <p:txBody>
          <a:bodyPr wrap="none" rtlCol="0">
            <a:spAutoFit/>
          </a:bodyPr>
          <a:lstStyle/>
          <a:p>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*Limited </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exceptions </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exist to Personnel Program designations by Career Level</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83025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61077" y="6505905"/>
            <a:ext cx="430924" cy="386527"/>
          </a:xfrm>
        </p:spPr>
        <p:txBody>
          <a:bodyPr/>
          <a:lstStyle/>
          <a:p>
            <a:fld id="{07297065-12DB-4451-8B30-EBF38A6018EA}" type="slidenum">
              <a:rPr lang="en-US" smtClean="0"/>
              <a:t>17</a:t>
            </a:fld>
            <a:endParaRPr lang="en-US" dirty="0"/>
          </a:p>
        </p:txBody>
      </p:sp>
      <p:sp>
        <p:nvSpPr>
          <p:cNvPr id="3" name="Title 2"/>
          <p:cNvSpPr>
            <a:spLocks noGrp="1"/>
          </p:cNvSpPr>
          <p:nvPr>
            <p:ph type="title"/>
          </p:nvPr>
        </p:nvSpPr>
        <p:spPr/>
        <p:txBody>
          <a:bodyPr>
            <a:normAutofit/>
          </a:bodyPr>
          <a:lstStyle/>
          <a:p>
            <a:r>
              <a:rPr lang="en-US" sz="4000" dirty="0">
                <a:latin typeface="+mn-lt"/>
                <a:cs typeface="Arial" panose="020B0604020202020204" pitchFamily="34" charset="0"/>
              </a:rPr>
              <a:t>Personnel Program</a:t>
            </a:r>
          </a:p>
        </p:txBody>
      </p:sp>
      <p:graphicFrame>
        <p:nvGraphicFramePr>
          <p:cNvPr id="7" name="Table 6"/>
          <p:cNvGraphicFramePr>
            <a:graphicFrameLocks noGrp="1"/>
          </p:cNvGraphicFramePr>
          <p:nvPr>
            <p:extLst>
              <p:ext uri="{D42A27DB-BD31-4B8C-83A1-F6EECF244321}">
                <p14:modId xmlns:p14="http://schemas.microsoft.com/office/powerpoint/2010/main" val="3854749720"/>
              </p:ext>
            </p:extLst>
          </p:nvPr>
        </p:nvGraphicFramePr>
        <p:xfrm>
          <a:off x="827773" y="1010654"/>
          <a:ext cx="10693666" cy="4741387"/>
        </p:xfrm>
        <a:graphic>
          <a:graphicData uri="http://schemas.openxmlformats.org/drawingml/2006/table">
            <a:tbl>
              <a:tblPr firstRow="1" bandRow="1"/>
              <a:tblGrid>
                <a:gridCol w="3205212">
                  <a:extLst>
                    <a:ext uri="{9D8B030D-6E8A-4147-A177-3AD203B41FA5}">
                      <a16:colId xmlns:a16="http://schemas.microsoft.com/office/drawing/2014/main" val="20000"/>
                    </a:ext>
                  </a:extLst>
                </a:gridCol>
                <a:gridCol w="3628538">
                  <a:extLst>
                    <a:ext uri="{9D8B030D-6E8A-4147-A177-3AD203B41FA5}">
                      <a16:colId xmlns:a16="http://schemas.microsoft.com/office/drawing/2014/main" val="20001"/>
                    </a:ext>
                  </a:extLst>
                </a:gridCol>
                <a:gridCol w="3859916">
                  <a:extLst>
                    <a:ext uri="{9D8B030D-6E8A-4147-A177-3AD203B41FA5}">
                      <a16:colId xmlns:a16="http://schemas.microsoft.com/office/drawing/2014/main" val="1694551612"/>
                    </a:ext>
                  </a:extLst>
                </a:gridCol>
              </a:tblGrid>
              <a:tr h="654800">
                <a:tc gridSpan="3">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pPr algn="ctr">
                        <a:spcBef>
                          <a:spcPts val="1200"/>
                        </a:spcBef>
                      </a:pPr>
                      <a:r>
                        <a:rPr lang="en-US" sz="2400" dirty="0" smtClean="0">
                          <a:latin typeface="Verdana" panose="020B0604030504040204" pitchFamily="34" charset="0"/>
                          <a:ea typeface="Verdana" panose="020B0604030504040204" pitchFamily="34" charset="0"/>
                          <a:cs typeface="Verdana" panose="020B0604030504040204" pitchFamily="34" charset="0"/>
                        </a:rPr>
                        <a:t>If Personnel Program is changing…</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hMerge="1">
                  <a:txBody>
                    <a:bodyPr/>
                    <a:lstStyle/>
                    <a:p>
                      <a:pPr algn="ctr"/>
                      <a:endParaRPr lang="en-US" sz="2000" dirty="0"/>
                    </a:p>
                  </a:txBody>
                  <a:tcPr/>
                </a:tc>
                <a:tc hMerge="1">
                  <a:txBody>
                    <a:bodyPr/>
                    <a:lstStyle/>
                    <a:p>
                      <a:pPr algn="ctr">
                        <a:spcBef>
                          <a:spcPts val="1200"/>
                        </a:spcBef>
                      </a:pPr>
                      <a:endParaRPr lang="en-US" sz="1900" dirty="0">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82523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PSS To MSP </a:t>
                      </a:r>
                    </a:p>
                    <a:p>
                      <a:pPr algn="ctr"/>
                      <a:endPar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(37 employees)</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MSP To PSS</a:t>
                      </a:r>
                    </a:p>
                    <a:p>
                      <a:pPr algn="ctr"/>
                      <a:endPar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(110 employees)</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Non Represented to Represented</a:t>
                      </a:r>
                    </a:p>
                    <a:p>
                      <a:pPr algn="ctr"/>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(122 employees)</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3025871">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Increased vacation accrual rate and all other employment provisions will apply in accordance with the MSP policy, effective upon the date of moving to Career Tracks job title effective October 1, 2020.</a:t>
                      </a:r>
                    </a:p>
                    <a:p>
                      <a:pPr algn="l"/>
                      <a:endPar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17" marB="45717">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gn="l"/>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Vacation accrual rate will be grandfathered.  Current available vacation balances will not change at date of implementation.</a:t>
                      </a:r>
                    </a:p>
                    <a:p>
                      <a:pPr algn="l"/>
                      <a:endPar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algn="l"/>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 other employment provisions will apply in accordance with the PSS policy, effective upon the date of moving to Career Tracks job title effective October 1, 2020 (monthly) or October 4, 2020 (biweekly). </a:t>
                      </a:r>
                    </a:p>
                  </a:txBody>
                  <a:tcPr marL="121920" marR="121920" marT="45717" marB="45717">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Employee will receive notification that position is covered by bargaining unit, including: </a:t>
                      </a:r>
                    </a:p>
                    <a:p>
                      <a:pPr marL="0" marR="0" lvl="0" indent="0" algn="l" defTabSz="914354"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Effective date November 1, 2020</a:t>
                      </a:r>
                    </a:p>
                    <a:p>
                      <a:pPr marL="342900" marR="0" lvl="0"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job title</a:t>
                      </a:r>
                    </a:p>
                    <a:p>
                      <a:pPr marL="342900" marR="0" lvl="0"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New step/rate of pay</a:t>
                      </a:r>
                    </a:p>
                    <a:p>
                      <a:pPr marL="342900" marR="0" lvl="0" indent="-3429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Contact at union</a:t>
                      </a:r>
                    </a:p>
                  </a:txBody>
                  <a:tcPr marL="121920" marR="121920" marT="45717" marB="45717">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469794" y="5829225"/>
            <a:ext cx="3139681" cy="880643"/>
          </a:xfrm>
          <a:prstGeom prst="rect">
            <a:avLst/>
          </a:prstGeom>
        </p:spPr>
      </p:pic>
    </p:spTree>
    <p:extLst>
      <p:ext uri="{BB962C8B-B14F-4D97-AF65-F5344CB8AC3E}">
        <p14:creationId xmlns:p14="http://schemas.microsoft.com/office/powerpoint/2010/main" val="3596884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Grp="1"/>
          </p:cNvSpPr>
          <p:nvPr>
            <p:ph type="title"/>
          </p:nvPr>
        </p:nvSpPr>
        <p:spPr>
          <a:xfrm>
            <a:off x="2236746" y="0"/>
            <a:ext cx="9550400" cy="900096"/>
          </a:xfrm>
        </p:spPr>
        <p:txBody>
          <a:bodyPr>
            <a:normAutofit/>
          </a:bodyPr>
          <a:lstStyle/>
          <a:p>
            <a:r>
              <a:rPr lang="en-US" sz="4000" dirty="0" smtClean="0">
                <a:cs typeface="Arial" panose="020B0604020202020204" pitchFamily="34" charset="0"/>
              </a:rPr>
              <a:t>Exemption Status</a:t>
            </a:r>
            <a:endParaRPr lang="en-US" altLang="en-US" sz="4000" b="1" dirty="0" smtClean="0">
              <a:latin typeface="+mn-lt"/>
            </a:endParaRPr>
          </a:p>
        </p:txBody>
      </p:sp>
      <p:sp>
        <p:nvSpPr>
          <p:cNvPr id="12" name="Slide Number Placeholder 11"/>
          <p:cNvSpPr>
            <a:spLocks noGrp="1"/>
          </p:cNvSpPr>
          <p:nvPr>
            <p:ph type="sldNum" sz="quarter" idx="12"/>
          </p:nvPr>
        </p:nvSpPr>
        <p:spPr>
          <a:xfrm>
            <a:off x="11590020" y="6425515"/>
            <a:ext cx="601981" cy="466918"/>
          </a:xfrm>
        </p:spPr>
        <p:txBody>
          <a:bodyPr/>
          <a:lstStyle/>
          <a:p>
            <a:pPr>
              <a:defRPr/>
            </a:pPr>
            <a:fld id="{3F0D2E64-E97B-4679-AC5B-87677202B9FB}" type="slidenum">
              <a:rPr lang="en-US"/>
              <a:pPr>
                <a:defRPr/>
              </a:pPr>
              <a:t>18</a:t>
            </a:fld>
            <a:endParaRPr lang="en-US" dirty="0"/>
          </a:p>
        </p:txBody>
      </p:sp>
      <p:graphicFrame>
        <p:nvGraphicFramePr>
          <p:cNvPr id="7" name="Table 6"/>
          <p:cNvGraphicFramePr>
            <a:graphicFrameLocks noGrp="1"/>
          </p:cNvGraphicFramePr>
          <p:nvPr>
            <p:extLst/>
          </p:nvPr>
        </p:nvGraphicFramePr>
        <p:xfrm>
          <a:off x="609600" y="1021535"/>
          <a:ext cx="10980420" cy="3342449"/>
        </p:xfrm>
        <a:graphic>
          <a:graphicData uri="http://schemas.openxmlformats.org/drawingml/2006/table">
            <a:tbl>
              <a:tblPr firstRow="1" bandRow="1">
                <a:tableStyleId>{5C22544A-7EE6-4342-B048-85BDC9FD1C3A}</a:tableStyleId>
              </a:tblPr>
              <a:tblGrid>
                <a:gridCol w="5395784">
                  <a:extLst>
                    <a:ext uri="{9D8B030D-6E8A-4147-A177-3AD203B41FA5}">
                      <a16:colId xmlns:a16="http://schemas.microsoft.com/office/drawing/2014/main" val="20000"/>
                    </a:ext>
                  </a:extLst>
                </a:gridCol>
                <a:gridCol w="5584636">
                  <a:extLst>
                    <a:ext uri="{9D8B030D-6E8A-4147-A177-3AD203B41FA5}">
                      <a16:colId xmlns:a16="http://schemas.microsoft.com/office/drawing/2014/main" val="20001"/>
                    </a:ext>
                  </a:extLst>
                </a:gridCol>
              </a:tblGrid>
              <a:tr h="755507">
                <a:tc>
                  <a:txBody>
                    <a:bodyPr/>
                    <a:lstStyle/>
                    <a:p>
                      <a:pPr marL="0" algn="ctr" defTabSz="914354" rtl="0" eaLnBrk="1" latinLnBrk="0" hangingPunct="1"/>
                      <a:r>
                        <a:rPr lang="en-US" sz="2800" b="1" kern="1200" dirty="0" smtClean="0">
                          <a:solidFill>
                            <a:schemeClr val="bg1"/>
                          </a:solidFill>
                          <a:latin typeface="+mn-lt"/>
                          <a:ea typeface="+mn-ea"/>
                          <a:cs typeface="+mn-cs"/>
                        </a:rPr>
                        <a:t>Non-Exempt</a:t>
                      </a:r>
                      <a:endParaRPr lang="en-US" sz="2800" b="1" kern="1200" dirty="0">
                        <a:solidFill>
                          <a:schemeClr val="bg1"/>
                        </a:solidFill>
                        <a:latin typeface="+mn-lt"/>
                        <a:ea typeface="+mn-ea"/>
                        <a:cs typeface="+mn-cs"/>
                      </a:endParaRPr>
                    </a:p>
                  </a:txBody>
                  <a:tcPr marL="121920" marR="121920" marT="45727" marB="45727">
                    <a:solidFill>
                      <a:srgbClr val="5B9BD5"/>
                    </a:solidFill>
                  </a:tcPr>
                </a:tc>
                <a:tc>
                  <a:txBody>
                    <a:bodyPr/>
                    <a:lstStyle/>
                    <a:p>
                      <a:pPr marL="0" algn="ctr" defTabSz="914354" rtl="0" eaLnBrk="1" latinLnBrk="0" hangingPunct="1"/>
                      <a:r>
                        <a:rPr lang="en-US" sz="2800" b="1" kern="1200" dirty="0" smtClean="0">
                          <a:solidFill>
                            <a:schemeClr val="bg1"/>
                          </a:solidFill>
                          <a:latin typeface="+mn-lt"/>
                          <a:ea typeface="+mn-ea"/>
                          <a:cs typeface="+mn-cs"/>
                        </a:rPr>
                        <a:t>Exempt</a:t>
                      </a:r>
                      <a:endParaRPr lang="en-US" sz="2800" b="1" kern="1200" dirty="0">
                        <a:solidFill>
                          <a:schemeClr val="bg1"/>
                        </a:solidFill>
                        <a:latin typeface="+mn-lt"/>
                        <a:ea typeface="+mn-ea"/>
                        <a:cs typeface="+mn-cs"/>
                      </a:endParaRPr>
                    </a:p>
                  </a:txBody>
                  <a:tcPr marL="121920" marR="121920" marT="45727" marB="45727">
                    <a:solidFill>
                      <a:srgbClr val="5B9BD5"/>
                    </a:solidFill>
                  </a:tcPr>
                </a:tc>
                <a:extLst>
                  <a:ext uri="{0D108BD9-81ED-4DB2-BD59-A6C34878D82A}">
                    <a16:rowId xmlns:a16="http://schemas.microsoft.com/office/drawing/2014/main" val="10001"/>
                  </a:ext>
                </a:extLst>
              </a:tr>
              <a:tr h="1423358">
                <a:tc>
                  <a:txBody>
                    <a:bodyPr/>
                    <a:lstStyle/>
                    <a:p>
                      <a:pPr marL="0" marR="0" lvl="0" indent="0" algn="l" defTabSz="914354" rtl="0" eaLnBrk="1" fontAlgn="base" latinLnBrk="0" hangingPunct="1">
                        <a:lnSpc>
                          <a:spcPct val="90000"/>
                        </a:lnSpc>
                        <a:spcBef>
                          <a:spcPct val="0"/>
                        </a:spcBef>
                        <a:spcAft>
                          <a:spcPct val="100000"/>
                        </a:spcAft>
                        <a:buClrTx/>
                        <a:buSzPct val="80000"/>
                        <a:buFont typeface="Arial" panose="020B0604020202020204" pitchFamily="34" charset="0"/>
                        <a:buNone/>
                        <a:tabLst/>
                      </a:pPr>
                      <a:r>
                        <a:rPr lang="en-US" sz="20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Performs work that is paid by the hour. Eligible for overtime pay for all hours worked in excess of 40 in a week. </a:t>
                      </a:r>
                    </a:p>
                  </a:txBody>
                  <a:tcPr marT="45727" marB="45727"/>
                </a:tc>
                <a:tc>
                  <a:txBody>
                    <a:bodyPr/>
                    <a:lstStyle/>
                    <a:p>
                      <a:pPr marL="0" indent="0">
                        <a:lnSpc>
                          <a:spcPct val="90000"/>
                        </a:lnSpc>
                        <a:spcAft>
                          <a:spcPct val="100000"/>
                        </a:spcAft>
                        <a:buSzPct val="80000"/>
                        <a:buFont typeface="Arial" panose="020B0604020202020204" pitchFamily="34" charset="0"/>
                        <a:buNone/>
                      </a:pPr>
                      <a:r>
                        <a:rPr lang="en-US" sz="20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Performs work that is defined by the Fair Labor Standards Act (FLSA)  as exempt from overtime requirements. Paid for the job, not by the hour.</a:t>
                      </a:r>
                    </a:p>
                  </a:txBody>
                  <a:tcPr marT="45727" marB="45727"/>
                </a:tc>
                <a:extLst>
                  <a:ext uri="{0D108BD9-81ED-4DB2-BD59-A6C34878D82A}">
                    <a16:rowId xmlns:a16="http://schemas.microsoft.com/office/drawing/2014/main" val="10002"/>
                  </a:ext>
                </a:extLst>
              </a:tr>
              <a:tr h="1163584">
                <a:tc>
                  <a:txBody>
                    <a:bodyPr/>
                    <a:lstStyle/>
                    <a:p>
                      <a:pPr marL="0" indent="0" algn="l">
                        <a:buFont typeface="Arial" panose="020B0604020202020204" pitchFamily="34" charset="0"/>
                        <a:buNone/>
                      </a:pPr>
                      <a:r>
                        <a:rPr lang="en-US" sz="20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Entry and Intermediate Professionals (P1 – P2) *</a:t>
                      </a:r>
                    </a:p>
                  </a:txBody>
                  <a:tcPr marL="121920" marR="121920" marT="45727" marB="45727" anchor="ctr"/>
                </a:tc>
                <a:tc>
                  <a:txBody>
                    <a:bodyPr/>
                    <a:lstStyle/>
                    <a:p>
                      <a:pPr marL="0" indent="0" algn="l">
                        <a:buFont typeface="Arial" panose="020B0604020202020204" pitchFamily="34" charset="0"/>
                        <a:buNone/>
                      </a:pPr>
                      <a:r>
                        <a:rPr lang="en-US" sz="20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All other Professionals, Supervisors and Managers *</a:t>
                      </a:r>
                      <a:endParaRPr lang="en-US" sz="20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7" marB="45727" anchor="ctr"/>
                </a:tc>
                <a:extLst>
                  <a:ext uri="{0D108BD9-81ED-4DB2-BD59-A6C34878D82A}">
                    <a16:rowId xmlns:a16="http://schemas.microsoft.com/office/drawing/2014/main" val="2603587055"/>
                  </a:ext>
                </a:extLst>
              </a:tr>
            </a:tbl>
          </a:graphicData>
        </a:graphic>
      </p:graphicFrame>
      <p:pic>
        <p:nvPicPr>
          <p:cNvPr id="5" name="Picture 4"/>
          <p:cNvPicPr>
            <a:picLocks noChangeAspect="1"/>
          </p:cNvPicPr>
          <p:nvPr/>
        </p:nvPicPr>
        <p:blipFill>
          <a:blip r:embed="rId3"/>
          <a:stretch>
            <a:fillRect/>
          </a:stretch>
        </p:blipFill>
        <p:spPr>
          <a:xfrm>
            <a:off x="469794" y="5829225"/>
            <a:ext cx="3139681" cy="880643"/>
          </a:xfrm>
          <a:prstGeom prst="rect">
            <a:avLst/>
          </a:prstGeom>
        </p:spPr>
      </p:pic>
      <p:sp>
        <p:nvSpPr>
          <p:cNvPr id="8" name="TextBox 7"/>
          <p:cNvSpPr txBox="1"/>
          <p:nvPr/>
        </p:nvSpPr>
        <p:spPr>
          <a:xfrm>
            <a:off x="609600" y="4485423"/>
            <a:ext cx="7984558" cy="338554"/>
          </a:xfrm>
          <a:prstGeom prst="rect">
            <a:avLst/>
          </a:prstGeom>
          <a:noFill/>
        </p:spPr>
        <p:txBody>
          <a:bodyPr wrap="none" rtlCol="0">
            <a:spAutoFit/>
          </a:bodyPr>
          <a:lstStyle/>
          <a:p>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*Limited </a:t>
            </a:r>
            <a:r>
              <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exceptions </a:t>
            </a:r>
            <a:r>
              <a:rPr lang="en-US" sz="16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exist to exemption status designations by Career Level</a:t>
            </a:r>
            <a:endParaRPr lang="en-US" sz="16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2064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24442" y="6516415"/>
            <a:ext cx="567559" cy="376016"/>
          </a:xfrm>
        </p:spPr>
        <p:txBody>
          <a:bodyPr/>
          <a:lstStyle/>
          <a:p>
            <a:fld id="{07297065-12DB-4451-8B30-EBF38A6018EA}" type="slidenum">
              <a:rPr lang="en-US" smtClean="0"/>
              <a:t>19</a:t>
            </a:fld>
            <a:endParaRPr lang="en-US" dirty="0"/>
          </a:p>
        </p:txBody>
      </p:sp>
      <p:sp>
        <p:nvSpPr>
          <p:cNvPr id="3" name="Title 2"/>
          <p:cNvSpPr>
            <a:spLocks noGrp="1"/>
          </p:cNvSpPr>
          <p:nvPr>
            <p:ph type="title"/>
          </p:nvPr>
        </p:nvSpPr>
        <p:spPr/>
        <p:txBody>
          <a:bodyPr>
            <a:normAutofit/>
          </a:bodyPr>
          <a:lstStyle/>
          <a:p>
            <a:r>
              <a:rPr lang="en-US" sz="4000" dirty="0">
                <a:latin typeface="+mn-lt"/>
                <a:cs typeface="Arial" panose="020B0604020202020204" pitchFamily="34" charset="0"/>
              </a:rPr>
              <a:t>Exemption Status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0502290"/>
              </p:ext>
            </p:extLst>
          </p:nvPr>
        </p:nvGraphicFramePr>
        <p:xfrm>
          <a:off x="1485900" y="1062990"/>
          <a:ext cx="9297330" cy="4297680"/>
        </p:xfrm>
        <a:graphic>
          <a:graphicData uri="http://schemas.openxmlformats.org/drawingml/2006/table">
            <a:tbl>
              <a:tblPr firstRow="1" bandRow="1">
                <a:tableStyleId>{5C22544A-7EE6-4342-B048-85BDC9FD1C3A}</a:tableStyleId>
              </a:tblPr>
              <a:tblGrid>
                <a:gridCol w="4582327">
                  <a:extLst>
                    <a:ext uri="{9D8B030D-6E8A-4147-A177-3AD203B41FA5}">
                      <a16:colId xmlns:a16="http://schemas.microsoft.com/office/drawing/2014/main" val="20000"/>
                    </a:ext>
                  </a:extLst>
                </a:gridCol>
                <a:gridCol w="4715003">
                  <a:extLst>
                    <a:ext uri="{9D8B030D-6E8A-4147-A177-3AD203B41FA5}">
                      <a16:colId xmlns:a16="http://schemas.microsoft.com/office/drawing/2014/main" val="20001"/>
                    </a:ext>
                  </a:extLst>
                </a:gridCol>
              </a:tblGrid>
              <a:tr h="75214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Verdana" panose="020B0604030504040204" pitchFamily="34" charset="0"/>
                          <a:ea typeface="Verdana" panose="020B0604030504040204" pitchFamily="34" charset="0"/>
                          <a:cs typeface="Verdana" panose="020B0604030504040204" pitchFamily="34" charset="0"/>
                        </a:rPr>
                        <a:t>If</a:t>
                      </a:r>
                      <a:r>
                        <a:rPr lang="en-US" sz="2400" baseline="0" dirty="0" smtClean="0">
                          <a:latin typeface="Verdana" panose="020B0604030504040204" pitchFamily="34" charset="0"/>
                          <a:ea typeface="Verdana" panose="020B0604030504040204" pitchFamily="34" charset="0"/>
                          <a:cs typeface="Verdana" panose="020B0604030504040204" pitchFamily="34" charset="0"/>
                        </a:rPr>
                        <a:t> Exemption Status is changing…</a:t>
                      </a:r>
                      <a:endParaRPr lang="en-US" sz="2400" dirty="0">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10000"/>
                  </a:ext>
                </a:extLst>
              </a:tr>
              <a:tr h="767736">
                <a:tc>
                  <a:txBody>
                    <a:bodyPr/>
                    <a:lstStyle/>
                    <a:p>
                      <a:pPr algn="ctr"/>
                      <a:r>
                        <a:rPr lang="en-US" sz="1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Exempt To Non-Exempt</a:t>
                      </a:r>
                    </a:p>
                    <a:p>
                      <a:pPr algn="ctr"/>
                      <a:r>
                        <a:rPr lang="en-US" sz="19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(59</a:t>
                      </a:r>
                      <a:r>
                        <a:rPr lang="en-US" sz="1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employees)</a:t>
                      </a:r>
                      <a:endParaRPr lang="en-US" sz="19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tc>
                  <a:txBody>
                    <a:bodyPr/>
                    <a:lstStyle/>
                    <a:p>
                      <a:pPr algn="ctr"/>
                      <a:r>
                        <a:rPr lang="en-US" sz="19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Non-Exempt</a:t>
                      </a:r>
                      <a:r>
                        <a:rPr lang="en-US" sz="1900" b="1"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To Exempt </a:t>
                      </a:r>
                    </a:p>
                    <a:p>
                      <a:pPr algn="ctr"/>
                      <a:r>
                        <a:rPr lang="en-US" sz="1900" b="1"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t>
                      </a:r>
                      <a:r>
                        <a:rPr lang="en-US" sz="1900" b="1"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93 e</a:t>
                      </a:r>
                      <a:r>
                        <a:rPr lang="en-US" sz="1900" b="1"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mployees)</a:t>
                      </a:r>
                      <a:endParaRPr lang="en-US" sz="1900" b="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extLst>
                  <a:ext uri="{0D108BD9-81ED-4DB2-BD59-A6C34878D82A}">
                    <a16:rowId xmlns:a16="http://schemas.microsoft.com/office/drawing/2014/main" val="10001"/>
                  </a:ext>
                </a:extLst>
              </a:tr>
              <a:tr h="1709947">
                <a:tc>
                  <a:txBody>
                    <a:bodyPr/>
                    <a:lstStyle/>
                    <a:p>
                      <a:pPr marL="63500" marR="0" lvl="0" indent="0" algn="l" defTabSz="914400" rtl="0" eaLnBrk="1" fontAlgn="base" latinLnBrk="0" hangingPunct="1">
                        <a:lnSpc>
                          <a:spcPct val="115000"/>
                        </a:lnSpc>
                        <a:spcBef>
                          <a:spcPct val="0"/>
                        </a:spcBef>
                        <a:spcAft>
                          <a:spcPct val="0"/>
                        </a:spcAft>
                        <a:buClrTx/>
                        <a:buSzTx/>
                        <a:buFontTx/>
                        <a:buNone/>
                        <a:tabLst/>
                      </a:pPr>
                      <a:r>
                        <a:rPr lang="en-US" sz="16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Then effective November 1, 2020, </a:t>
                      </a:r>
                      <a:r>
                        <a:rPr kumimoji="0" lang="en-US" sz="1600" b="0" i="0" u="none" strike="noStrike"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any position classified as non-exempt under Career Tracks is eligible for overtime pay in accordance with federal guidelines (Fair Labor Standards Act). </a:t>
                      </a:r>
                    </a:p>
                  </a:txBody>
                  <a:tcPr marL="121920" marR="121920" marT="45724" marB="45724"/>
                </a:tc>
                <a:tc>
                  <a:txBody>
                    <a:bodyPr/>
                    <a:lstStyle/>
                    <a:p>
                      <a:pPr marL="635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Then effective November 1, 2020, any position classified as exempt under Career Tracks is not covered by overtime regulations.  </a:t>
                      </a:r>
                    </a:p>
                  </a:txBody>
                  <a:tcPr marL="121920" marR="121920" marT="45724" marB="45724"/>
                </a:tc>
                <a:extLst>
                  <a:ext uri="{0D108BD9-81ED-4DB2-BD59-A6C34878D82A}">
                    <a16:rowId xmlns:a16="http://schemas.microsoft.com/office/drawing/2014/main" val="10002"/>
                  </a:ext>
                </a:extLst>
              </a:tr>
              <a:tr h="1067848">
                <a:tc>
                  <a:txBody>
                    <a:bodyPr/>
                    <a:lstStyle/>
                    <a:p>
                      <a:pPr marL="635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All overtime must be pre-approved by the employee’s supervisor.</a:t>
                      </a:r>
                    </a:p>
                  </a:txBody>
                  <a:tcPr marL="121920" marR="121920" marT="45724" marB="45724"/>
                </a:tc>
                <a:tc>
                  <a:txBody>
                    <a:bodyPr/>
                    <a:lstStyle/>
                    <a:p>
                      <a:pPr marL="635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1">
                              <a:lumMod val="65000"/>
                              <a:lumOff val="35000"/>
                            </a:schemeClr>
                          </a:solidFill>
                          <a:effectLst/>
                          <a:latin typeface="Verdana" panose="020B0604030504040204" pitchFamily="34" charset="0"/>
                          <a:ea typeface="Verdana" panose="020B0604030504040204" pitchFamily="34" charset="0"/>
                          <a:cs typeface="Verdana" panose="020B0604030504040204" pitchFamily="34" charset="0"/>
                        </a:rPr>
                        <a:t>Compensatory Time Off must be used by March 1, 2021 or will be paid out at that time.</a:t>
                      </a:r>
                    </a:p>
                  </a:txBody>
                  <a:tcPr marL="121920" marR="121920" marT="45724" marB="45724"/>
                </a:tc>
                <a:extLst>
                  <a:ext uri="{0D108BD9-81ED-4DB2-BD59-A6C34878D82A}">
                    <a16:rowId xmlns:a16="http://schemas.microsoft.com/office/drawing/2014/main" val="578521273"/>
                  </a:ext>
                </a:extLst>
              </a:tr>
            </a:tbl>
          </a:graphicData>
        </a:graphic>
      </p:graphicFrame>
      <p:pic>
        <p:nvPicPr>
          <p:cNvPr id="6" name="Picture 5"/>
          <p:cNvPicPr>
            <a:picLocks noChangeAspect="1"/>
          </p:cNvPicPr>
          <p:nvPr/>
        </p:nvPicPr>
        <p:blipFill>
          <a:blip r:embed="rId3"/>
          <a:stretch>
            <a:fillRect/>
          </a:stretch>
        </p:blipFill>
        <p:spPr>
          <a:xfrm>
            <a:off x="469794" y="5958814"/>
            <a:ext cx="2677667" cy="751054"/>
          </a:xfrm>
          <a:prstGeom prst="rect">
            <a:avLst/>
          </a:prstGeom>
        </p:spPr>
      </p:pic>
    </p:spTree>
    <p:extLst>
      <p:ext uri="{BB962C8B-B14F-4D97-AF65-F5344CB8AC3E}">
        <p14:creationId xmlns:p14="http://schemas.microsoft.com/office/powerpoint/2010/main" val="4182286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txBox="1">
            <a:spLocks/>
          </p:cNvSpPr>
          <p:nvPr/>
        </p:nvSpPr>
        <p:spPr>
          <a:xfrm>
            <a:off x="465762" y="1041402"/>
            <a:ext cx="11503631" cy="1841959"/>
          </a:xfrm>
          <a:prstGeom prst="rect">
            <a:avLst/>
          </a:prstGeom>
        </p:spPr>
        <p:txBody>
          <a:bodyPr anchor="b"/>
          <a:lstStyle>
            <a:lvl1pPr algn="l" defTabSz="914400"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400" dirty="0" smtClean="0"/>
              <a:t>Career Tracks Implementation Information Session for</a:t>
            </a:r>
            <a:endParaRPr lang="en-US" sz="4400" dirty="0"/>
          </a:p>
          <a:p>
            <a:r>
              <a:rPr lang="en-US" sz="4400" dirty="0" smtClean="0"/>
              <a:t>All Employees</a:t>
            </a:r>
            <a:endParaRPr lang="en-US" sz="4400" dirty="0"/>
          </a:p>
        </p:txBody>
      </p:sp>
      <p:sp>
        <p:nvSpPr>
          <p:cNvPr id="6" name="Subtitle 2"/>
          <p:cNvSpPr txBox="1">
            <a:spLocks/>
          </p:cNvSpPr>
          <p:nvPr/>
        </p:nvSpPr>
        <p:spPr>
          <a:xfrm>
            <a:off x="496583" y="3642519"/>
            <a:ext cx="9144000" cy="16557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September 2020</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065" y="5687735"/>
            <a:ext cx="6686497" cy="46128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762" y="4921475"/>
            <a:ext cx="1852156" cy="1852156"/>
          </a:xfrm>
          <a:prstGeom prst="rect">
            <a:avLst/>
          </a:prstGeom>
        </p:spPr>
      </p:pic>
    </p:spTree>
    <p:extLst>
      <p:ext uri="{BB962C8B-B14F-4D97-AF65-F5344CB8AC3E}">
        <p14:creationId xmlns:p14="http://schemas.microsoft.com/office/powerpoint/2010/main" val="4080851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49126955"/>
              </p:ext>
            </p:extLst>
          </p:nvPr>
        </p:nvGraphicFramePr>
        <p:xfrm>
          <a:off x="1429213" y="1226326"/>
          <a:ext cx="9448801" cy="4154136"/>
        </p:xfrm>
        <a:graphic>
          <a:graphicData uri="http://schemas.openxmlformats.org/drawingml/2006/table">
            <a:tbl>
              <a:tblPr firstRow="1" bandRow="1">
                <a:tableStyleId>{5C22544A-7EE6-4342-B048-85BDC9FD1C3A}</a:tableStyleId>
              </a:tblPr>
              <a:tblGrid>
                <a:gridCol w="1665063">
                  <a:extLst>
                    <a:ext uri="{9D8B030D-6E8A-4147-A177-3AD203B41FA5}">
                      <a16:colId xmlns:a16="http://schemas.microsoft.com/office/drawing/2014/main" val="3099923978"/>
                    </a:ext>
                  </a:extLst>
                </a:gridCol>
                <a:gridCol w="2099711">
                  <a:extLst>
                    <a:ext uri="{9D8B030D-6E8A-4147-A177-3AD203B41FA5}">
                      <a16:colId xmlns:a16="http://schemas.microsoft.com/office/drawing/2014/main" val="3637337370"/>
                    </a:ext>
                  </a:extLst>
                </a:gridCol>
                <a:gridCol w="1499355">
                  <a:extLst>
                    <a:ext uri="{9D8B030D-6E8A-4147-A177-3AD203B41FA5}">
                      <a16:colId xmlns:a16="http://schemas.microsoft.com/office/drawing/2014/main" val="934989536"/>
                    </a:ext>
                  </a:extLst>
                </a:gridCol>
                <a:gridCol w="1505500">
                  <a:extLst>
                    <a:ext uri="{9D8B030D-6E8A-4147-A177-3AD203B41FA5}">
                      <a16:colId xmlns:a16="http://schemas.microsoft.com/office/drawing/2014/main" val="898061263"/>
                    </a:ext>
                  </a:extLst>
                </a:gridCol>
                <a:gridCol w="1407180">
                  <a:extLst>
                    <a:ext uri="{9D8B030D-6E8A-4147-A177-3AD203B41FA5}">
                      <a16:colId xmlns:a16="http://schemas.microsoft.com/office/drawing/2014/main" val="890587800"/>
                    </a:ext>
                  </a:extLst>
                </a:gridCol>
                <a:gridCol w="1271992">
                  <a:extLst>
                    <a:ext uri="{9D8B030D-6E8A-4147-A177-3AD203B41FA5}">
                      <a16:colId xmlns:a16="http://schemas.microsoft.com/office/drawing/2014/main" val="2971319322"/>
                    </a:ext>
                  </a:extLst>
                </a:gridCol>
              </a:tblGrid>
              <a:tr h="961349">
                <a:tc gridSpan="2">
                  <a:txBody>
                    <a:bodyPr/>
                    <a:lstStyle/>
                    <a:p>
                      <a:pPr algn="ctr"/>
                      <a:r>
                        <a:rPr lang="en-US" sz="1600" dirty="0" smtClean="0"/>
                        <a:t>If </a:t>
                      </a:r>
                      <a:r>
                        <a:rPr lang="en-US" sz="1600" baseline="0" dirty="0" smtClean="0"/>
                        <a:t>Exemption Status and </a:t>
                      </a:r>
                      <a:r>
                        <a:rPr lang="en-US" sz="1600" dirty="0" smtClean="0"/>
                        <a:t>Pay Frequency</a:t>
                      </a:r>
                      <a:r>
                        <a:rPr lang="en-US" sz="1600" baseline="0" dirty="0" smtClean="0"/>
                        <a:t> is Changing</a:t>
                      </a:r>
                      <a:endParaRPr lang="en-US" sz="1600" dirty="0"/>
                    </a:p>
                  </a:txBody>
                  <a:tcPr anchor="ctr"/>
                </a:tc>
                <a:tc hMerge="1">
                  <a:txBody>
                    <a:bodyPr/>
                    <a:lstStyle/>
                    <a:p>
                      <a:endParaRPr lang="en-US" sz="1400" dirty="0"/>
                    </a:p>
                  </a:txBody>
                  <a:tcPr/>
                </a:tc>
                <a:tc gridSpan="2">
                  <a:txBody>
                    <a:bodyPr/>
                    <a:lstStyle/>
                    <a:p>
                      <a:pPr algn="ctr"/>
                      <a:r>
                        <a:rPr lang="en-US" sz="1600" dirty="0" smtClean="0"/>
                        <a:t>Then Last Pay Period for</a:t>
                      </a:r>
                      <a:r>
                        <a:rPr lang="en-US" sz="1600" baseline="0" dirty="0" smtClean="0"/>
                        <a:t> </a:t>
                      </a:r>
                      <a:r>
                        <a:rPr lang="en-US" sz="1600" dirty="0" smtClean="0"/>
                        <a:t>Current Job Title Will be</a:t>
                      </a:r>
                      <a:endParaRPr lang="en-US" sz="1600" dirty="0"/>
                    </a:p>
                  </a:txBody>
                  <a:tcPr anchor="ctr"/>
                </a:tc>
                <a:tc hMerge="1">
                  <a:txBody>
                    <a:bodyPr/>
                    <a:lstStyle/>
                    <a:p>
                      <a:endParaRPr lang="en-US" sz="1400" dirty="0"/>
                    </a:p>
                  </a:txBody>
                  <a:tcPr/>
                </a:tc>
                <a:tc gridSpan="2">
                  <a:txBody>
                    <a:bodyPr/>
                    <a:lstStyle/>
                    <a:p>
                      <a:pPr algn="ctr"/>
                      <a:r>
                        <a:rPr lang="en-US" sz="1600" dirty="0" smtClean="0"/>
                        <a:t>And First Pay Period </a:t>
                      </a:r>
                    </a:p>
                    <a:p>
                      <a:pPr algn="ctr"/>
                      <a:r>
                        <a:rPr lang="en-US" sz="1600" dirty="0" smtClean="0"/>
                        <a:t>for Caree</a:t>
                      </a:r>
                      <a:r>
                        <a:rPr lang="en-US" sz="1600" baseline="0" dirty="0" smtClean="0"/>
                        <a:t>r Tracks</a:t>
                      </a:r>
                      <a:r>
                        <a:rPr lang="en-US" sz="1600" dirty="0" smtClean="0"/>
                        <a:t> Job Title Will</a:t>
                      </a:r>
                      <a:r>
                        <a:rPr lang="en-US" sz="1600" baseline="0" dirty="0" smtClean="0"/>
                        <a:t> be</a:t>
                      </a:r>
                      <a:endParaRPr lang="en-US" sz="1600" dirty="0"/>
                    </a:p>
                  </a:txBody>
                  <a:tcPr anchor="ctr"/>
                </a:tc>
                <a:tc hMerge="1">
                  <a:txBody>
                    <a:bodyPr/>
                    <a:lstStyle/>
                    <a:p>
                      <a:endParaRPr lang="en-US" sz="1400" dirty="0"/>
                    </a:p>
                  </a:txBody>
                  <a:tcPr/>
                </a:tc>
                <a:extLst>
                  <a:ext uri="{0D108BD9-81ED-4DB2-BD59-A6C34878D82A}">
                    <a16:rowId xmlns:a16="http://schemas.microsoft.com/office/drawing/2014/main" val="381638920"/>
                  </a:ext>
                </a:extLst>
              </a:tr>
              <a:tr h="1032052">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From Current Status of:</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To </a:t>
                      </a:r>
                    </a:p>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Career Tracks Status of:</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Pay </a:t>
                      </a:r>
                    </a:p>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Period</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Pay </a:t>
                      </a:r>
                    </a:p>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Date</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Pay Period</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Pay </a:t>
                      </a:r>
                    </a:p>
                    <a:p>
                      <a:pPr marL="0" algn="ctr" defTabSz="914377" rtl="0" eaLnBrk="1" latinLnBrk="0" hangingPunct="1"/>
                      <a:r>
                        <a:rPr lang="en-US" sz="1600" b="1"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Date</a:t>
                      </a:r>
                      <a:endParaRPr lang="en-US" sz="1600" b="1"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3279120759"/>
                  </a:ext>
                </a:extLst>
              </a:tr>
              <a:tr h="1056993">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Exempt (Monthly)</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Non Exempt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(Bi Weekly)</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10/1/20 – 10/31/20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10/31/20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11/1/20 – 11/14/20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11/25/20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787518751"/>
                  </a:ext>
                </a:extLst>
              </a:tr>
              <a:tr h="110374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Non Exempt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(Bi Weekly)</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Exempt (Monthly)</a:t>
                      </a:r>
                    </a:p>
                    <a:p>
                      <a:pPr marL="0" algn="l" defTabSz="914377" rtl="0" eaLnBrk="1" latinLnBrk="0" hangingPunct="1"/>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10/18/20 – 10/31/20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11/10/20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11/1/20 – 11/30/20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algn="l" defTabSz="914377" rtl="0" eaLnBrk="1" latinLnBrk="0" hangingPunct="1"/>
                      <a:r>
                        <a:rPr lang="en-US" sz="1600" kern="1200" baseline="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12/1/20</a:t>
                      </a:r>
                      <a:endParaRPr lang="en-US" sz="16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4055186333"/>
                  </a:ext>
                </a:extLst>
              </a:tr>
            </a:tbl>
          </a:graphicData>
        </a:graphic>
      </p:graphicFrame>
      <p:sp>
        <p:nvSpPr>
          <p:cNvPr id="3" name="Slide Number Placeholder 2"/>
          <p:cNvSpPr>
            <a:spLocks noGrp="1"/>
          </p:cNvSpPr>
          <p:nvPr>
            <p:ph type="sldNum" sz="quarter" idx="12"/>
          </p:nvPr>
        </p:nvSpPr>
        <p:spPr>
          <a:xfrm>
            <a:off x="11758962" y="6540190"/>
            <a:ext cx="433040" cy="352242"/>
          </a:xfrm>
        </p:spPr>
        <p:txBody>
          <a:bodyPr/>
          <a:lstStyle/>
          <a:p>
            <a:fld id="{07297065-12DB-4451-8B30-EBF38A6018EA}" type="slidenum">
              <a:rPr lang="en-US" smtClean="0"/>
              <a:t>20</a:t>
            </a:fld>
            <a:endParaRPr lang="en-US" dirty="0"/>
          </a:p>
        </p:txBody>
      </p:sp>
      <p:sp>
        <p:nvSpPr>
          <p:cNvPr id="6" name="Title 2"/>
          <p:cNvSpPr txBox="1">
            <a:spLocks/>
          </p:cNvSpPr>
          <p:nvPr/>
        </p:nvSpPr>
        <p:spPr>
          <a:xfrm>
            <a:off x="2002972" y="96702"/>
            <a:ext cx="10515600" cy="729212"/>
          </a:xfrm>
          <a:prstGeom prst="rect">
            <a:avLst/>
          </a:prstGeom>
        </p:spPr>
        <p:txBody>
          <a:bodyPr>
            <a:normAutofit/>
          </a:bodyPr>
          <a:lstStyle>
            <a:lvl1pPr algn="l" defTabSz="914354" rtl="0" eaLnBrk="1" latinLnBrk="0" hangingPunct="1">
              <a:lnSpc>
                <a:spcPct val="90000"/>
              </a:lnSpc>
              <a:spcBef>
                <a:spcPct val="0"/>
              </a:spcBef>
              <a:buNone/>
              <a:defRPr sz="44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smtClean="0">
                <a:latin typeface="+mn-lt"/>
                <a:cs typeface="Arial" panose="020B0604020202020204" pitchFamily="34" charset="0"/>
              </a:rPr>
              <a:t>Exemption Status</a:t>
            </a:r>
            <a:endParaRPr lang="en-US" sz="4000" dirty="0">
              <a:latin typeface="+mn-lt"/>
              <a:cs typeface="Arial" panose="020B0604020202020204" pitchFamily="34" charset="0"/>
            </a:endParaRPr>
          </a:p>
        </p:txBody>
      </p:sp>
      <p:pic>
        <p:nvPicPr>
          <p:cNvPr id="7" name="Picture 6"/>
          <p:cNvPicPr>
            <a:picLocks noChangeAspect="1"/>
          </p:cNvPicPr>
          <p:nvPr/>
        </p:nvPicPr>
        <p:blipFill>
          <a:blip r:embed="rId3"/>
          <a:stretch>
            <a:fillRect/>
          </a:stretch>
        </p:blipFill>
        <p:spPr>
          <a:xfrm>
            <a:off x="469794" y="5958814"/>
            <a:ext cx="2677667" cy="751054"/>
          </a:xfrm>
          <a:prstGeom prst="rect">
            <a:avLst/>
          </a:prstGeom>
        </p:spPr>
      </p:pic>
    </p:spTree>
    <p:extLst>
      <p:ext uri="{BB962C8B-B14F-4D97-AF65-F5344CB8AC3E}">
        <p14:creationId xmlns:p14="http://schemas.microsoft.com/office/powerpoint/2010/main" val="3579856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68402" y="6420051"/>
            <a:ext cx="523600" cy="472381"/>
          </a:xfrm>
        </p:spPr>
        <p:txBody>
          <a:bodyPr/>
          <a:lstStyle/>
          <a:p>
            <a:fld id="{07297065-12DB-4451-8B30-EBF38A6018EA}" type="slidenum">
              <a:rPr lang="en-US" smtClean="0"/>
              <a:t>21</a:t>
            </a:fld>
            <a:endParaRPr lang="en-US" dirty="0"/>
          </a:p>
        </p:txBody>
      </p:sp>
      <p:sp>
        <p:nvSpPr>
          <p:cNvPr id="3" name="Title 2"/>
          <p:cNvSpPr>
            <a:spLocks noGrp="1"/>
          </p:cNvSpPr>
          <p:nvPr>
            <p:ph type="title"/>
          </p:nvPr>
        </p:nvSpPr>
        <p:spPr>
          <a:xfrm>
            <a:off x="1676400" y="0"/>
            <a:ext cx="10515600" cy="729212"/>
          </a:xfrm>
        </p:spPr>
        <p:txBody>
          <a:bodyPr>
            <a:normAutofit/>
          </a:bodyPr>
          <a:lstStyle/>
          <a:p>
            <a:r>
              <a:rPr lang="en-US" sz="3600" dirty="0" smtClean="0"/>
              <a:t>  </a:t>
            </a:r>
            <a:r>
              <a:rPr lang="en-US" sz="4000" dirty="0" smtClean="0"/>
              <a:t>Salary Range Structure</a:t>
            </a:r>
            <a:endParaRPr lang="en-US" sz="4000" dirty="0"/>
          </a:p>
        </p:txBody>
      </p:sp>
      <p:pic>
        <p:nvPicPr>
          <p:cNvPr id="5" name="Content Placeholder 4"/>
          <p:cNvPicPr>
            <a:picLocks noGrp="1" noChangeAspect="1"/>
          </p:cNvPicPr>
          <p:nvPr>
            <p:ph idx="1"/>
          </p:nvPr>
        </p:nvPicPr>
        <p:blipFill>
          <a:blip r:embed="rId3">
            <a:duotone>
              <a:schemeClr val="accent1">
                <a:shade val="45000"/>
                <a:satMod val="135000"/>
              </a:schemeClr>
              <a:prstClr val="white"/>
            </a:duotone>
          </a:blip>
          <a:stretch>
            <a:fillRect/>
          </a:stretch>
        </p:blipFill>
        <p:spPr>
          <a:xfrm>
            <a:off x="7272805" y="1289882"/>
            <a:ext cx="4395597" cy="3572566"/>
          </a:xfrm>
          <a:prstGeom prst="rect">
            <a:avLst/>
          </a:prstGeom>
        </p:spPr>
      </p:pic>
      <p:sp>
        <p:nvSpPr>
          <p:cNvPr id="6" name="Rectangle 2"/>
          <p:cNvSpPr txBox="1">
            <a:spLocks/>
          </p:cNvSpPr>
          <p:nvPr/>
        </p:nvSpPr>
        <p:spPr>
          <a:xfrm>
            <a:off x="469794" y="1289882"/>
            <a:ext cx="6284032" cy="4539343"/>
          </a:xfrm>
          <a:prstGeom prst="rect">
            <a:avLst/>
          </a:prstGeom>
        </p:spPr>
        <p:txBody>
          <a:bodyPr vert="horz" lIns="91440" tIns="45720" rIns="91440" bIns="45720" rtlCol="0">
            <a:normAutofit fontScale="25000" lnSpcReduction="20000"/>
          </a:bodyPr>
          <a:lstStyle>
            <a:lvl1pPr marL="0" indent="0" algn="l" defTabSz="914377" rtl="0" eaLnBrk="1" latinLnBrk="0" hangingPunct="1">
              <a:lnSpc>
                <a:spcPct val="90000"/>
              </a:lnSpc>
              <a:spcBef>
                <a:spcPts val="1000"/>
              </a:spcBef>
              <a:buFontTx/>
              <a:buNone/>
              <a:defRPr sz="2400" kern="1200" baseline="0">
                <a:solidFill>
                  <a:srgbClr val="0064A4"/>
                </a:solidFill>
                <a:latin typeface="Century Gothic" panose="020B050202020202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20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8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6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Aft>
                <a:spcPts val="1200"/>
              </a:spcAft>
            </a:pPr>
            <a:r>
              <a:rPr lang="en-US" sz="7400" dirty="0" smtClean="0">
                <a:solidFill>
                  <a:schemeClr val="tx2"/>
                </a:solidFill>
                <a:latin typeface="Verdana" panose="020B0604030504040204" pitchFamily="34" charset="0"/>
              </a:rPr>
              <a:t>New range is effective at time employee transitions to new Career Tracks job title (October 2020)</a:t>
            </a:r>
          </a:p>
          <a:p>
            <a:pPr>
              <a:lnSpc>
                <a:spcPct val="120000"/>
              </a:lnSpc>
              <a:spcAft>
                <a:spcPts val="1200"/>
              </a:spcAft>
            </a:pPr>
            <a:r>
              <a:rPr lang="en-US" sz="7400" dirty="0" smtClean="0">
                <a:solidFill>
                  <a:schemeClr val="tx2"/>
                </a:solidFill>
                <a:latin typeface="Verdana" panose="020B0604030504040204" pitchFamily="34" charset="0"/>
              </a:rPr>
              <a:t>Salary Range represents a proxy for competitive range of pay for comparable jobs in the local labor market.  </a:t>
            </a:r>
          </a:p>
          <a:p>
            <a:pPr>
              <a:lnSpc>
                <a:spcPct val="120000"/>
              </a:lnSpc>
              <a:spcAft>
                <a:spcPts val="1200"/>
              </a:spcAft>
            </a:pPr>
            <a:r>
              <a:rPr lang="en-US" sz="7400" dirty="0" smtClean="0">
                <a:solidFill>
                  <a:schemeClr val="tx2"/>
                </a:solidFill>
                <a:latin typeface="Verdana" panose="020B0604030504040204" pitchFamily="34" charset="0"/>
              </a:rPr>
              <a:t>The midpoint of the range represents the median pay level in the market for fully-experienced employees performing comparable work. </a:t>
            </a:r>
          </a:p>
          <a:p>
            <a:pPr>
              <a:lnSpc>
                <a:spcPct val="120000"/>
              </a:lnSpc>
              <a:spcAft>
                <a:spcPts val="1200"/>
              </a:spcAft>
            </a:pPr>
            <a:r>
              <a:rPr lang="en-US" sz="7400" dirty="0">
                <a:solidFill>
                  <a:schemeClr val="tx2"/>
                </a:solidFill>
                <a:latin typeface="Verdana" panose="020B0604030504040204" pitchFamily="34" charset="0"/>
              </a:rPr>
              <a:t>Salary Range minimums, midpoints and maximums have been adjusted to reflect overall market movement of 2</a:t>
            </a:r>
            <a:r>
              <a:rPr lang="en-US" sz="7400" dirty="0" smtClean="0">
                <a:solidFill>
                  <a:schemeClr val="tx2"/>
                </a:solidFill>
                <a:latin typeface="Verdana" panose="020B0604030504040204" pitchFamily="34" charset="0"/>
              </a:rPr>
              <a:t>%.</a:t>
            </a:r>
            <a:endParaRPr lang="en-US" sz="7400" dirty="0">
              <a:solidFill>
                <a:schemeClr val="tx2"/>
              </a:solidFill>
              <a:latin typeface="Verdana" panose="020B0604030504040204" pitchFamily="34" charset="0"/>
            </a:endParaRPr>
          </a:p>
          <a:p>
            <a:pPr>
              <a:lnSpc>
                <a:spcPct val="120000"/>
              </a:lnSpc>
              <a:spcAft>
                <a:spcPts val="1200"/>
              </a:spcAft>
            </a:pPr>
            <a:endParaRPr lang="en-US" sz="7400" dirty="0" smtClean="0">
              <a:solidFill>
                <a:schemeClr val="tx2"/>
              </a:solidFill>
              <a:latin typeface="Verdana" panose="020B0604030504040204" pitchFamily="34" charset="0"/>
            </a:endParaRPr>
          </a:p>
        </p:txBody>
      </p:sp>
      <p:pic>
        <p:nvPicPr>
          <p:cNvPr id="7" name="Picture 6"/>
          <p:cNvPicPr>
            <a:picLocks noChangeAspect="1"/>
          </p:cNvPicPr>
          <p:nvPr/>
        </p:nvPicPr>
        <p:blipFill>
          <a:blip r:embed="rId4"/>
          <a:stretch>
            <a:fillRect/>
          </a:stretch>
        </p:blipFill>
        <p:spPr>
          <a:xfrm>
            <a:off x="469794" y="6066309"/>
            <a:ext cx="2294427" cy="643559"/>
          </a:xfrm>
          <a:prstGeom prst="rect">
            <a:avLst/>
          </a:prstGeom>
        </p:spPr>
      </p:pic>
    </p:spTree>
    <p:extLst>
      <p:ext uri="{BB962C8B-B14F-4D97-AF65-F5344CB8AC3E}">
        <p14:creationId xmlns:p14="http://schemas.microsoft.com/office/powerpoint/2010/main" val="2193381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56194" y="6506679"/>
            <a:ext cx="535807" cy="385754"/>
          </a:xfrm>
        </p:spPr>
        <p:txBody>
          <a:bodyPr/>
          <a:lstStyle/>
          <a:p>
            <a:fld id="{07297065-12DB-4451-8B30-EBF38A6018EA}" type="slidenum">
              <a:rPr lang="en-US" smtClean="0"/>
              <a:t>22</a:t>
            </a:fld>
            <a:endParaRPr lang="en-US" dirty="0"/>
          </a:p>
        </p:txBody>
      </p:sp>
      <p:sp>
        <p:nvSpPr>
          <p:cNvPr id="3" name="Title 2"/>
          <p:cNvSpPr>
            <a:spLocks noGrp="1"/>
          </p:cNvSpPr>
          <p:nvPr>
            <p:ph type="title"/>
          </p:nvPr>
        </p:nvSpPr>
        <p:spPr/>
        <p:txBody>
          <a:bodyPr>
            <a:normAutofit/>
          </a:bodyPr>
          <a:lstStyle/>
          <a:p>
            <a:r>
              <a:rPr lang="en-US" sz="4000" dirty="0" smtClean="0"/>
              <a:t>UCI Salary Range Structure</a:t>
            </a:r>
            <a:endParaRPr lang="en-US" sz="4000" dirty="0"/>
          </a:p>
        </p:txBody>
      </p:sp>
      <p:graphicFrame>
        <p:nvGraphicFramePr>
          <p:cNvPr id="4" name="Table 3"/>
          <p:cNvGraphicFramePr>
            <a:graphicFrameLocks noGrp="1"/>
          </p:cNvGraphicFramePr>
          <p:nvPr>
            <p:extLst>
              <p:ext uri="{D42A27DB-BD31-4B8C-83A1-F6EECF244321}">
                <p14:modId xmlns:p14="http://schemas.microsoft.com/office/powerpoint/2010/main" val="2566819909"/>
              </p:ext>
            </p:extLst>
          </p:nvPr>
        </p:nvGraphicFramePr>
        <p:xfrm>
          <a:off x="2658979" y="1098560"/>
          <a:ext cx="6821906" cy="5156100"/>
        </p:xfrm>
        <a:graphic>
          <a:graphicData uri="http://schemas.openxmlformats.org/drawingml/2006/table">
            <a:tbl>
              <a:tblPr>
                <a:tableStyleId>{69CF1AB2-1976-4502-BF36-3FF5EA218861}</a:tableStyleId>
              </a:tblPr>
              <a:tblGrid>
                <a:gridCol w="1348353">
                  <a:extLst>
                    <a:ext uri="{9D8B030D-6E8A-4147-A177-3AD203B41FA5}">
                      <a16:colId xmlns:a16="http://schemas.microsoft.com/office/drawing/2014/main" val="2640751765"/>
                    </a:ext>
                  </a:extLst>
                </a:gridCol>
                <a:gridCol w="1938257">
                  <a:extLst>
                    <a:ext uri="{9D8B030D-6E8A-4147-A177-3AD203B41FA5}">
                      <a16:colId xmlns:a16="http://schemas.microsoft.com/office/drawing/2014/main" val="1195715759"/>
                    </a:ext>
                  </a:extLst>
                </a:gridCol>
                <a:gridCol w="1783236">
                  <a:extLst>
                    <a:ext uri="{9D8B030D-6E8A-4147-A177-3AD203B41FA5}">
                      <a16:colId xmlns:a16="http://schemas.microsoft.com/office/drawing/2014/main" val="3523263416"/>
                    </a:ext>
                  </a:extLst>
                </a:gridCol>
                <a:gridCol w="1752060">
                  <a:extLst>
                    <a:ext uri="{9D8B030D-6E8A-4147-A177-3AD203B41FA5}">
                      <a16:colId xmlns:a16="http://schemas.microsoft.com/office/drawing/2014/main" val="1242928202"/>
                    </a:ext>
                  </a:extLst>
                </a:gridCol>
              </a:tblGrid>
              <a:tr h="314595">
                <a:tc gridSpan="4">
                  <a:txBody>
                    <a:bodyPr/>
                    <a:lstStyle/>
                    <a:p>
                      <a:pPr algn="ctr" fontAlgn="ctr"/>
                      <a:r>
                        <a:rPr lang="en-US" sz="1400" b="1" i="0" u="none" strike="noStrike"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EFFECTIVE</a:t>
                      </a:r>
                      <a:r>
                        <a:rPr lang="en-US" sz="1400" b="1" i="0" u="none" strike="noStrike" baseline="0" dirty="0" smtClean="0">
                          <a:solidFill>
                            <a:schemeClr val="tx1"/>
                          </a:solidFill>
                          <a:effectLst/>
                          <a:latin typeface="Verdana" panose="020B0604030504040204" pitchFamily="34" charset="0"/>
                          <a:ea typeface="Verdana" panose="020B0604030504040204" pitchFamily="34" charset="0"/>
                          <a:cs typeface="Verdana" panose="020B0604030504040204" pitchFamily="34" charset="0"/>
                        </a:rPr>
                        <a:t> OCTOBER 1, 2020</a:t>
                      </a:r>
                      <a:endParaRPr lang="en-US" sz="1400" b="1"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rgbClr val="FFC000"/>
                    </a:solidFill>
                  </a:tcPr>
                </a:tc>
                <a:tc hMerge="1">
                  <a:txBody>
                    <a:bodyPr/>
                    <a:lstStyle/>
                    <a:p>
                      <a:pPr algn="ctr" fontAlgn="ct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tc hMerge="1">
                  <a:txBody>
                    <a:bodyPr/>
                    <a:lstStyle/>
                    <a:p>
                      <a:pPr algn="ctr" fontAlgn="ct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tc hMerge="1">
                  <a:txBody>
                    <a:bodyPr/>
                    <a:lstStyle/>
                    <a:p>
                      <a:pPr algn="ctr" fontAlgn="ct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extLst>
                  <a:ext uri="{0D108BD9-81ED-4DB2-BD59-A6C34878D82A}">
                    <a16:rowId xmlns:a16="http://schemas.microsoft.com/office/drawing/2014/main" val="982041956"/>
                  </a:ext>
                </a:extLst>
              </a:tr>
              <a:tr h="263371">
                <a:tc>
                  <a:txBody>
                    <a:bodyPr/>
                    <a:lstStyle/>
                    <a:p>
                      <a:pPr algn="ctr" fontAlgn="ctr"/>
                      <a:r>
                        <a:rPr lang="en-US" sz="1400" b="1" u="none" strike="noStrike" dirty="0" smtClean="0">
                          <a:solidFill>
                            <a:schemeClr val="bg1"/>
                          </a:solidFill>
                          <a:effectLst/>
                        </a:rPr>
                        <a:t>GRADE</a:t>
                      </a: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tc>
                  <a:txBody>
                    <a:bodyPr/>
                    <a:lstStyle/>
                    <a:p>
                      <a:pPr algn="ctr" fontAlgn="ctr"/>
                      <a:r>
                        <a:rPr lang="en-US" sz="1400" b="1" u="none" strike="noStrike" dirty="0">
                          <a:solidFill>
                            <a:schemeClr val="bg1"/>
                          </a:solidFill>
                          <a:effectLst/>
                        </a:rPr>
                        <a:t>MINIMUM</a:t>
                      </a: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tc>
                  <a:txBody>
                    <a:bodyPr/>
                    <a:lstStyle/>
                    <a:p>
                      <a:pPr algn="ctr" fontAlgn="ctr"/>
                      <a:r>
                        <a:rPr lang="en-US" sz="1400" b="1" u="none" strike="noStrike" dirty="0">
                          <a:solidFill>
                            <a:schemeClr val="bg1"/>
                          </a:solidFill>
                          <a:effectLst/>
                        </a:rPr>
                        <a:t>MIDPOINT</a:t>
                      </a: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tc>
                  <a:txBody>
                    <a:bodyPr/>
                    <a:lstStyle/>
                    <a:p>
                      <a:pPr algn="ctr" fontAlgn="ctr"/>
                      <a:r>
                        <a:rPr lang="en-US" sz="1400" b="1" u="none" strike="noStrike" dirty="0">
                          <a:solidFill>
                            <a:schemeClr val="bg1"/>
                          </a:solidFill>
                          <a:effectLst/>
                        </a:rPr>
                        <a:t>MAXIMUM</a:t>
                      </a:r>
                      <a:endParaRPr lang="en-US"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6350" marR="6350" marT="6350" marB="0" anchor="ctr">
                    <a:solidFill>
                      <a:schemeClr val="accent1"/>
                    </a:solidFill>
                  </a:tcPr>
                </a:tc>
                <a:extLst>
                  <a:ext uri="{0D108BD9-81ED-4DB2-BD59-A6C34878D82A}">
                    <a16:rowId xmlns:a16="http://schemas.microsoft.com/office/drawing/2014/main" val="1710233871"/>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31</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$143,100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$283,000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$422,700</a:t>
                      </a:r>
                    </a:p>
                  </a:txBody>
                  <a:tcPr marL="0" marR="0" marT="0" marB="0" anchor="ctr"/>
                </a:tc>
                <a:extLst>
                  <a:ext uri="{0D108BD9-81ED-4DB2-BD59-A6C34878D82A}">
                    <a16:rowId xmlns:a16="http://schemas.microsoft.com/office/drawing/2014/main" val="2659763199"/>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$125,600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$248,200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$370,900</a:t>
                      </a:r>
                    </a:p>
                  </a:txBody>
                  <a:tcPr marL="0" marR="0" marT="0" marB="0" anchor="ctr">
                    <a:noFill/>
                  </a:tcPr>
                </a:tc>
                <a:extLst>
                  <a:ext uri="{0D108BD9-81ED-4DB2-BD59-A6C34878D82A}">
                    <a16:rowId xmlns:a16="http://schemas.microsoft.com/office/drawing/2014/main" val="3462745845"/>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29</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$114,500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$217,800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$321,000</a:t>
                      </a:r>
                    </a:p>
                  </a:txBody>
                  <a:tcPr marL="0" marR="0" marT="0" marB="0" anchor="ctr"/>
                </a:tc>
                <a:extLst>
                  <a:ext uri="{0D108BD9-81ED-4DB2-BD59-A6C34878D82A}">
                    <a16:rowId xmlns:a16="http://schemas.microsoft.com/office/drawing/2014/main" val="640068308"/>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28</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$104,300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$191,100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$277,800</a:t>
                      </a:r>
                    </a:p>
                  </a:txBody>
                  <a:tcPr marL="0" marR="0" marT="0" marB="0" anchor="ctr">
                    <a:noFill/>
                  </a:tcPr>
                </a:tc>
                <a:extLst>
                  <a:ext uri="{0D108BD9-81ED-4DB2-BD59-A6C34878D82A}">
                    <a16:rowId xmlns:a16="http://schemas.microsoft.com/office/drawing/2014/main" val="3639799660"/>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27</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$95,100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$167,600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$240,100</a:t>
                      </a:r>
                    </a:p>
                  </a:txBody>
                  <a:tcPr marL="0" marR="0" marT="0" marB="0" anchor="ctr"/>
                </a:tc>
                <a:extLst>
                  <a:ext uri="{0D108BD9-81ED-4DB2-BD59-A6C34878D82A}">
                    <a16:rowId xmlns:a16="http://schemas.microsoft.com/office/drawing/2014/main" val="3821733068"/>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26</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$87,700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$149,500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$211,300</a:t>
                      </a:r>
                    </a:p>
                  </a:txBody>
                  <a:tcPr marL="0" marR="0" marT="0" marB="0" anchor="ctr">
                    <a:noFill/>
                  </a:tcPr>
                </a:tc>
                <a:extLst>
                  <a:ext uri="{0D108BD9-81ED-4DB2-BD59-A6C34878D82A}">
                    <a16:rowId xmlns:a16="http://schemas.microsoft.com/office/drawing/2014/main" val="4060887286"/>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25</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$81,400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$133,500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$185,500</a:t>
                      </a:r>
                    </a:p>
                  </a:txBody>
                  <a:tcPr marL="0" marR="0" marT="0" marB="0" anchor="ctr"/>
                </a:tc>
                <a:extLst>
                  <a:ext uri="{0D108BD9-81ED-4DB2-BD59-A6C34878D82A}">
                    <a16:rowId xmlns:a16="http://schemas.microsoft.com/office/drawing/2014/main" val="1037337868"/>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24</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$75,800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$119,300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$162,800</a:t>
                      </a:r>
                    </a:p>
                  </a:txBody>
                  <a:tcPr marL="0" marR="0" marT="0" marB="0" anchor="ctr">
                    <a:noFill/>
                  </a:tcPr>
                </a:tc>
                <a:extLst>
                  <a:ext uri="{0D108BD9-81ED-4DB2-BD59-A6C34878D82A}">
                    <a16:rowId xmlns:a16="http://schemas.microsoft.com/office/drawing/2014/main" val="622554172"/>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23</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$69,900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$106,400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$143,000</a:t>
                      </a:r>
                    </a:p>
                  </a:txBody>
                  <a:tcPr marL="0" marR="0" marT="0" marB="0" anchor="ctr"/>
                </a:tc>
                <a:extLst>
                  <a:ext uri="{0D108BD9-81ED-4DB2-BD59-A6C34878D82A}">
                    <a16:rowId xmlns:a16="http://schemas.microsoft.com/office/drawing/2014/main" val="3109493183"/>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22</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$62,400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$95,000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$127,500</a:t>
                      </a:r>
                    </a:p>
                  </a:txBody>
                  <a:tcPr marL="0" marR="0" marT="0" marB="0" anchor="ctr">
                    <a:noFill/>
                  </a:tcPr>
                </a:tc>
                <a:extLst>
                  <a:ext uri="{0D108BD9-81ED-4DB2-BD59-A6C34878D82A}">
                    <a16:rowId xmlns:a16="http://schemas.microsoft.com/office/drawing/2014/main" val="1216415176"/>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21</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$55,700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$85,000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$114,200</a:t>
                      </a:r>
                    </a:p>
                  </a:txBody>
                  <a:tcPr marL="0" marR="0" marT="0" marB="0" anchor="ctr"/>
                </a:tc>
                <a:extLst>
                  <a:ext uri="{0D108BD9-81ED-4DB2-BD59-A6C34878D82A}">
                    <a16:rowId xmlns:a16="http://schemas.microsoft.com/office/drawing/2014/main" val="2602284919"/>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$50,600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$77,100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$103,700</a:t>
                      </a:r>
                    </a:p>
                  </a:txBody>
                  <a:tcPr marL="0" marR="0" marT="0" marB="0" anchor="ctr">
                    <a:noFill/>
                  </a:tcPr>
                </a:tc>
                <a:extLst>
                  <a:ext uri="{0D108BD9-81ED-4DB2-BD59-A6C34878D82A}">
                    <a16:rowId xmlns:a16="http://schemas.microsoft.com/office/drawing/2014/main" val="3106552459"/>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19</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$45,900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$70,100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$94,000</a:t>
                      </a:r>
                    </a:p>
                  </a:txBody>
                  <a:tcPr marL="0" marR="0" marT="0" marB="0" anchor="ctr"/>
                </a:tc>
                <a:extLst>
                  <a:ext uri="{0D108BD9-81ED-4DB2-BD59-A6C34878D82A}">
                    <a16:rowId xmlns:a16="http://schemas.microsoft.com/office/drawing/2014/main" val="1504345858"/>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18</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$41,800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$63,700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$85,500</a:t>
                      </a:r>
                    </a:p>
                  </a:txBody>
                  <a:tcPr marL="0" marR="0" marT="0" marB="0" anchor="ctr">
                    <a:noFill/>
                  </a:tcPr>
                </a:tc>
                <a:extLst>
                  <a:ext uri="{0D108BD9-81ED-4DB2-BD59-A6C34878D82A}">
                    <a16:rowId xmlns:a16="http://schemas.microsoft.com/office/drawing/2014/main" val="2748903743"/>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17</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$37,900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$57,900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$77,900</a:t>
                      </a:r>
                    </a:p>
                  </a:txBody>
                  <a:tcPr marL="0" marR="0" marT="0" marB="0" anchor="ctr"/>
                </a:tc>
                <a:extLst>
                  <a:ext uri="{0D108BD9-81ED-4DB2-BD59-A6C34878D82A}">
                    <a16:rowId xmlns:a16="http://schemas.microsoft.com/office/drawing/2014/main" val="346299894"/>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16</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$34,500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$52,600</a:t>
                      </a:r>
                    </a:p>
                  </a:txBody>
                  <a:tcPr marL="0" marR="0" marT="0" marB="0" anchor="c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$70,800</a:t>
                      </a:r>
                    </a:p>
                  </a:txBody>
                  <a:tcPr marL="0" marR="0" marT="0" marB="0" anchor="ctr">
                    <a:noFill/>
                  </a:tcPr>
                </a:tc>
                <a:extLst>
                  <a:ext uri="{0D108BD9-81ED-4DB2-BD59-A6C34878D82A}">
                    <a16:rowId xmlns:a16="http://schemas.microsoft.com/office/drawing/2014/main" val="2922846435"/>
                  </a:ext>
                </a:extLst>
              </a:tr>
              <a:tr h="269302">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15</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$31,500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$47,800</a:t>
                      </a:r>
                    </a:p>
                  </a:txBody>
                  <a:tcPr marL="0" marR="0" marT="0" marB="0"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400" kern="1200" baseline="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$64,200</a:t>
                      </a:r>
                    </a:p>
                  </a:txBody>
                  <a:tcPr marL="0" marR="0" marT="0" marB="0" anchor="ctr"/>
                </a:tc>
                <a:extLst>
                  <a:ext uri="{0D108BD9-81ED-4DB2-BD59-A6C34878D82A}">
                    <a16:rowId xmlns:a16="http://schemas.microsoft.com/office/drawing/2014/main" val="2782503942"/>
                  </a:ext>
                </a:extLst>
              </a:tr>
            </a:tbl>
          </a:graphicData>
        </a:graphic>
      </p:graphicFrame>
      <p:pic>
        <p:nvPicPr>
          <p:cNvPr id="5" name="Picture 4"/>
          <p:cNvPicPr>
            <a:picLocks noChangeAspect="1"/>
          </p:cNvPicPr>
          <p:nvPr/>
        </p:nvPicPr>
        <p:blipFill>
          <a:blip r:embed="rId3"/>
          <a:stretch>
            <a:fillRect/>
          </a:stretch>
        </p:blipFill>
        <p:spPr>
          <a:xfrm>
            <a:off x="469795" y="6095828"/>
            <a:ext cx="2189184" cy="614040"/>
          </a:xfrm>
          <a:prstGeom prst="rect">
            <a:avLst/>
          </a:prstGeom>
        </p:spPr>
      </p:pic>
    </p:spTree>
    <p:extLst>
      <p:ext uri="{BB962C8B-B14F-4D97-AF65-F5344CB8AC3E}">
        <p14:creationId xmlns:p14="http://schemas.microsoft.com/office/powerpoint/2010/main" val="4006920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68402" y="6420051"/>
            <a:ext cx="523600" cy="472381"/>
          </a:xfrm>
        </p:spPr>
        <p:txBody>
          <a:bodyPr/>
          <a:lstStyle/>
          <a:p>
            <a:fld id="{07297065-12DB-4451-8B30-EBF38A6018EA}" type="slidenum">
              <a:rPr lang="en-US" smtClean="0"/>
              <a:t>23</a:t>
            </a:fld>
            <a:endParaRPr lang="en-US" dirty="0"/>
          </a:p>
        </p:txBody>
      </p:sp>
      <p:sp>
        <p:nvSpPr>
          <p:cNvPr id="3" name="Title 2"/>
          <p:cNvSpPr>
            <a:spLocks noGrp="1"/>
          </p:cNvSpPr>
          <p:nvPr>
            <p:ph type="title"/>
          </p:nvPr>
        </p:nvSpPr>
        <p:spPr>
          <a:xfrm>
            <a:off x="1676400" y="0"/>
            <a:ext cx="10515600" cy="729212"/>
          </a:xfrm>
        </p:spPr>
        <p:txBody>
          <a:bodyPr>
            <a:normAutofit/>
          </a:bodyPr>
          <a:lstStyle/>
          <a:p>
            <a:r>
              <a:rPr lang="en-US" sz="3600" dirty="0" smtClean="0"/>
              <a:t>  Pay Relative to Market Based Structure</a:t>
            </a:r>
            <a:endParaRPr lang="en-US" sz="3600" dirty="0"/>
          </a:p>
        </p:txBody>
      </p:sp>
      <p:sp>
        <p:nvSpPr>
          <p:cNvPr id="6" name="Rectangle 2"/>
          <p:cNvSpPr txBox="1">
            <a:spLocks/>
          </p:cNvSpPr>
          <p:nvPr/>
        </p:nvSpPr>
        <p:spPr>
          <a:xfrm>
            <a:off x="469793" y="1128611"/>
            <a:ext cx="7325467" cy="2537942"/>
          </a:xfrm>
          <a:prstGeom prst="rect">
            <a:avLst/>
          </a:prstGeom>
        </p:spPr>
        <p:txBody>
          <a:bodyPr vert="horz" lIns="91440" tIns="45720" rIns="91440" bIns="45720" rtlCol="0">
            <a:normAutofit fontScale="92500" lnSpcReduction="10000"/>
          </a:bodyPr>
          <a:lstStyle>
            <a:lvl1pPr marL="0" indent="0" algn="l" defTabSz="914377" rtl="0" eaLnBrk="1" latinLnBrk="0" hangingPunct="1">
              <a:lnSpc>
                <a:spcPct val="90000"/>
              </a:lnSpc>
              <a:spcBef>
                <a:spcPts val="1000"/>
              </a:spcBef>
              <a:buFontTx/>
              <a:buNone/>
              <a:defRPr sz="2400" kern="1200" baseline="0">
                <a:solidFill>
                  <a:srgbClr val="0064A4"/>
                </a:solidFill>
                <a:latin typeface="Century Gothic" panose="020B050202020202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
              <a:defRPr sz="20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90000"/>
              </a:lnSpc>
              <a:spcBef>
                <a:spcPts val="500"/>
              </a:spcBef>
              <a:buFont typeface="Wingdings" panose="05000000000000000000" pitchFamily="2" charset="2"/>
              <a:buChar char="§"/>
              <a:defRPr sz="18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90000"/>
              </a:lnSpc>
              <a:spcBef>
                <a:spcPts val="500"/>
              </a:spcBef>
              <a:buFont typeface="Wingdings" panose="05000000000000000000" pitchFamily="2" charset="2"/>
              <a:buChar char="§"/>
              <a:defRPr sz="16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400" kern="1200" baseline="0">
                <a:solidFill>
                  <a:schemeClr val="bg1">
                    <a:lumMod val="50000"/>
                  </a:schemeClr>
                </a:solidFill>
                <a:latin typeface="Century Gothic" panose="020B050202020202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en-US" sz="2200" dirty="0" smtClean="0">
                <a:solidFill>
                  <a:schemeClr val="tx2"/>
                </a:solidFill>
                <a:latin typeface="+mn-lt"/>
              </a:rPr>
              <a:t>Compa-Ratio measures employee pay relative to the labor market for comparable jobs. It is calculated by dividing salary by salary range midpoint (proxy for market).</a:t>
            </a:r>
            <a:r>
              <a:rPr lang="en-US" sz="2200" dirty="0" smtClean="0">
                <a:solidFill>
                  <a:schemeClr val="tx2"/>
                </a:solidFill>
              </a:rPr>
              <a:t> </a:t>
            </a:r>
            <a:endParaRPr lang="en-US" sz="2200" dirty="0">
              <a:solidFill>
                <a:schemeClr val="tx2"/>
              </a:solidFill>
              <a:latin typeface="+mn-lt"/>
            </a:endParaRPr>
          </a:p>
          <a:p>
            <a:r>
              <a:rPr lang="en-US" sz="2200" dirty="0">
                <a:solidFill>
                  <a:schemeClr val="tx2"/>
                </a:solidFill>
                <a:latin typeface="+mn-lt"/>
              </a:rPr>
              <a:t>A Compa-Ratio of 100% means an employee is paid at market (midpoint), however the entire salary range is considered a competitive range of pay, depending on </a:t>
            </a:r>
            <a:r>
              <a:rPr lang="en-US" sz="2200" dirty="0" smtClean="0">
                <a:solidFill>
                  <a:schemeClr val="tx2"/>
                </a:solidFill>
                <a:latin typeface="+mn-lt"/>
              </a:rPr>
              <a:t>an employee’s </a:t>
            </a:r>
            <a:r>
              <a:rPr lang="en-US" sz="2200" dirty="0">
                <a:solidFill>
                  <a:schemeClr val="tx2"/>
                </a:solidFill>
                <a:latin typeface="+mn-lt"/>
              </a:rPr>
              <a:t>qualifications and performance</a:t>
            </a:r>
            <a:r>
              <a:rPr lang="en-US" sz="2200" dirty="0" smtClean="0">
                <a:solidFill>
                  <a:schemeClr val="tx2"/>
                </a:solidFill>
                <a:latin typeface="+mn-lt"/>
              </a:rPr>
              <a:t>.</a:t>
            </a:r>
            <a:endParaRPr lang="en-US" sz="2200" dirty="0">
              <a:solidFill>
                <a:schemeClr val="tx2"/>
              </a:solidFill>
              <a:latin typeface="+mn-lt"/>
            </a:endParaRPr>
          </a:p>
          <a:p>
            <a:pPr>
              <a:lnSpc>
                <a:spcPct val="100000"/>
              </a:lnSpc>
              <a:spcAft>
                <a:spcPts val="1200"/>
              </a:spcAft>
            </a:pPr>
            <a:endParaRPr lang="en-US" sz="2000" dirty="0" smtClean="0">
              <a:solidFill>
                <a:schemeClr val="tx2"/>
              </a:solidFill>
              <a:latin typeface="+mn-lt"/>
            </a:endParaRPr>
          </a:p>
        </p:txBody>
      </p:sp>
      <p:pic>
        <p:nvPicPr>
          <p:cNvPr id="7" name="Picture 6"/>
          <p:cNvPicPr>
            <a:picLocks noChangeAspect="1"/>
          </p:cNvPicPr>
          <p:nvPr/>
        </p:nvPicPr>
        <p:blipFill>
          <a:blip r:embed="rId3"/>
          <a:stretch>
            <a:fillRect/>
          </a:stretch>
        </p:blipFill>
        <p:spPr>
          <a:xfrm>
            <a:off x="469793" y="5845207"/>
            <a:ext cx="3082703" cy="864661"/>
          </a:xfrm>
          <a:prstGeom prst="rect">
            <a:avLst/>
          </a:prstGeom>
        </p:spPr>
      </p:pic>
      <p:pic>
        <p:nvPicPr>
          <p:cNvPr id="8" name="Content Placeholder 7" descr="Salary - Clipboard imag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8161269" y="1083727"/>
            <a:ext cx="3426252" cy="2284168"/>
          </a:xfrm>
        </p:spPr>
      </p:pic>
      <p:sp>
        <p:nvSpPr>
          <p:cNvPr id="5" name="TextBox 4"/>
          <p:cNvSpPr txBox="1"/>
          <p:nvPr/>
        </p:nvSpPr>
        <p:spPr>
          <a:xfrm>
            <a:off x="469793" y="3786384"/>
            <a:ext cx="11117728" cy="1938992"/>
          </a:xfrm>
          <a:prstGeom prst="rect">
            <a:avLst/>
          </a:prstGeom>
          <a:noFill/>
        </p:spPr>
        <p:txBody>
          <a:bodyPr wrap="square" rtlCol="0">
            <a:spAutoFit/>
          </a:bodyPr>
          <a:lstStyle/>
          <a:p>
            <a:r>
              <a:rPr lang="en-US" sz="2000" dirty="0" smtClean="0">
                <a:solidFill>
                  <a:schemeClr val="tx2"/>
                </a:solidFill>
              </a:rPr>
              <a:t>Career </a:t>
            </a:r>
            <a:r>
              <a:rPr lang="en-US" sz="2000" dirty="0">
                <a:solidFill>
                  <a:schemeClr val="tx2"/>
                </a:solidFill>
              </a:rPr>
              <a:t>Tracks salary ranges </a:t>
            </a:r>
            <a:r>
              <a:rPr lang="en-US" sz="2000" dirty="0" smtClean="0">
                <a:solidFill>
                  <a:schemeClr val="tx2"/>
                </a:solidFill>
              </a:rPr>
              <a:t>are aligned with the local labor market.  In most cases, the new ranges are slightly </a:t>
            </a:r>
            <a:r>
              <a:rPr lang="en-US" sz="2000" dirty="0">
                <a:solidFill>
                  <a:schemeClr val="tx2"/>
                </a:solidFill>
              </a:rPr>
              <a:t>higher than current legacy </a:t>
            </a:r>
            <a:r>
              <a:rPr lang="en-US" sz="2000" dirty="0" smtClean="0">
                <a:solidFill>
                  <a:schemeClr val="tx2"/>
                </a:solidFill>
              </a:rPr>
              <a:t>ranges. </a:t>
            </a:r>
          </a:p>
          <a:p>
            <a:endParaRPr lang="en-US" sz="2000" dirty="0">
              <a:solidFill>
                <a:schemeClr val="tx2"/>
              </a:solidFill>
            </a:endParaRPr>
          </a:p>
          <a:p>
            <a:r>
              <a:rPr lang="en-US" sz="2000" dirty="0" smtClean="0">
                <a:solidFill>
                  <a:schemeClr val="tx2"/>
                </a:solidFill>
              </a:rPr>
              <a:t>Because ranges are going up, average Compa-Ratios </a:t>
            </a:r>
            <a:r>
              <a:rPr lang="en-US" sz="2000" dirty="0">
                <a:solidFill>
                  <a:schemeClr val="tx2"/>
                </a:solidFill>
              </a:rPr>
              <a:t>appear lower </a:t>
            </a:r>
            <a:r>
              <a:rPr lang="en-US" sz="2000" dirty="0" smtClean="0">
                <a:solidFill>
                  <a:schemeClr val="tx2"/>
                </a:solidFill>
              </a:rPr>
              <a:t>than when compared to legacy salary ranges.  Most employees will have greater opportunity for salary growth in the Career Tracks structure.</a:t>
            </a:r>
            <a:endParaRPr lang="en-US" sz="2000" dirty="0"/>
          </a:p>
        </p:txBody>
      </p:sp>
    </p:spTree>
    <p:extLst>
      <p:ext uri="{BB962C8B-B14F-4D97-AF65-F5344CB8AC3E}">
        <p14:creationId xmlns:p14="http://schemas.microsoft.com/office/powerpoint/2010/main" val="3491479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704320" y="6371925"/>
            <a:ext cx="487681" cy="520508"/>
          </a:xfrm>
        </p:spPr>
        <p:txBody>
          <a:bodyPr/>
          <a:lstStyle/>
          <a:p>
            <a:fld id="{07297065-12DB-4451-8B30-EBF38A6018EA}" type="slidenum">
              <a:rPr lang="en-US" smtClean="0"/>
              <a:t>24</a:t>
            </a:fld>
            <a:endParaRPr lang="en-US" dirty="0"/>
          </a:p>
        </p:txBody>
      </p:sp>
      <p:sp>
        <p:nvSpPr>
          <p:cNvPr id="3" name="Title 2"/>
          <p:cNvSpPr>
            <a:spLocks noGrp="1"/>
          </p:cNvSpPr>
          <p:nvPr>
            <p:ph type="title"/>
          </p:nvPr>
        </p:nvSpPr>
        <p:spPr/>
        <p:txBody>
          <a:bodyPr>
            <a:normAutofit/>
          </a:bodyPr>
          <a:lstStyle/>
          <a:p>
            <a:r>
              <a:rPr lang="en-US" sz="3600" dirty="0"/>
              <a:t>Pay Relative to Market Based Structure</a:t>
            </a:r>
          </a:p>
        </p:txBody>
      </p:sp>
      <p:pic>
        <p:nvPicPr>
          <p:cNvPr id="5" name="Picture 4"/>
          <p:cNvPicPr>
            <a:picLocks noChangeAspect="1"/>
          </p:cNvPicPr>
          <p:nvPr/>
        </p:nvPicPr>
        <p:blipFill>
          <a:blip r:embed="rId3"/>
          <a:stretch>
            <a:fillRect/>
          </a:stretch>
        </p:blipFill>
        <p:spPr>
          <a:xfrm>
            <a:off x="606392" y="5867539"/>
            <a:ext cx="3003083" cy="84232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23767638"/>
              </p:ext>
            </p:extLst>
          </p:nvPr>
        </p:nvGraphicFramePr>
        <p:xfrm>
          <a:off x="1207276" y="1082422"/>
          <a:ext cx="9670189" cy="4419184"/>
        </p:xfrm>
        <a:graphic>
          <a:graphicData uri="http://schemas.openxmlformats.org/drawingml/2006/table">
            <a:tbl>
              <a:tblPr/>
              <a:tblGrid>
                <a:gridCol w="4462004">
                  <a:extLst>
                    <a:ext uri="{9D8B030D-6E8A-4147-A177-3AD203B41FA5}">
                      <a16:colId xmlns:a16="http://schemas.microsoft.com/office/drawing/2014/main" val="2811940460"/>
                    </a:ext>
                  </a:extLst>
                </a:gridCol>
                <a:gridCol w="2617470">
                  <a:extLst>
                    <a:ext uri="{9D8B030D-6E8A-4147-A177-3AD203B41FA5}">
                      <a16:colId xmlns:a16="http://schemas.microsoft.com/office/drawing/2014/main" val="176436931"/>
                    </a:ext>
                  </a:extLst>
                </a:gridCol>
                <a:gridCol w="2590715">
                  <a:extLst>
                    <a:ext uri="{9D8B030D-6E8A-4147-A177-3AD203B41FA5}">
                      <a16:colId xmlns:a16="http://schemas.microsoft.com/office/drawing/2014/main" val="796306174"/>
                    </a:ext>
                  </a:extLst>
                </a:gridCol>
              </a:tblGrid>
              <a:tr h="452681">
                <a:tc>
                  <a:txBody>
                    <a:bodyPr/>
                    <a:lstStyle/>
                    <a:p>
                      <a:pPr algn="ctr" fontAlgn="b"/>
                      <a:r>
                        <a:rPr lang="en-US" sz="1600" b="1" i="0" u="none" strike="noStrike" dirty="0">
                          <a:solidFill>
                            <a:srgbClr val="FFFFFF"/>
                          </a:solidFill>
                          <a:effectLst/>
                          <a:latin typeface="+mn-lt"/>
                        </a:rPr>
                        <a:t>Career Tracks Category / Level</a:t>
                      </a:r>
                    </a:p>
                  </a:txBody>
                  <a:tcPr marL="6350" marR="6350" marT="6350" marB="0" anchor="ctr">
                    <a:lnL>
                      <a:noFill/>
                    </a:lnL>
                    <a:lnR>
                      <a:noFill/>
                    </a:lnR>
                    <a:lnT w="12700" cap="flat" cmpd="sng" algn="ctr">
                      <a:solidFill>
                        <a:srgbClr val="2F75B5"/>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a:solidFill>
                            <a:srgbClr val="FFFFFF"/>
                          </a:solidFill>
                          <a:effectLst/>
                          <a:latin typeface="+mn-lt"/>
                        </a:rPr>
                        <a:t>Current </a:t>
                      </a:r>
                      <a:r>
                        <a:rPr lang="en-US" sz="1600" b="1" i="0" u="none" strike="noStrike" dirty="0" smtClean="0">
                          <a:solidFill>
                            <a:srgbClr val="FFFFFF"/>
                          </a:solidFill>
                          <a:effectLst/>
                          <a:latin typeface="+mn-lt"/>
                        </a:rPr>
                        <a:t>Salary</a:t>
                      </a:r>
                      <a:r>
                        <a:rPr lang="en-US" sz="1600" b="1" i="0" u="none" strike="noStrike" baseline="0" dirty="0" smtClean="0">
                          <a:solidFill>
                            <a:srgbClr val="FFFFFF"/>
                          </a:solidFill>
                          <a:effectLst/>
                          <a:latin typeface="+mn-lt"/>
                        </a:rPr>
                        <a:t> Range</a:t>
                      </a:r>
                      <a:endParaRPr lang="en-US" sz="1600" b="1" i="0" u="none" strike="noStrike" dirty="0" smtClean="0">
                        <a:solidFill>
                          <a:srgbClr val="FFFFFF"/>
                        </a:solidFill>
                        <a:effectLst/>
                        <a:latin typeface="+mn-lt"/>
                      </a:endParaRPr>
                    </a:p>
                    <a:p>
                      <a:pPr algn="ctr" fontAlgn="b"/>
                      <a:r>
                        <a:rPr lang="en-US" sz="1600" b="1" i="0" u="none" strike="noStrike" dirty="0" smtClean="0">
                          <a:solidFill>
                            <a:srgbClr val="FFFFFF"/>
                          </a:solidFill>
                          <a:effectLst/>
                          <a:latin typeface="+mn-lt"/>
                        </a:rPr>
                        <a:t>Compa </a:t>
                      </a:r>
                      <a:r>
                        <a:rPr lang="en-US" sz="1600" b="1" i="0" u="none" strike="noStrike" dirty="0">
                          <a:solidFill>
                            <a:srgbClr val="FFFFFF"/>
                          </a:solidFill>
                          <a:effectLst/>
                          <a:latin typeface="+mn-lt"/>
                        </a:rPr>
                        <a:t>Ratio</a:t>
                      </a:r>
                    </a:p>
                  </a:txBody>
                  <a:tcPr marL="6350" marR="6350" marT="6350" marB="0" anchor="ctr">
                    <a:lnL>
                      <a:noFill/>
                    </a:lnL>
                    <a:lnR>
                      <a:noFill/>
                    </a:lnR>
                    <a:lnT w="12700" cap="flat" cmpd="sng" algn="ctr">
                      <a:solidFill>
                        <a:srgbClr val="2F75B5"/>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tc>
                  <a:txBody>
                    <a:bodyPr/>
                    <a:lstStyle/>
                    <a:p>
                      <a:pPr algn="ctr" fontAlgn="b"/>
                      <a:r>
                        <a:rPr lang="en-US" sz="1600" b="1" i="0" u="none" strike="noStrike" dirty="0" smtClean="0">
                          <a:solidFill>
                            <a:srgbClr val="FFFFFF"/>
                          </a:solidFill>
                          <a:effectLst/>
                          <a:latin typeface="+mn-lt"/>
                        </a:rPr>
                        <a:t>Career Tracks </a:t>
                      </a:r>
                    </a:p>
                    <a:p>
                      <a:pPr algn="ctr" fontAlgn="b"/>
                      <a:r>
                        <a:rPr lang="en-US" sz="1600" b="1" i="0" u="none" strike="noStrike" dirty="0" smtClean="0">
                          <a:solidFill>
                            <a:srgbClr val="FFFFFF"/>
                          </a:solidFill>
                          <a:effectLst/>
                          <a:latin typeface="+mn-lt"/>
                        </a:rPr>
                        <a:t>Salary Range</a:t>
                      </a:r>
                    </a:p>
                    <a:p>
                      <a:pPr algn="ctr" fontAlgn="b"/>
                      <a:r>
                        <a:rPr lang="en-US" sz="1600" b="1" i="0" u="none" strike="noStrike" dirty="0" smtClean="0">
                          <a:solidFill>
                            <a:srgbClr val="FFFFFF"/>
                          </a:solidFill>
                          <a:effectLst/>
                          <a:latin typeface="+mn-lt"/>
                        </a:rPr>
                        <a:t>Compa </a:t>
                      </a:r>
                      <a:r>
                        <a:rPr lang="en-US" sz="1600" b="1" i="0" u="none" strike="noStrike" dirty="0">
                          <a:solidFill>
                            <a:srgbClr val="FFFFFF"/>
                          </a:solidFill>
                          <a:effectLst/>
                          <a:latin typeface="+mn-lt"/>
                        </a:rPr>
                        <a:t>Ratio</a:t>
                      </a:r>
                    </a:p>
                  </a:txBody>
                  <a:tcPr marL="6350" marR="6350" marT="6350" marB="0" anchor="ctr">
                    <a:lnL>
                      <a:noFill/>
                    </a:lnL>
                    <a:lnR>
                      <a:noFill/>
                    </a:lnR>
                    <a:lnT w="12700" cap="flat" cmpd="sng" algn="ctr">
                      <a:solidFill>
                        <a:srgbClr val="2F75B5"/>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5B9BD5"/>
                    </a:solidFill>
                  </a:tcPr>
                </a:tc>
                <a:extLst>
                  <a:ext uri="{0D108BD9-81ED-4DB2-BD59-A6C34878D82A}">
                    <a16:rowId xmlns:a16="http://schemas.microsoft.com/office/drawing/2014/main" val="1060533040"/>
                  </a:ext>
                </a:extLst>
              </a:tr>
              <a:tr h="262951">
                <a:tc>
                  <a:txBody>
                    <a:bodyPr/>
                    <a:lstStyle/>
                    <a:p>
                      <a:pPr algn="ctr" fontAlgn="b"/>
                      <a:r>
                        <a:rPr lang="en-US" sz="1600" b="1" i="0" u="none" strike="noStrike" dirty="0">
                          <a:solidFill>
                            <a:schemeClr val="tx2"/>
                          </a:solidFill>
                          <a:effectLst/>
                          <a:latin typeface="+mn-lt"/>
                        </a:rPr>
                        <a:t>Managers and </a:t>
                      </a:r>
                      <a:r>
                        <a:rPr lang="en-US" sz="1600" b="1" i="0" u="none" strike="noStrike" dirty="0" smtClean="0">
                          <a:solidFill>
                            <a:schemeClr val="tx2"/>
                          </a:solidFill>
                          <a:effectLst/>
                          <a:latin typeface="+mn-lt"/>
                        </a:rPr>
                        <a:t>Supervisors</a:t>
                      </a:r>
                      <a:endParaRPr lang="en-US" sz="1600" b="1" i="0" u="none" strike="noStrike" dirty="0">
                        <a:solidFill>
                          <a:schemeClr val="tx2"/>
                        </a:solidFill>
                        <a:effectLst/>
                        <a:latin typeface="+mn-lt"/>
                      </a:endParaRPr>
                    </a:p>
                  </a:txBody>
                  <a:tcPr marL="63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105%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98%</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4192916486"/>
                  </a:ext>
                </a:extLst>
              </a:tr>
              <a:tr h="262951">
                <a:tc>
                  <a:txBody>
                    <a:bodyPr/>
                    <a:lstStyle/>
                    <a:p>
                      <a:pPr algn="ctr" fontAlgn="b"/>
                      <a:r>
                        <a:rPr lang="en-US" sz="1600" b="0" i="0" u="none" strike="noStrike" dirty="0" smtClean="0">
                          <a:solidFill>
                            <a:schemeClr val="tx2"/>
                          </a:solidFill>
                          <a:effectLst/>
                          <a:latin typeface="+mn-lt"/>
                        </a:rPr>
                        <a:t>M4</a:t>
                      </a:r>
                      <a:endParaRPr lang="en-US" sz="1600" b="0" i="0" u="none" strike="noStrike" dirty="0">
                        <a:solidFill>
                          <a:schemeClr val="tx2"/>
                        </a:solidFill>
                        <a:effectLst/>
                        <a:latin typeface="+mn-lt"/>
                      </a:endParaRP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132%</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113%</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326433309"/>
                  </a:ext>
                </a:extLst>
              </a:tr>
              <a:tr h="262951">
                <a:tc>
                  <a:txBody>
                    <a:bodyPr/>
                    <a:lstStyle/>
                    <a:p>
                      <a:pPr algn="ctr" fontAlgn="b"/>
                      <a:r>
                        <a:rPr lang="en-US" sz="1600" b="0" i="0" u="none" strike="noStrike" dirty="0">
                          <a:solidFill>
                            <a:schemeClr val="tx2"/>
                          </a:solidFill>
                          <a:effectLst/>
                          <a:latin typeface="+mn-lt"/>
                        </a:rPr>
                        <a:t>M3</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125%</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114%</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645148105"/>
                  </a:ext>
                </a:extLst>
              </a:tr>
              <a:tr h="262951">
                <a:tc>
                  <a:txBody>
                    <a:bodyPr/>
                    <a:lstStyle/>
                    <a:p>
                      <a:pPr algn="ctr" fontAlgn="b"/>
                      <a:r>
                        <a:rPr lang="en-US" sz="1600" b="0" i="0" u="none" strike="noStrike" dirty="0">
                          <a:solidFill>
                            <a:schemeClr val="tx2"/>
                          </a:solidFill>
                          <a:effectLst/>
                          <a:latin typeface="+mn-lt"/>
                        </a:rPr>
                        <a:t>M2</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119%</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109%</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838719011"/>
                  </a:ext>
                </a:extLst>
              </a:tr>
              <a:tr h="262951">
                <a:tc>
                  <a:txBody>
                    <a:bodyPr/>
                    <a:lstStyle/>
                    <a:p>
                      <a:pPr algn="ctr" fontAlgn="b"/>
                      <a:r>
                        <a:rPr lang="en-US" sz="1600" b="0" i="0" u="none" strike="noStrike" dirty="0">
                          <a:solidFill>
                            <a:schemeClr val="tx2"/>
                          </a:solidFill>
                          <a:effectLst/>
                          <a:latin typeface="+mn-lt"/>
                        </a:rPr>
                        <a:t>M1</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106%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99%</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3340546827"/>
                  </a:ext>
                </a:extLst>
              </a:tr>
              <a:tr h="262951">
                <a:tc>
                  <a:txBody>
                    <a:bodyPr/>
                    <a:lstStyle/>
                    <a:p>
                      <a:pPr algn="ctr" fontAlgn="b"/>
                      <a:r>
                        <a:rPr lang="en-US" sz="1600" b="0" i="0" u="none" strike="noStrike" dirty="0">
                          <a:solidFill>
                            <a:schemeClr val="tx2"/>
                          </a:solidFill>
                          <a:effectLst/>
                          <a:latin typeface="+mn-lt"/>
                        </a:rPr>
                        <a:t>S2</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90%</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495003286"/>
                  </a:ext>
                </a:extLst>
              </a:tr>
              <a:tr h="262951">
                <a:tc>
                  <a:txBody>
                    <a:bodyPr/>
                    <a:lstStyle/>
                    <a:p>
                      <a:pPr algn="ctr" fontAlgn="b"/>
                      <a:r>
                        <a:rPr lang="en-US" sz="1600" b="0" i="0" u="none" strike="noStrike" dirty="0">
                          <a:solidFill>
                            <a:schemeClr val="tx2"/>
                          </a:solidFill>
                          <a:effectLst/>
                          <a:latin typeface="+mn-lt"/>
                        </a:rPr>
                        <a:t>S1</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90%</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2939040906"/>
                  </a:ext>
                </a:extLst>
              </a:tr>
              <a:tr h="262951">
                <a:tc>
                  <a:txBody>
                    <a:bodyPr/>
                    <a:lstStyle/>
                    <a:p>
                      <a:pPr algn="ctr" fontAlgn="b"/>
                      <a:r>
                        <a:rPr lang="en-US" sz="1600" b="1" i="0" u="none" strike="noStrike" dirty="0">
                          <a:solidFill>
                            <a:schemeClr val="tx2"/>
                          </a:solidFill>
                          <a:effectLst/>
                          <a:latin typeface="+mn-lt"/>
                        </a:rPr>
                        <a:t>Professionals</a:t>
                      </a:r>
                    </a:p>
                  </a:txBody>
                  <a:tcPr marL="63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93%</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86%</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solidFill>
                      <a:srgbClr val="DDEBF7"/>
                    </a:solidFill>
                  </a:tcPr>
                </a:tc>
                <a:extLst>
                  <a:ext uri="{0D108BD9-81ED-4DB2-BD59-A6C34878D82A}">
                    <a16:rowId xmlns:a16="http://schemas.microsoft.com/office/drawing/2014/main" val="384689925"/>
                  </a:ext>
                </a:extLst>
              </a:tr>
              <a:tr h="262951">
                <a:tc>
                  <a:txBody>
                    <a:bodyPr/>
                    <a:lstStyle/>
                    <a:p>
                      <a:pPr algn="ctr" fontAlgn="b"/>
                      <a:r>
                        <a:rPr lang="en-US" sz="1600" b="0" i="0" u="none" strike="noStrike" dirty="0">
                          <a:solidFill>
                            <a:schemeClr val="tx2"/>
                          </a:solidFill>
                          <a:effectLst/>
                          <a:latin typeface="+mn-lt"/>
                        </a:rPr>
                        <a:t>P5</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118%</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115%</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67595234"/>
                  </a:ext>
                </a:extLst>
              </a:tr>
              <a:tr h="262951">
                <a:tc>
                  <a:txBody>
                    <a:bodyPr/>
                    <a:lstStyle/>
                    <a:p>
                      <a:pPr algn="ctr" fontAlgn="b"/>
                      <a:r>
                        <a:rPr lang="en-US" sz="1600" b="0" i="0" u="none" strike="noStrike" dirty="0">
                          <a:solidFill>
                            <a:schemeClr val="tx2"/>
                          </a:solidFill>
                          <a:effectLst/>
                          <a:latin typeface="+mn-lt"/>
                        </a:rPr>
                        <a:t>P4</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104%</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97%</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172899817"/>
                  </a:ext>
                </a:extLst>
              </a:tr>
              <a:tr h="262951">
                <a:tc>
                  <a:txBody>
                    <a:bodyPr/>
                    <a:lstStyle/>
                    <a:p>
                      <a:pPr algn="ctr" fontAlgn="b"/>
                      <a:r>
                        <a:rPr lang="en-US" sz="1600" b="0" i="0" u="none" strike="noStrike" dirty="0">
                          <a:solidFill>
                            <a:schemeClr val="tx2"/>
                          </a:solidFill>
                          <a:effectLst/>
                          <a:latin typeface="+mn-lt"/>
                        </a:rPr>
                        <a:t>P3</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93%</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87%</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51558428"/>
                  </a:ext>
                </a:extLst>
              </a:tr>
              <a:tr h="262951">
                <a:tc>
                  <a:txBody>
                    <a:bodyPr/>
                    <a:lstStyle/>
                    <a:p>
                      <a:pPr algn="ctr" fontAlgn="b"/>
                      <a:r>
                        <a:rPr lang="en-US" sz="1600" b="0" i="0" u="none" strike="noStrike" dirty="0">
                          <a:solidFill>
                            <a:schemeClr val="tx2"/>
                          </a:solidFill>
                          <a:effectLst/>
                          <a:latin typeface="+mn-lt"/>
                        </a:rPr>
                        <a:t>P2</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87%</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80%</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9BC2E6"/>
                      </a:solidFill>
                      <a:prstDash val="solid"/>
                      <a:round/>
                      <a:headEnd type="none" w="med" len="med"/>
                      <a:tailEnd type="none" w="med" len="med"/>
                    </a:lnB>
                  </a:tcPr>
                </a:tc>
                <a:extLst>
                  <a:ext uri="{0D108BD9-81ED-4DB2-BD59-A6C34878D82A}">
                    <a16:rowId xmlns:a16="http://schemas.microsoft.com/office/drawing/2014/main" val="733046470"/>
                  </a:ext>
                </a:extLst>
              </a:tr>
              <a:tr h="262951">
                <a:tc>
                  <a:txBody>
                    <a:bodyPr/>
                    <a:lstStyle/>
                    <a:p>
                      <a:pPr algn="ctr" fontAlgn="b"/>
                      <a:r>
                        <a:rPr lang="en-US" sz="1600" b="0" i="0" u="none" strike="noStrike" dirty="0">
                          <a:solidFill>
                            <a:schemeClr val="tx2"/>
                          </a:solidFill>
                          <a:effectLst/>
                          <a:latin typeface="+mn-lt"/>
                        </a:rPr>
                        <a:t>P1</a:t>
                      </a:r>
                    </a:p>
                  </a:txBody>
                  <a:tcPr marL="95250" marR="6350" marT="6350" marB="0" anchor="b">
                    <a:lnL>
                      <a:noFill/>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81%</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9BC2E6"/>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tc>
                  <a:txBody>
                    <a:bodyPr/>
                    <a:lstStyle/>
                    <a:p>
                      <a:pPr marL="0" algn="ctr" defTabSz="914354" rtl="0" eaLnBrk="1" fontAlgn="b" latinLnBrk="0" hangingPunct="1"/>
                      <a:r>
                        <a:rPr lang="en-US" sz="1600" b="0" i="0" u="none" strike="noStrike" kern="1200" dirty="0">
                          <a:solidFill>
                            <a:schemeClr val="tx2"/>
                          </a:solidFill>
                          <a:effectLst/>
                          <a:latin typeface="+mn-lt"/>
                          <a:ea typeface="+mn-ea"/>
                          <a:cs typeface="+mn-cs"/>
                        </a:rPr>
                        <a:t>64%</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9BC2E6"/>
                      </a:solidFill>
                      <a:prstDash val="solid"/>
                      <a:round/>
                      <a:headEnd type="none" w="med" len="med"/>
                      <a:tailEnd type="none" w="med" len="med"/>
                    </a:lnT>
                    <a:lnB w="6350" cap="flat" cmpd="sng" algn="ctr">
                      <a:solidFill>
                        <a:srgbClr val="2F75B5"/>
                      </a:solidFill>
                      <a:prstDash val="solid"/>
                      <a:round/>
                      <a:headEnd type="none" w="med" len="med"/>
                      <a:tailEnd type="none" w="med" len="med"/>
                    </a:lnB>
                  </a:tcPr>
                </a:tc>
                <a:extLst>
                  <a:ext uri="{0D108BD9-81ED-4DB2-BD59-A6C34878D82A}">
                    <a16:rowId xmlns:a16="http://schemas.microsoft.com/office/drawing/2014/main" val="681860234"/>
                  </a:ext>
                </a:extLst>
              </a:tr>
              <a:tr h="262951">
                <a:tc>
                  <a:txBody>
                    <a:bodyPr/>
                    <a:lstStyle/>
                    <a:p>
                      <a:pPr algn="ctr" fontAlgn="b"/>
                      <a:r>
                        <a:rPr lang="en-US" sz="1600" b="1" i="0" u="none" strike="noStrike" dirty="0">
                          <a:solidFill>
                            <a:schemeClr val="tx2"/>
                          </a:solidFill>
                          <a:effectLst/>
                          <a:latin typeface="+mn-lt"/>
                        </a:rPr>
                        <a:t>Grand Total</a:t>
                      </a:r>
                    </a:p>
                  </a:txBody>
                  <a:tcPr marL="6350" marR="6350" marT="6350" marB="0" anchor="b">
                    <a:lnL>
                      <a:noFill/>
                    </a:lnL>
                    <a:lnR w="6350" cap="flat" cmpd="sng" algn="ctr">
                      <a:solidFill>
                        <a:srgbClr val="9BC2E6"/>
                      </a:solidFill>
                      <a:prstDash val="solid"/>
                      <a:round/>
                      <a:headEnd type="none" w="med" len="med"/>
                      <a:tailEnd type="none" w="med" len="med"/>
                    </a:lnR>
                    <a:lnT w="635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96%</a:t>
                      </a:r>
                    </a:p>
                  </a:txBody>
                  <a:tcPr marL="6350" marR="6350" marT="6350" marB="0" anchor="b">
                    <a:lnL w="6350" cap="flat" cmpd="sng" algn="ctr">
                      <a:solidFill>
                        <a:srgbClr val="9BC2E6"/>
                      </a:solidFill>
                      <a:prstDash val="solid"/>
                      <a:round/>
                      <a:headEnd type="none" w="med" len="med"/>
                      <a:tailEnd type="none" w="med" len="med"/>
                    </a:lnL>
                    <a:lnR w="6350" cap="flat" cmpd="sng" algn="ctr">
                      <a:solidFill>
                        <a:srgbClr val="9BC2E6"/>
                      </a:solidFill>
                      <a:prstDash val="solid"/>
                      <a:round/>
                      <a:headEnd type="none" w="med" len="med"/>
                      <a:tailEnd type="none" w="med" len="med"/>
                    </a:lnR>
                    <a:lnT w="635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DDEBF7"/>
                    </a:solidFill>
                  </a:tcPr>
                </a:tc>
                <a:tc>
                  <a:txBody>
                    <a:bodyPr/>
                    <a:lstStyle/>
                    <a:p>
                      <a:pPr marL="0" algn="ctr" defTabSz="914354" rtl="0" eaLnBrk="1" fontAlgn="b" latinLnBrk="0" hangingPunct="1"/>
                      <a:r>
                        <a:rPr lang="en-US" sz="1600" b="1" i="0" u="none" strike="noStrike" kern="1200" dirty="0">
                          <a:solidFill>
                            <a:schemeClr val="tx2"/>
                          </a:solidFill>
                          <a:effectLst/>
                          <a:latin typeface="+mn-lt"/>
                          <a:ea typeface="+mn-ea"/>
                          <a:cs typeface="+mn-cs"/>
                        </a:rPr>
                        <a:t>89%</a:t>
                      </a:r>
                    </a:p>
                  </a:txBody>
                  <a:tcPr marL="6350" marR="6350" marT="6350" marB="0" anchor="b">
                    <a:lnL w="6350" cap="flat" cmpd="sng" algn="ctr">
                      <a:solidFill>
                        <a:srgbClr val="9BC2E6"/>
                      </a:solidFill>
                      <a:prstDash val="solid"/>
                      <a:round/>
                      <a:headEnd type="none" w="med" len="med"/>
                      <a:tailEnd type="none" w="med" len="med"/>
                    </a:lnL>
                    <a:lnR>
                      <a:noFill/>
                    </a:lnR>
                    <a:lnT w="6350" cap="flat" cmpd="sng" algn="ctr">
                      <a:solidFill>
                        <a:srgbClr val="2F75B5"/>
                      </a:solidFill>
                      <a:prstDash val="solid"/>
                      <a:round/>
                      <a:headEnd type="none" w="med" len="med"/>
                      <a:tailEnd type="none" w="med" len="med"/>
                    </a:lnT>
                    <a:lnB w="12700" cap="flat" cmpd="sng" algn="ctr">
                      <a:solidFill>
                        <a:srgbClr val="2F75B5"/>
                      </a:solidFill>
                      <a:prstDash val="solid"/>
                      <a:round/>
                      <a:headEnd type="none" w="med" len="med"/>
                      <a:tailEnd type="none" w="med" len="med"/>
                    </a:lnB>
                    <a:solidFill>
                      <a:srgbClr val="DDEBF7"/>
                    </a:solidFill>
                  </a:tcPr>
                </a:tc>
                <a:extLst>
                  <a:ext uri="{0D108BD9-81ED-4DB2-BD59-A6C34878D82A}">
                    <a16:rowId xmlns:a16="http://schemas.microsoft.com/office/drawing/2014/main" val="1290562883"/>
                  </a:ext>
                </a:extLst>
              </a:tr>
            </a:tbl>
          </a:graphicData>
        </a:graphic>
      </p:graphicFrame>
    </p:spTree>
    <p:extLst>
      <p:ext uri="{BB962C8B-B14F-4D97-AF65-F5344CB8AC3E}">
        <p14:creationId xmlns:p14="http://schemas.microsoft.com/office/powerpoint/2010/main" val="3603894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24442" y="6516415"/>
            <a:ext cx="567559" cy="376016"/>
          </a:xfrm>
        </p:spPr>
        <p:txBody>
          <a:bodyPr/>
          <a:lstStyle/>
          <a:p>
            <a:fld id="{07297065-12DB-4451-8B30-EBF38A6018EA}" type="slidenum">
              <a:rPr lang="en-US" smtClean="0"/>
              <a:t>25</a:t>
            </a:fld>
            <a:endParaRPr lang="en-US" dirty="0"/>
          </a:p>
        </p:txBody>
      </p:sp>
      <p:sp>
        <p:nvSpPr>
          <p:cNvPr id="3" name="Title 2"/>
          <p:cNvSpPr>
            <a:spLocks noGrp="1"/>
          </p:cNvSpPr>
          <p:nvPr>
            <p:ph type="title"/>
          </p:nvPr>
        </p:nvSpPr>
        <p:spPr/>
        <p:txBody>
          <a:bodyPr>
            <a:normAutofit/>
          </a:bodyPr>
          <a:lstStyle/>
          <a:p>
            <a:r>
              <a:rPr lang="en-US" sz="3600" dirty="0"/>
              <a:t>Pay Relative to Market Based Structure</a:t>
            </a:r>
            <a:endParaRPr lang="en-US" sz="3600" dirty="0">
              <a:latin typeface="+mn-lt"/>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71154897"/>
              </p:ext>
            </p:extLst>
          </p:nvPr>
        </p:nvGraphicFramePr>
        <p:xfrm>
          <a:off x="1460810" y="1201281"/>
          <a:ext cx="9495263" cy="4076575"/>
        </p:xfrm>
        <a:graphic>
          <a:graphicData uri="http://schemas.openxmlformats.org/drawingml/2006/table">
            <a:tbl>
              <a:tblPr firstRow="1" bandRow="1">
                <a:tableStyleId>{5C22544A-7EE6-4342-B048-85BDC9FD1C3A}</a:tableStyleId>
              </a:tblPr>
              <a:tblGrid>
                <a:gridCol w="4670483">
                  <a:extLst>
                    <a:ext uri="{9D8B030D-6E8A-4147-A177-3AD203B41FA5}">
                      <a16:colId xmlns:a16="http://schemas.microsoft.com/office/drawing/2014/main" val="20000"/>
                    </a:ext>
                  </a:extLst>
                </a:gridCol>
                <a:gridCol w="4824780">
                  <a:extLst>
                    <a:ext uri="{9D8B030D-6E8A-4147-A177-3AD203B41FA5}">
                      <a16:colId xmlns:a16="http://schemas.microsoft.com/office/drawing/2014/main" val="20001"/>
                    </a:ext>
                  </a:extLst>
                </a:gridCol>
              </a:tblGrid>
              <a:tr h="58002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Verdana" panose="020B0604030504040204" pitchFamily="34" charset="0"/>
                          <a:ea typeface="Verdana" panose="020B0604030504040204" pitchFamily="34" charset="0"/>
                          <a:cs typeface="Verdana" panose="020B0604030504040204" pitchFamily="34" charset="0"/>
                        </a:rPr>
                        <a:t>If</a:t>
                      </a:r>
                      <a:r>
                        <a:rPr lang="en-US" sz="1900" baseline="0" dirty="0" smtClean="0">
                          <a:latin typeface="Verdana" panose="020B0604030504040204" pitchFamily="34" charset="0"/>
                          <a:ea typeface="Verdana" panose="020B0604030504040204" pitchFamily="34" charset="0"/>
                          <a:cs typeface="Verdana" panose="020B0604030504040204" pitchFamily="34" charset="0"/>
                        </a:rPr>
                        <a:t> current salary is outside Career Tracks Salary Range…</a:t>
                      </a:r>
                      <a:endParaRPr lang="en-US" sz="1900" dirty="0">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10000"/>
                  </a:ext>
                </a:extLst>
              </a:tr>
              <a:tr h="733402">
                <a:tc>
                  <a:txBody>
                    <a:bodyPr/>
                    <a:lstStyle/>
                    <a:p>
                      <a:pPr algn="ctr"/>
                      <a:r>
                        <a:rPr lang="en-US" sz="19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If current</a:t>
                      </a:r>
                      <a:r>
                        <a:rPr lang="en-US" sz="1900" b="1"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rate is below range minimum</a:t>
                      </a:r>
                    </a:p>
                    <a:p>
                      <a:pPr algn="ctr"/>
                      <a:endParaRPr lang="en-US" sz="1900" b="1"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r>
                        <a:rPr lang="en-US" sz="1900" b="1"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(83 employees)</a:t>
                      </a:r>
                      <a:endParaRPr lang="en-US" sz="19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tc>
                  <a:txBody>
                    <a:bodyPr/>
                    <a:lstStyle/>
                    <a:p>
                      <a:pPr algn="ctr"/>
                      <a:r>
                        <a:rPr lang="en-US" sz="19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If current rate is above range maximum</a:t>
                      </a:r>
                    </a:p>
                    <a:p>
                      <a:pPr algn="ctr"/>
                      <a:endParaRPr lang="en-US" sz="1900" b="1"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gn="ctr"/>
                      <a:r>
                        <a:rPr lang="en-US" sz="19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 employees)</a:t>
                      </a:r>
                      <a:endParaRPr lang="en-US" sz="19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nchor="ctr"/>
                </a:tc>
                <a:extLst>
                  <a:ext uri="{0D108BD9-81ED-4DB2-BD59-A6C34878D82A}">
                    <a16:rowId xmlns:a16="http://schemas.microsoft.com/office/drawing/2014/main" val="10001"/>
                  </a:ext>
                </a:extLst>
              </a:tr>
              <a:tr h="2246859">
                <a:tc>
                  <a:txBody>
                    <a:bodyPr/>
                    <a:lstStyle/>
                    <a:p>
                      <a:pPr marL="63500" marR="0" lvl="0" indent="0" algn="l" defTabSz="914400" rtl="0" eaLnBrk="1" fontAlgn="base" latinLnBrk="0" hangingPunct="1">
                        <a:lnSpc>
                          <a:spcPct val="115000"/>
                        </a:lnSpc>
                        <a:spcBef>
                          <a:spcPct val="0"/>
                        </a:spcBef>
                        <a:spcAft>
                          <a:spcPct val="0"/>
                        </a:spcAft>
                        <a:buClrTx/>
                        <a:buSzTx/>
                        <a:buFontTx/>
                        <a:buNone/>
                        <a:tabLst/>
                      </a:pPr>
                      <a:r>
                        <a:rPr lang="en-US" sz="1600" baseline="0" dirty="0" smtClean="0">
                          <a:solidFill>
                            <a:schemeClr val="tx2"/>
                          </a:solidFill>
                          <a:latin typeface="Verdana" panose="020B0604030504040204" pitchFamily="34" charset="0"/>
                          <a:ea typeface="Verdana" panose="020B0604030504040204" pitchFamily="34" charset="0"/>
                          <a:cs typeface="Verdana" panose="020B0604030504040204" pitchFamily="34" charset="0"/>
                        </a:rPr>
                        <a:t>Upon the effective date of the new Career Tracks job title</a:t>
                      </a:r>
                      <a:r>
                        <a:rPr kumimoji="0" lang="en-US" sz="1600" b="0" i="0" u="none" strike="noStrike" cap="none" normalizeH="0" baseline="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rPr>
                        <a:t>, any employee paid below the new salary range minimum will be adjusted to the range minimum.  </a:t>
                      </a:r>
                    </a:p>
                    <a:p>
                      <a:pPr marL="6350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p>
                      <a:pPr marL="6350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endParaRPr>
                    </a:p>
                  </a:txBody>
                  <a:tcPr marL="121920" marR="121920" marT="45724" marB="45724"/>
                </a:tc>
                <a:tc>
                  <a:txBody>
                    <a:bodyPr/>
                    <a:lstStyle/>
                    <a:p>
                      <a:pPr marL="63500" marR="0" lvl="0" indent="0" algn="l" defTabSz="914400" rtl="0" eaLnBrk="1" fontAlgn="base" latinLnBrk="0" hangingPunct="1">
                        <a:lnSpc>
                          <a:spcPct val="115000"/>
                        </a:lnSpc>
                        <a:spcBef>
                          <a:spcPct val="0"/>
                        </a:spcBef>
                        <a:spcAft>
                          <a:spcPct val="0"/>
                        </a:spcAft>
                        <a:buClrTx/>
                        <a:buSzTx/>
                        <a:buFontTx/>
                        <a:buNone/>
                        <a:tabLst/>
                        <a:defRPr/>
                      </a:pPr>
                      <a:r>
                        <a:rPr kumimoji="0" lang="en-US" sz="1600" b="0" i="0" u="none" strike="noStrike" cap="none" normalizeH="0" baseline="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rPr>
                        <a:t>Upon the effective date of the new Career Tracks job title, any employee paid above the new salary range maximum will be red circled at the current rate of pay until such a time as the rate falls within range again, or the employee moves to a position with a higher salary range maximum.</a:t>
                      </a:r>
                    </a:p>
                  </a:txBody>
                  <a:tcPr marL="121920" marR="121920" marT="45724" marB="45724"/>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469794" y="5958814"/>
            <a:ext cx="2677667" cy="751054"/>
          </a:xfrm>
          <a:prstGeom prst="rect">
            <a:avLst/>
          </a:prstGeom>
        </p:spPr>
      </p:pic>
    </p:spTree>
    <p:extLst>
      <p:ext uri="{BB962C8B-B14F-4D97-AF65-F5344CB8AC3E}">
        <p14:creationId xmlns:p14="http://schemas.microsoft.com/office/powerpoint/2010/main" val="1200731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 Tracks </a:t>
            </a:r>
            <a:br>
              <a:rPr lang="en-US" dirty="0" smtClean="0"/>
            </a:br>
            <a:r>
              <a:rPr lang="en-US" dirty="0" smtClean="0"/>
              <a:t>Jobs</a:t>
            </a:r>
            <a:endParaRPr lang="en-US" dirty="0"/>
          </a:p>
        </p:txBody>
      </p:sp>
      <p:sp>
        <p:nvSpPr>
          <p:cNvPr id="4" name="Slide Number Placeholder 3"/>
          <p:cNvSpPr>
            <a:spLocks noGrp="1"/>
          </p:cNvSpPr>
          <p:nvPr>
            <p:ph type="sldNum" sz="quarter" idx="12"/>
          </p:nvPr>
        </p:nvSpPr>
        <p:spPr/>
        <p:txBody>
          <a:bodyPr/>
          <a:lstStyle/>
          <a:p>
            <a:fld id="{63677C64-A1DA-4678-ADE5-31E7CC80657F}" type="slidenum">
              <a:rPr lang="en-US" smtClean="0"/>
              <a:t>26</a:t>
            </a:fld>
            <a:endParaRPr lang="en-US" dirty="0"/>
          </a:p>
        </p:txBody>
      </p:sp>
      <p:pic>
        <p:nvPicPr>
          <p:cNvPr id="6" name="Picture 5"/>
          <p:cNvPicPr>
            <a:picLocks noChangeAspect="1"/>
          </p:cNvPicPr>
          <p:nvPr/>
        </p:nvPicPr>
        <p:blipFill>
          <a:blip r:embed="rId3"/>
          <a:stretch>
            <a:fillRect/>
          </a:stretch>
        </p:blipFill>
        <p:spPr>
          <a:xfrm>
            <a:off x="469794" y="5829225"/>
            <a:ext cx="3139681" cy="880643"/>
          </a:xfrm>
          <a:prstGeom prst="rect">
            <a:avLst/>
          </a:prstGeom>
        </p:spPr>
      </p:pic>
      <p:sp>
        <p:nvSpPr>
          <p:cNvPr id="7" name="Title 5"/>
          <p:cNvSpPr txBox="1">
            <a:spLocks/>
          </p:cNvSpPr>
          <p:nvPr/>
        </p:nvSpPr>
        <p:spPr>
          <a:xfrm>
            <a:off x="657225" y="184348"/>
            <a:ext cx="10515600" cy="646331"/>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a:latin typeface="Arial" panose="020B0604020202020204" pitchFamily="34" charset="0"/>
                <a:cs typeface="Arial" panose="020B0604020202020204" pitchFamily="34" charset="0"/>
              </a:rPr>
              <a:t>           </a:t>
            </a:r>
            <a:r>
              <a:rPr lang="en-US" sz="4000" dirty="0" smtClean="0">
                <a:latin typeface="Arial" panose="020B0604020202020204" pitchFamily="34" charset="0"/>
                <a:cs typeface="Arial" panose="020B0604020202020204" pitchFamily="34" charset="0"/>
              </a:rPr>
              <a:t>Career Tracks </a:t>
            </a:r>
            <a:r>
              <a:rPr lang="en-US" sz="4000" dirty="0" smtClean="0">
                <a:latin typeface="+mn-lt"/>
                <a:cs typeface="Arial" panose="020B0604020202020204" pitchFamily="34" charset="0"/>
              </a:rPr>
              <a:t>Implementation</a:t>
            </a:r>
            <a:endParaRPr lang="en-US" sz="4000" dirty="0">
              <a:latin typeface="+mn-lt"/>
              <a:cs typeface="Arial" panose="020B0604020202020204" pitchFamily="34" charset="0"/>
            </a:endParaRPr>
          </a:p>
        </p:txBody>
      </p:sp>
      <p:pic>
        <p:nvPicPr>
          <p:cNvPr id="5" name="Picture 4" descr="What'S Next Yellow Sticker Note · Free image on Pixabay"/>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562545" y="1064742"/>
            <a:ext cx="5160991" cy="5160991"/>
          </a:xfrm>
          <a:prstGeom prst="rect">
            <a:avLst/>
          </a:prstGeom>
        </p:spPr>
      </p:pic>
    </p:spTree>
    <p:extLst>
      <p:ext uri="{BB962C8B-B14F-4D97-AF65-F5344CB8AC3E}">
        <p14:creationId xmlns:p14="http://schemas.microsoft.com/office/powerpoint/2010/main" val="2094348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65820" y="6448927"/>
            <a:ext cx="526182" cy="443506"/>
          </a:xfrm>
        </p:spPr>
        <p:txBody>
          <a:bodyPr/>
          <a:lstStyle/>
          <a:p>
            <a:fld id="{07297065-12DB-4451-8B30-EBF38A6018EA}" type="slidenum">
              <a:rPr lang="en-US" smtClean="0"/>
              <a:t>27</a:t>
            </a:fld>
            <a:endParaRPr lang="en-US" dirty="0"/>
          </a:p>
        </p:txBody>
      </p:sp>
      <p:sp>
        <p:nvSpPr>
          <p:cNvPr id="3" name="Title 2"/>
          <p:cNvSpPr>
            <a:spLocks noGrp="1"/>
          </p:cNvSpPr>
          <p:nvPr>
            <p:ph type="title"/>
          </p:nvPr>
        </p:nvSpPr>
        <p:spPr>
          <a:xfrm>
            <a:off x="2039633" y="95586"/>
            <a:ext cx="10515600" cy="729212"/>
          </a:xfrm>
        </p:spPr>
        <p:txBody>
          <a:bodyPr>
            <a:normAutofit/>
          </a:bodyPr>
          <a:lstStyle/>
          <a:p>
            <a:r>
              <a:rPr lang="en-US" sz="4000" dirty="0" smtClean="0"/>
              <a:t>Upcoming Milestones</a:t>
            </a:r>
            <a:endParaRPr lang="en-US" sz="4000" dirty="0"/>
          </a:p>
        </p:txBody>
      </p:sp>
      <p:pic>
        <p:nvPicPr>
          <p:cNvPr id="5" name="Picture 4"/>
          <p:cNvPicPr>
            <a:picLocks noChangeAspect="1"/>
          </p:cNvPicPr>
          <p:nvPr/>
        </p:nvPicPr>
        <p:blipFill>
          <a:blip r:embed="rId3"/>
          <a:stretch>
            <a:fillRect/>
          </a:stretch>
        </p:blipFill>
        <p:spPr>
          <a:xfrm>
            <a:off x="469794" y="5829225"/>
            <a:ext cx="3139681" cy="880643"/>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3132358322"/>
              </p:ext>
            </p:extLst>
          </p:nvPr>
        </p:nvGraphicFramePr>
        <p:xfrm>
          <a:off x="1093077" y="1098508"/>
          <a:ext cx="10226564" cy="4445042"/>
        </p:xfrm>
        <a:graphic>
          <a:graphicData uri="http://schemas.openxmlformats.org/drawingml/2006/table">
            <a:tbl>
              <a:tblPr/>
              <a:tblGrid>
                <a:gridCol w="7961760">
                  <a:extLst>
                    <a:ext uri="{9D8B030D-6E8A-4147-A177-3AD203B41FA5}">
                      <a16:colId xmlns:a16="http://schemas.microsoft.com/office/drawing/2014/main" val="47303023"/>
                    </a:ext>
                  </a:extLst>
                </a:gridCol>
                <a:gridCol w="2264804">
                  <a:extLst>
                    <a:ext uri="{9D8B030D-6E8A-4147-A177-3AD203B41FA5}">
                      <a16:colId xmlns:a16="http://schemas.microsoft.com/office/drawing/2014/main" val="430526615"/>
                    </a:ext>
                  </a:extLst>
                </a:gridCol>
              </a:tblGrid>
              <a:tr h="504179">
                <a:tc>
                  <a:txBody>
                    <a:bodyPr/>
                    <a:lstStyle/>
                    <a:p>
                      <a:pPr algn="ctr" rtl="0" fontAlgn="ctr"/>
                      <a:r>
                        <a:rPr lang="en-US" sz="1400" b="1" i="0" u="none" strike="noStrike" dirty="0">
                          <a:solidFill>
                            <a:srgbClr val="000000"/>
                          </a:solidFill>
                          <a:effectLst/>
                          <a:latin typeface="+mn-lt"/>
                        </a:rPr>
                        <a:t>CAREER TRACKS </a:t>
                      </a:r>
                      <a:r>
                        <a:rPr lang="en-US" sz="1400" b="1" i="0" u="none" strike="noStrike" dirty="0" smtClean="0">
                          <a:solidFill>
                            <a:srgbClr val="000000"/>
                          </a:solidFill>
                          <a:effectLst/>
                          <a:latin typeface="+mn-lt"/>
                        </a:rPr>
                        <a:t>MILESTONES</a:t>
                      </a:r>
                      <a:endParaRPr lang="en-US" sz="1400" b="1" i="0" u="none" strike="noStrike" dirty="0">
                        <a:solidFill>
                          <a:srgbClr val="000000"/>
                        </a:solidFill>
                        <a:effectLst/>
                        <a:latin typeface="+mn-lt"/>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400" b="1" i="0" u="none" strike="noStrike" dirty="0">
                          <a:solidFill>
                            <a:srgbClr val="000000"/>
                          </a:solidFill>
                          <a:effectLst/>
                          <a:latin typeface="+mn-lt"/>
                        </a:rPr>
                        <a:t>DATE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0091942"/>
                  </a:ext>
                </a:extLst>
              </a:tr>
              <a:tr h="466681">
                <a:tc>
                  <a:txBody>
                    <a:bodyPr/>
                    <a:lstStyle/>
                    <a:p>
                      <a:pPr marL="91440" algn="l" rtl="0" fontAlgn="ctr"/>
                      <a:r>
                        <a:rPr lang="en-US" sz="1400" b="0" i="0" u="none" strike="noStrike" kern="1200" dirty="0">
                          <a:solidFill>
                            <a:srgbClr val="000000"/>
                          </a:solidFill>
                          <a:effectLst/>
                          <a:latin typeface="+mn-lt"/>
                          <a:ea typeface="+mn-ea"/>
                          <a:cs typeface="+mn-cs"/>
                        </a:rPr>
                        <a:t>Managers communicate new job </a:t>
                      </a:r>
                      <a:r>
                        <a:rPr lang="en-US" sz="1400" b="0" i="0" u="none" strike="noStrike" kern="1200" dirty="0" smtClean="0">
                          <a:solidFill>
                            <a:schemeClr val="tx1"/>
                          </a:solidFill>
                          <a:effectLst/>
                          <a:latin typeface="+mn-lt"/>
                          <a:ea typeface="+mn-ea"/>
                          <a:cs typeface="+mn-cs"/>
                        </a:rPr>
                        <a:t>titles </a:t>
                      </a:r>
                      <a:r>
                        <a:rPr lang="en-US" sz="1400" b="0" i="0" u="none" strike="noStrike" kern="1200" dirty="0">
                          <a:solidFill>
                            <a:schemeClr val="tx1"/>
                          </a:solidFill>
                          <a:effectLst/>
                          <a:latin typeface="+mn-lt"/>
                          <a:ea typeface="+mn-ea"/>
                          <a:cs typeface="+mn-cs"/>
                        </a:rPr>
                        <a:t>to employees</a:t>
                      </a: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kern="1200" dirty="0">
                          <a:solidFill>
                            <a:srgbClr val="000000"/>
                          </a:solidFill>
                          <a:effectLst/>
                          <a:latin typeface="+mn-lt"/>
                          <a:ea typeface="+mn-ea"/>
                          <a:cs typeface="+mn-cs"/>
                        </a:rPr>
                        <a:t>9/14/20 - 9/21/20</a:t>
                      </a: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526691"/>
                  </a:ext>
                </a:extLst>
              </a:tr>
              <a:tr h="712985">
                <a:tc>
                  <a:txBody>
                    <a:bodyPr/>
                    <a:lstStyle/>
                    <a:p>
                      <a:pPr marL="91440" algn="l" rtl="0" fontAlgn="ctr"/>
                      <a:r>
                        <a:rPr lang="en-US" sz="1400" b="0" i="0" u="none" strike="noStrike" kern="1200" dirty="0" smtClean="0">
                          <a:solidFill>
                            <a:schemeClr val="tx1"/>
                          </a:solidFill>
                          <a:effectLst/>
                          <a:latin typeface="+mn-lt"/>
                          <a:ea typeface="+mn-ea"/>
                          <a:cs typeface="+mn-cs"/>
                        </a:rPr>
                        <a:t>Career Tracks Payroll Effective Dates</a:t>
                      </a:r>
                      <a:endParaRPr lang="en-US" sz="1400" b="0" i="0" u="none" strike="noStrike" kern="1200" dirty="0">
                        <a:solidFill>
                          <a:schemeClr val="tx1"/>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kern="1200" dirty="0" smtClean="0">
                          <a:solidFill>
                            <a:srgbClr val="000000"/>
                          </a:solidFill>
                          <a:effectLst/>
                          <a:latin typeface="+mn-lt"/>
                          <a:ea typeface="+mn-ea"/>
                          <a:cs typeface="+mn-cs"/>
                        </a:rPr>
                        <a:t>10/1/20</a:t>
                      </a:r>
                      <a:r>
                        <a:rPr lang="en-US" sz="1400" b="0" i="0" u="none" strike="noStrike" kern="1200" baseline="0" dirty="0" smtClean="0">
                          <a:solidFill>
                            <a:srgbClr val="000000"/>
                          </a:solidFill>
                          <a:effectLst/>
                          <a:latin typeface="+mn-lt"/>
                          <a:ea typeface="+mn-ea"/>
                          <a:cs typeface="+mn-cs"/>
                        </a:rPr>
                        <a:t> Monthly</a:t>
                      </a:r>
                    </a:p>
                    <a:p>
                      <a:pPr algn="ctr" rtl="0" fontAlgn="ctr"/>
                      <a:r>
                        <a:rPr lang="en-US" sz="1400" b="0" i="0" u="none" strike="noStrike" kern="1200" baseline="0" dirty="0" smtClean="0">
                          <a:solidFill>
                            <a:srgbClr val="000000"/>
                          </a:solidFill>
                          <a:effectLst/>
                          <a:latin typeface="+mn-lt"/>
                          <a:ea typeface="+mn-ea"/>
                          <a:cs typeface="+mn-cs"/>
                        </a:rPr>
                        <a:t>10/4/20 Bi Weekly</a:t>
                      </a:r>
                      <a:endParaRPr lang="en-US" sz="1400" b="0" i="0" u="none" strike="noStrike" kern="1200" dirty="0">
                        <a:solidFill>
                          <a:srgbClr val="000000"/>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020342"/>
                  </a:ext>
                </a:extLst>
              </a:tr>
              <a:tr h="640761">
                <a:tc>
                  <a:txBody>
                    <a:bodyPr/>
                    <a:lstStyle/>
                    <a:p>
                      <a:pPr marL="91440" algn="l" rtl="0" fontAlgn="ctr"/>
                      <a:r>
                        <a:rPr lang="en-US" sz="1400" b="0" i="0" u="none" strike="noStrike" kern="1200" dirty="0" smtClean="0">
                          <a:solidFill>
                            <a:schemeClr val="tx1"/>
                          </a:solidFill>
                          <a:effectLst/>
                          <a:latin typeface="+mn-lt"/>
                          <a:ea typeface="+mn-ea"/>
                          <a:cs typeface="+mn-cs"/>
                        </a:rPr>
                        <a:t>Priority</a:t>
                      </a:r>
                      <a:r>
                        <a:rPr lang="en-US" sz="1400" b="0" i="0" u="none" strike="noStrike" kern="1200" baseline="0" dirty="0" smtClean="0">
                          <a:solidFill>
                            <a:schemeClr val="tx1"/>
                          </a:solidFill>
                          <a:effectLst/>
                          <a:latin typeface="+mn-lt"/>
                          <a:ea typeface="+mn-ea"/>
                          <a:cs typeface="+mn-cs"/>
                        </a:rPr>
                        <a:t> Reconsideration: employees transitioning on deferred payroll effective date</a:t>
                      </a:r>
                    </a:p>
                    <a:p>
                      <a:pPr marL="91440" algn="l" rtl="0" fontAlgn="ctr"/>
                      <a:r>
                        <a:rPr lang="en-US" sz="1400" b="0" i="0" u="none" strike="noStrike" kern="1200" baseline="0" dirty="0" smtClean="0">
                          <a:solidFill>
                            <a:schemeClr val="tx1"/>
                          </a:solidFill>
                          <a:effectLst/>
                          <a:latin typeface="+mn-lt"/>
                          <a:ea typeface="+mn-ea"/>
                          <a:cs typeface="+mn-cs"/>
                        </a:rPr>
                        <a:t>Regular Reconsideration: all other employees</a:t>
                      </a:r>
                      <a:endParaRPr lang="en-US" sz="1400" b="0" i="0" u="none" strike="noStrike" kern="1200" dirty="0">
                        <a:solidFill>
                          <a:schemeClr val="tx1"/>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kern="1200" dirty="0" smtClean="0">
                          <a:solidFill>
                            <a:srgbClr val="000000"/>
                          </a:solidFill>
                          <a:effectLst/>
                          <a:latin typeface="+mn-lt"/>
                          <a:ea typeface="+mn-ea"/>
                          <a:cs typeface="+mn-cs"/>
                        </a:rPr>
                        <a:t>9/25/20 – 10/16/20</a:t>
                      </a:r>
                    </a:p>
                    <a:p>
                      <a:pPr algn="ctr" rtl="0" fontAlgn="ctr"/>
                      <a:r>
                        <a:rPr lang="en-US" sz="1400" b="0" i="0" u="none" strike="noStrike" kern="1200" dirty="0" smtClean="0">
                          <a:solidFill>
                            <a:srgbClr val="000000"/>
                          </a:solidFill>
                          <a:effectLst/>
                          <a:latin typeface="+mn-lt"/>
                          <a:ea typeface="+mn-ea"/>
                          <a:cs typeface="+mn-cs"/>
                        </a:rPr>
                        <a:t>9/25/20 – 10/30/20 </a:t>
                      </a:r>
                      <a:endParaRPr lang="en-US" sz="1400" b="0" i="0" u="none" strike="noStrike" kern="1200" dirty="0">
                        <a:solidFill>
                          <a:srgbClr val="000000"/>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874438"/>
                  </a:ext>
                </a:extLst>
              </a:tr>
              <a:tr h="624094">
                <a:tc>
                  <a:txBody>
                    <a:bodyPr/>
                    <a:lstStyle/>
                    <a:p>
                      <a:pPr marL="91440" algn="l" rtl="0" fontAlgn="ctr"/>
                      <a:r>
                        <a:rPr lang="en-US" sz="1400" b="0" i="0" u="none" strike="noStrike" kern="1200" dirty="0" smtClean="0">
                          <a:solidFill>
                            <a:schemeClr val="tx1"/>
                          </a:solidFill>
                          <a:effectLst/>
                          <a:latin typeface="+mn-lt"/>
                          <a:ea typeface="+mn-ea"/>
                          <a:cs typeface="+mn-cs"/>
                        </a:rPr>
                        <a:t>Deferred Career Tracks</a:t>
                      </a:r>
                      <a:r>
                        <a:rPr lang="en-US" sz="1400" b="0" i="0" u="none" strike="noStrike" kern="1200" baseline="0" dirty="0" smtClean="0">
                          <a:solidFill>
                            <a:schemeClr val="tx1"/>
                          </a:solidFill>
                          <a:effectLst/>
                          <a:latin typeface="+mn-lt"/>
                          <a:ea typeface="+mn-ea"/>
                          <a:cs typeface="+mn-cs"/>
                        </a:rPr>
                        <a:t> Payroll Effective Date (changes in FLSA/pay frequency, moving to bargaining unit)</a:t>
                      </a:r>
                      <a:endParaRPr lang="en-US" sz="1400" b="0" i="0" u="none" strike="noStrike" kern="1200" dirty="0">
                        <a:solidFill>
                          <a:schemeClr val="tx1"/>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kern="1200" dirty="0" smtClean="0">
                          <a:solidFill>
                            <a:srgbClr val="000000"/>
                          </a:solidFill>
                          <a:effectLst/>
                          <a:latin typeface="+mn-lt"/>
                          <a:ea typeface="+mn-ea"/>
                          <a:cs typeface="+mn-cs"/>
                        </a:rPr>
                        <a:t>11/1/20</a:t>
                      </a:r>
                    </a:p>
                    <a:p>
                      <a:pPr algn="ctr" rtl="0" fontAlgn="ctr"/>
                      <a:r>
                        <a:rPr lang="en-US" sz="1400" b="0" i="0" u="none" strike="noStrike" kern="1200" baseline="0" dirty="0" smtClean="0">
                          <a:solidFill>
                            <a:srgbClr val="000000"/>
                          </a:solidFill>
                          <a:effectLst/>
                          <a:latin typeface="+mn-lt"/>
                          <a:ea typeface="+mn-ea"/>
                          <a:cs typeface="+mn-cs"/>
                        </a:rPr>
                        <a:t>Monthly and Bi Weekly</a:t>
                      </a:r>
                      <a:endParaRPr lang="en-US" sz="1400" b="0" i="0" u="none" strike="noStrike" kern="1200" dirty="0">
                        <a:solidFill>
                          <a:srgbClr val="000000"/>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38631"/>
                  </a:ext>
                </a:extLst>
              </a:tr>
              <a:tr h="601870">
                <a:tc>
                  <a:txBody>
                    <a:bodyPr/>
                    <a:lstStyle/>
                    <a:p>
                      <a:pPr marL="91440" algn="l" rtl="0" fontAlgn="ctr"/>
                      <a:r>
                        <a:rPr lang="en-US" sz="1400" b="0" i="0" u="none" strike="noStrike" kern="1200" dirty="0" smtClean="0">
                          <a:solidFill>
                            <a:schemeClr val="tx1"/>
                          </a:solidFill>
                          <a:effectLst/>
                          <a:latin typeface="+mn-lt"/>
                          <a:ea typeface="+mn-ea"/>
                          <a:cs typeface="+mn-cs"/>
                        </a:rPr>
                        <a:t>Office Hours </a:t>
                      </a:r>
                      <a:r>
                        <a:rPr lang="en-US" sz="1400" b="0" i="0" u="none" strike="noStrike" kern="1200" baseline="0" smtClean="0">
                          <a:solidFill>
                            <a:srgbClr val="000000"/>
                          </a:solidFill>
                          <a:effectLst/>
                          <a:latin typeface="+mn-lt"/>
                          <a:ea typeface="+mn-ea"/>
                          <a:cs typeface="+mn-cs"/>
                        </a:rPr>
                        <a:t>(details TBD</a:t>
                      </a:r>
                      <a:r>
                        <a:rPr lang="en-US" sz="1400" b="0" i="0" u="none" strike="noStrike" kern="1200" baseline="0" dirty="0" smtClean="0">
                          <a:solidFill>
                            <a:srgbClr val="000000"/>
                          </a:solidFill>
                          <a:effectLst/>
                          <a:latin typeface="+mn-lt"/>
                          <a:ea typeface="+mn-ea"/>
                          <a:cs typeface="+mn-cs"/>
                        </a:rPr>
                        <a:t>)</a:t>
                      </a:r>
                      <a:endParaRPr lang="en-US" sz="1400" b="0" i="0" u="none" strike="noStrike" kern="1200" dirty="0">
                        <a:solidFill>
                          <a:schemeClr val="tx1"/>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354" rtl="0" eaLnBrk="1" fontAlgn="ctr" latinLnBrk="0" hangingPunct="1"/>
                      <a:r>
                        <a:rPr lang="en-US" sz="1400" b="0" i="0" u="none" strike="noStrike" kern="1200" baseline="0" dirty="0" smtClean="0">
                          <a:solidFill>
                            <a:srgbClr val="000000"/>
                          </a:solidFill>
                          <a:effectLst/>
                          <a:latin typeface="+mn-lt"/>
                          <a:ea typeface="+mn-ea"/>
                          <a:cs typeface="+mn-cs"/>
                        </a:rPr>
                        <a:t>10/12/20 – 10/16/20</a:t>
                      </a:r>
                      <a:endParaRPr lang="en-US" sz="1400" b="0" i="0" u="none" strike="noStrike" kern="1200" baseline="0" dirty="0">
                        <a:solidFill>
                          <a:srgbClr val="000000"/>
                        </a:solidFill>
                        <a:effectLst/>
                        <a:latin typeface="+mn-lt"/>
                        <a:ea typeface="+mn-ea"/>
                        <a:cs typeface="+mn-cs"/>
                      </a:endParaRP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33864"/>
                  </a:ext>
                </a:extLst>
              </a:tr>
              <a:tr h="894472">
                <a:tc>
                  <a:txBody>
                    <a:bodyPr/>
                    <a:lstStyle/>
                    <a:p>
                      <a:pPr marL="91440" algn="l" rtl="0" fontAlgn="ctr"/>
                      <a:r>
                        <a:rPr lang="en-US" sz="1400" b="0" i="0" u="none" strike="noStrike" kern="1200" dirty="0">
                          <a:solidFill>
                            <a:schemeClr val="tx1"/>
                          </a:solidFill>
                          <a:effectLst/>
                          <a:latin typeface="+mn-lt"/>
                          <a:ea typeface="+mn-ea"/>
                          <a:cs typeface="+mn-cs"/>
                        </a:rPr>
                        <a:t>Career Tracks Implementation Training for </a:t>
                      </a:r>
                      <a:r>
                        <a:rPr lang="en-US" sz="1400" b="0" i="0" u="none" strike="noStrike" kern="1200" dirty="0" smtClean="0">
                          <a:solidFill>
                            <a:schemeClr val="tx1"/>
                          </a:solidFill>
                          <a:effectLst/>
                          <a:latin typeface="+mn-lt"/>
                          <a:ea typeface="+mn-ea"/>
                          <a:cs typeface="+mn-cs"/>
                        </a:rPr>
                        <a:t>Employees</a:t>
                      </a: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400" b="0" i="0" u="none" strike="noStrike" kern="1200" dirty="0">
                          <a:solidFill>
                            <a:schemeClr val="tx1"/>
                          </a:solidFill>
                          <a:effectLst/>
                          <a:latin typeface="+mn-lt"/>
                          <a:ea typeface="+mn-ea"/>
                          <a:cs typeface="+mn-cs"/>
                        </a:rPr>
                        <a:t>9/22/20: 2:00 - 3:00</a:t>
                      </a:r>
                      <a:br>
                        <a:rPr lang="en-US" sz="1400" b="0" i="0" u="none" strike="noStrike" kern="1200" dirty="0">
                          <a:solidFill>
                            <a:schemeClr val="tx1"/>
                          </a:solidFill>
                          <a:effectLst/>
                          <a:latin typeface="+mn-lt"/>
                          <a:ea typeface="+mn-ea"/>
                          <a:cs typeface="+mn-cs"/>
                        </a:rPr>
                      </a:br>
                      <a:r>
                        <a:rPr lang="en-US" sz="1400" b="0" i="0" u="none" strike="noStrike" kern="1200" dirty="0">
                          <a:solidFill>
                            <a:schemeClr val="tx1"/>
                          </a:solidFill>
                          <a:effectLst/>
                          <a:latin typeface="+mn-lt"/>
                          <a:ea typeface="+mn-ea"/>
                          <a:cs typeface="+mn-cs"/>
                        </a:rPr>
                        <a:t>9/24/20: 10:00 - 11:00</a:t>
                      </a:r>
                      <a:br>
                        <a:rPr lang="en-US" sz="1400" b="0" i="0" u="none" strike="noStrike" kern="1200" dirty="0">
                          <a:solidFill>
                            <a:schemeClr val="tx1"/>
                          </a:solidFill>
                          <a:effectLst/>
                          <a:latin typeface="+mn-lt"/>
                          <a:ea typeface="+mn-ea"/>
                          <a:cs typeface="+mn-cs"/>
                        </a:rPr>
                      </a:br>
                      <a:r>
                        <a:rPr lang="en-US" sz="1400" b="0" i="0" u="none" strike="noStrike" kern="1200" dirty="0">
                          <a:solidFill>
                            <a:schemeClr val="tx1"/>
                          </a:solidFill>
                          <a:effectLst/>
                          <a:latin typeface="+mn-lt"/>
                          <a:ea typeface="+mn-ea"/>
                          <a:cs typeface="+mn-cs"/>
                        </a:rPr>
                        <a:t>9/30/20: 10:00 - 11:00</a:t>
                      </a:r>
                    </a:p>
                  </a:txBody>
                  <a:tcPr marL="4759" marR="4759" marT="47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00825"/>
                  </a:ext>
                </a:extLst>
              </a:tr>
            </a:tbl>
          </a:graphicData>
        </a:graphic>
      </p:graphicFrame>
    </p:spTree>
    <p:extLst>
      <p:ext uri="{BB962C8B-B14F-4D97-AF65-F5344CB8AC3E}">
        <p14:creationId xmlns:p14="http://schemas.microsoft.com/office/powerpoint/2010/main" val="279925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457" y="166384"/>
            <a:ext cx="10515600" cy="590931"/>
          </a:xfrm>
        </p:spPr>
        <p:txBody>
          <a:bodyPr>
            <a:noAutofit/>
          </a:bodyPr>
          <a:lstStyle/>
          <a:p>
            <a:r>
              <a:rPr lang="en-US" altLang="en-US" sz="4000" dirty="0"/>
              <a:t>Your Role</a:t>
            </a:r>
            <a:endParaRPr lang="en-US" sz="4000" dirty="0"/>
          </a:p>
        </p:txBody>
      </p:sp>
      <p:sp>
        <p:nvSpPr>
          <p:cNvPr id="3" name="Content Placeholder 2"/>
          <p:cNvSpPr>
            <a:spLocks noGrp="1"/>
          </p:cNvSpPr>
          <p:nvPr>
            <p:ph idx="1"/>
          </p:nvPr>
        </p:nvSpPr>
        <p:spPr>
          <a:xfrm>
            <a:off x="665117" y="1220152"/>
            <a:ext cx="5415643" cy="3511868"/>
          </a:xfrm>
        </p:spPr>
        <p:txBody>
          <a:bodyPr>
            <a:normAutofit/>
          </a:bodyPr>
          <a:lstStyle/>
          <a:p>
            <a:r>
              <a:rPr lang="en-US" sz="2200" b="1" dirty="0" smtClean="0">
                <a:solidFill>
                  <a:schemeClr val="tx2"/>
                </a:solidFill>
                <a:latin typeface="Verdana" panose="020B0604030504040204" pitchFamily="34" charset="0"/>
              </a:rPr>
              <a:t>Do your Research</a:t>
            </a:r>
          </a:p>
          <a:p>
            <a:pPr marL="342900" indent="-342900">
              <a:spcAft>
                <a:spcPts val="600"/>
              </a:spcAft>
              <a:buFont typeface="Arial" panose="020B0604020202020204" pitchFamily="34" charset="0"/>
              <a:buChar char="•"/>
            </a:pPr>
            <a:r>
              <a:rPr lang="en-US" sz="2200" dirty="0" smtClean="0">
                <a:solidFill>
                  <a:schemeClr val="tx2"/>
                </a:solidFill>
                <a:latin typeface="Verdana" panose="020B0604030504040204" pitchFamily="34" charset="0"/>
              </a:rPr>
              <a:t>Review webinars,  job standards  </a:t>
            </a:r>
            <a:r>
              <a:rPr lang="en-US" sz="2200" dirty="0">
                <a:solidFill>
                  <a:schemeClr val="tx2"/>
                </a:solidFill>
                <a:latin typeface="Verdana" panose="020B0604030504040204" pitchFamily="34" charset="0"/>
              </a:rPr>
              <a:t>and other resources on the Career Tracks </a:t>
            </a:r>
            <a:r>
              <a:rPr lang="en-US" sz="2200" dirty="0" smtClean="0">
                <a:solidFill>
                  <a:schemeClr val="tx2"/>
                </a:solidFill>
                <a:latin typeface="Verdana" panose="020B0604030504040204" pitchFamily="34" charset="0"/>
              </a:rPr>
              <a:t>website</a:t>
            </a:r>
          </a:p>
          <a:p>
            <a:pPr marL="342900" indent="-342900">
              <a:spcAft>
                <a:spcPts val="600"/>
              </a:spcAft>
              <a:buFont typeface="Arial" panose="020B0604020202020204" pitchFamily="34" charset="0"/>
              <a:buChar char="•"/>
            </a:pPr>
            <a:r>
              <a:rPr lang="en-US" sz="2200" dirty="0" smtClean="0">
                <a:solidFill>
                  <a:schemeClr val="tx2"/>
                </a:solidFill>
                <a:latin typeface="Verdana" panose="020B0604030504040204" pitchFamily="34" charset="0"/>
              </a:rPr>
              <a:t>Review your current position description</a:t>
            </a:r>
          </a:p>
          <a:p>
            <a:r>
              <a:rPr lang="en-US" sz="2200" b="1" dirty="0" smtClean="0">
                <a:solidFill>
                  <a:schemeClr val="tx2"/>
                </a:solidFill>
                <a:latin typeface="Verdana" panose="020B0604030504040204" pitchFamily="34" charset="0"/>
              </a:rPr>
              <a:t>Communicate </a:t>
            </a:r>
          </a:p>
          <a:p>
            <a:pPr marL="342900" indent="-342900">
              <a:spcAft>
                <a:spcPts val="600"/>
              </a:spcAft>
              <a:buFont typeface="Arial" panose="020B0604020202020204" pitchFamily="34" charset="0"/>
              <a:buChar char="•"/>
            </a:pPr>
            <a:r>
              <a:rPr lang="en-US" sz="2200" dirty="0" smtClean="0">
                <a:solidFill>
                  <a:schemeClr val="tx2"/>
                </a:solidFill>
                <a:latin typeface="Verdana" panose="020B0604030504040204" pitchFamily="34" charset="0"/>
              </a:rPr>
              <a:t>Keep </a:t>
            </a:r>
            <a:r>
              <a:rPr lang="en-US" sz="2200" dirty="0">
                <a:solidFill>
                  <a:schemeClr val="tx2"/>
                </a:solidFill>
                <a:latin typeface="Verdana" panose="020B0604030504040204" pitchFamily="34" charset="0"/>
              </a:rPr>
              <a:t>your comments constructive </a:t>
            </a:r>
          </a:p>
          <a:p>
            <a:endParaRPr lang="en-US" dirty="0">
              <a:solidFill>
                <a:schemeClr val="tx2"/>
              </a:solidFill>
              <a:latin typeface="Verdana" panose="020B0604030504040204" pitchFamily="34" charset="0"/>
            </a:endParaRPr>
          </a:p>
          <a:p>
            <a:endParaRPr lang="en-US" dirty="0">
              <a:solidFill>
                <a:schemeClr val="tx2"/>
              </a:solidFill>
              <a:latin typeface="Verdana" panose="020B0604030504040204" pitchFamily="34" charset="0"/>
            </a:endParaRPr>
          </a:p>
          <a:p>
            <a:pPr lvl="0"/>
            <a:endParaRPr lang="en-US" dirty="0">
              <a:solidFill>
                <a:schemeClr val="tx2"/>
              </a:solidFill>
              <a:latin typeface="Verdana" panose="020B0604030504040204" pitchFamily="34" charset="0"/>
            </a:endParaRPr>
          </a:p>
          <a:p>
            <a:pPr marL="0" lvl="0" indent="0">
              <a:buNone/>
            </a:pPr>
            <a:endParaRPr lang="en-US" dirty="0">
              <a:solidFill>
                <a:schemeClr val="tx2"/>
              </a:solidFill>
              <a:latin typeface="Verdana" panose="020B0604030504040204" pitchFamily="34" charset="0"/>
            </a:endParaRPr>
          </a:p>
          <a:p>
            <a:endParaRPr lang="en-US" dirty="0" smtClean="0"/>
          </a:p>
          <a:p>
            <a:pPr marL="0" indent="0">
              <a:buNone/>
            </a:pPr>
            <a:endParaRPr lang="en-US" dirty="0" smtClean="0"/>
          </a:p>
        </p:txBody>
      </p:sp>
      <p:sp>
        <p:nvSpPr>
          <p:cNvPr id="5" name="Slide Number Placeholder 4"/>
          <p:cNvSpPr>
            <a:spLocks noGrp="1"/>
          </p:cNvSpPr>
          <p:nvPr>
            <p:ph type="sldNum" sz="quarter" idx="12"/>
          </p:nvPr>
        </p:nvSpPr>
        <p:spPr>
          <a:xfrm>
            <a:off x="11731458" y="6466115"/>
            <a:ext cx="460544" cy="426318"/>
          </a:xfrm>
        </p:spPr>
        <p:txBody>
          <a:bodyPr/>
          <a:lstStyle/>
          <a:p>
            <a:fld id="{1AD93096-5B34-4342-9326-69289CEAE4C2}" type="slidenum">
              <a:rPr lang="en-US" smtClean="0"/>
              <a:pPr/>
              <a:t>28</a:t>
            </a:fld>
            <a:endParaRPr lang="en-US" dirty="0"/>
          </a:p>
        </p:txBody>
      </p:sp>
      <p:pic>
        <p:nvPicPr>
          <p:cNvPr id="6" name="Picture 5"/>
          <p:cNvPicPr>
            <a:picLocks noChangeAspect="1"/>
          </p:cNvPicPr>
          <p:nvPr/>
        </p:nvPicPr>
        <p:blipFill>
          <a:blip r:embed="rId3"/>
          <a:stretch>
            <a:fillRect/>
          </a:stretch>
        </p:blipFill>
        <p:spPr>
          <a:xfrm>
            <a:off x="469795" y="5956178"/>
            <a:ext cx="2687062" cy="753689"/>
          </a:xfrm>
          <a:prstGeom prst="rect">
            <a:avLst/>
          </a:prstGeom>
        </p:spPr>
      </p:pic>
      <p:pic>
        <p:nvPicPr>
          <p:cNvPr id="9" name="Picture 8" descr="Article: Conducting a communication audit — People Matt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1097" y="1220152"/>
            <a:ext cx="5038558" cy="2834189"/>
          </a:xfrm>
          <a:prstGeom prst="rect">
            <a:avLst/>
          </a:prstGeom>
        </p:spPr>
      </p:pic>
      <p:sp>
        <p:nvSpPr>
          <p:cNvPr id="10" name="TextBox 9"/>
          <p:cNvSpPr txBox="1"/>
          <p:nvPr/>
        </p:nvSpPr>
        <p:spPr>
          <a:xfrm>
            <a:off x="665117" y="4355740"/>
            <a:ext cx="11066342" cy="126188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200" dirty="0">
                <a:solidFill>
                  <a:schemeClr val="tx2"/>
                </a:solidFill>
                <a:latin typeface="Verdana" panose="020B0604030504040204" pitchFamily="34" charset="0"/>
              </a:rPr>
              <a:t>Listen actively and make sure you ask your questions</a:t>
            </a:r>
          </a:p>
          <a:p>
            <a:pPr marL="342900" indent="-342900">
              <a:spcAft>
                <a:spcPts val="600"/>
              </a:spcAft>
              <a:buFont typeface="Arial" panose="020B0604020202020204" pitchFamily="34" charset="0"/>
              <a:buChar char="•"/>
            </a:pPr>
            <a:r>
              <a:rPr lang="en-US" sz="2200" dirty="0">
                <a:solidFill>
                  <a:schemeClr val="tx2"/>
                </a:solidFill>
                <a:latin typeface="Verdana" panose="020B0604030504040204" pitchFamily="34" charset="0"/>
              </a:rPr>
              <a:t>Ask for follow up for any questions your manager was unable to answer</a:t>
            </a:r>
          </a:p>
          <a:p>
            <a:pPr marL="342900" indent="-342900">
              <a:spcAft>
                <a:spcPts val="600"/>
              </a:spcAft>
              <a:buFont typeface="Arial" panose="020B0604020202020204" pitchFamily="34" charset="0"/>
              <a:buChar char="•"/>
            </a:pPr>
            <a:r>
              <a:rPr lang="en-US" sz="2200" dirty="0" smtClean="0">
                <a:solidFill>
                  <a:schemeClr val="tx2"/>
                </a:solidFill>
                <a:latin typeface="Verdana" panose="020B0604030504040204" pitchFamily="34" charset="0"/>
              </a:rPr>
              <a:t>Sign up for an Office Hours time slot if </a:t>
            </a:r>
            <a:r>
              <a:rPr lang="en-US" sz="2200" dirty="0">
                <a:solidFill>
                  <a:schemeClr val="tx2"/>
                </a:solidFill>
                <a:latin typeface="Verdana" panose="020B0604030504040204" pitchFamily="34" charset="0"/>
              </a:rPr>
              <a:t>you need more information</a:t>
            </a:r>
          </a:p>
        </p:txBody>
      </p:sp>
    </p:spTree>
    <p:extLst>
      <p:ext uri="{BB962C8B-B14F-4D97-AF65-F5344CB8AC3E}">
        <p14:creationId xmlns:p14="http://schemas.microsoft.com/office/powerpoint/2010/main" val="115088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185494" y="-263286"/>
            <a:ext cx="9350477" cy="1423219"/>
          </a:xfrm>
        </p:spPr>
        <p:txBody>
          <a:bodyPr>
            <a:noAutofit/>
          </a:bodyPr>
          <a:lstStyle/>
          <a:p>
            <a:r>
              <a:rPr lang="en-US" sz="4000" dirty="0" smtClean="0">
                <a:solidFill>
                  <a:schemeClr val="bg1"/>
                </a:solidFill>
              </a:rPr>
              <a:t>Reconsideration</a:t>
            </a:r>
            <a:endParaRPr lang="en-US" sz="4000" dirty="0">
              <a:solidFill>
                <a:schemeClr val="bg1"/>
              </a:solidFill>
            </a:endParaRPr>
          </a:p>
        </p:txBody>
      </p:sp>
      <p:sp>
        <p:nvSpPr>
          <p:cNvPr id="3" name="Rectangle 2"/>
          <p:cNvSpPr>
            <a:spLocks noGrp="1"/>
          </p:cNvSpPr>
          <p:nvPr>
            <p:ph sz="half" idx="1"/>
          </p:nvPr>
        </p:nvSpPr>
        <p:spPr>
          <a:xfrm>
            <a:off x="199570" y="923344"/>
            <a:ext cx="10041710" cy="4821693"/>
          </a:xfrm>
        </p:spPr>
        <p:txBody>
          <a:bodyPr>
            <a:normAutofit/>
          </a:bodyPr>
          <a:lstStyle/>
          <a:p>
            <a:pPr marL="365760" indent="-365760">
              <a:lnSpc>
                <a:spcPct val="120000"/>
              </a:lnSpc>
              <a:spcBef>
                <a:spcPts val="600"/>
              </a:spcBef>
              <a:buSzPct val="100000"/>
              <a:buFont typeface="Arial" panose="020B0604020202020204" pitchFamily="34" charset="0"/>
              <a:buChar char="•"/>
            </a:pPr>
            <a:r>
              <a:rPr lang="en-US" dirty="0" smtClean="0">
                <a:solidFill>
                  <a:schemeClr val="tx2"/>
                </a:solidFill>
                <a:latin typeface="Verdana" panose="020B0604030504040204" pitchFamily="34" charset="0"/>
              </a:rPr>
              <a:t>A </a:t>
            </a:r>
            <a:r>
              <a:rPr lang="en-US" dirty="0">
                <a:solidFill>
                  <a:schemeClr val="tx2"/>
                </a:solidFill>
                <a:latin typeface="Verdana" panose="020B0604030504040204" pitchFamily="34" charset="0"/>
              </a:rPr>
              <a:t>final opportunity </a:t>
            </a:r>
            <a:r>
              <a:rPr lang="en-US" dirty="0" smtClean="0">
                <a:solidFill>
                  <a:schemeClr val="tx2"/>
                </a:solidFill>
                <a:latin typeface="Verdana" panose="020B0604030504040204" pitchFamily="34" charset="0"/>
              </a:rPr>
              <a:t>to </a:t>
            </a:r>
            <a:r>
              <a:rPr lang="en-US" dirty="0">
                <a:solidFill>
                  <a:schemeClr val="tx2"/>
                </a:solidFill>
                <a:latin typeface="Verdana" panose="020B0604030504040204" pitchFamily="34" charset="0"/>
              </a:rPr>
              <a:t>provide additional or new </a:t>
            </a:r>
            <a:r>
              <a:rPr lang="en-US" dirty="0" smtClean="0">
                <a:solidFill>
                  <a:schemeClr val="tx2"/>
                </a:solidFill>
                <a:latin typeface="Verdana" panose="020B0604030504040204" pitchFamily="34" charset="0"/>
              </a:rPr>
              <a:t>information to support a </a:t>
            </a:r>
            <a:r>
              <a:rPr lang="en-US" dirty="0">
                <a:solidFill>
                  <a:schemeClr val="tx2"/>
                </a:solidFill>
                <a:latin typeface="Verdana" panose="020B0604030504040204" pitchFamily="34" charset="0"/>
              </a:rPr>
              <a:t>different Career Tracks job </a:t>
            </a:r>
            <a:r>
              <a:rPr lang="en-US" dirty="0" smtClean="0">
                <a:solidFill>
                  <a:schemeClr val="tx2"/>
                </a:solidFill>
                <a:latin typeface="Verdana" panose="020B0604030504040204" pitchFamily="34" charset="0"/>
              </a:rPr>
              <a:t>title. Work through your manager if you believe a significant aspect of your role was not properly considered during the project.</a:t>
            </a:r>
          </a:p>
          <a:p>
            <a:pPr marL="365760" indent="-365760">
              <a:lnSpc>
                <a:spcPct val="120000"/>
              </a:lnSpc>
              <a:spcBef>
                <a:spcPts val="600"/>
              </a:spcBef>
              <a:buSzPct val="100000"/>
              <a:buFont typeface="Arial" panose="020B0604020202020204" pitchFamily="34" charset="0"/>
              <a:buChar char="•"/>
            </a:pPr>
            <a:r>
              <a:rPr lang="en-US" dirty="0" smtClean="0">
                <a:solidFill>
                  <a:schemeClr val="tx2"/>
                </a:solidFill>
                <a:latin typeface="Verdana" panose="020B0604030504040204" pitchFamily="34" charset="0"/>
              </a:rPr>
              <a:t>Your manager must approve the request. Approved changes </a:t>
            </a:r>
            <a:r>
              <a:rPr lang="en-US" dirty="0">
                <a:solidFill>
                  <a:schemeClr val="tx2"/>
                </a:solidFill>
                <a:latin typeface="Verdana" panose="020B0604030504040204" pitchFamily="34" charset="0"/>
              </a:rPr>
              <a:t>will be retroactive to original effective date (10/1, 10/4 or 11/1). </a:t>
            </a:r>
          </a:p>
          <a:p>
            <a:pPr marL="365760" indent="-365760">
              <a:lnSpc>
                <a:spcPct val="120000"/>
              </a:lnSpc>
              <a:spcBef>
                <a:spcPts val="600"/>
              </a:spcBef>
              <a:buSzPct val="100000"/>
              <a:buFont typeface="Arial" panose="020B0604020202020204" pitchFamily="34" charset="0"/>
              <a:buChar char="•"/>
            </a:pPr>
            <a:endParaRPr lang="en-US" dirty="0">
              <a:latin typeface="+mn-lt"/>
            </a:endParaRPr>
          </a:p>
        </p:txBody>
      </p:sp>
      <p:sp>
        <p:nvSpPr>
          <p:cNvPr id="8" name="Slide Number Placeholder 7"/>
          <p:cNvSpPr>
            <a:spLocks noGrp="1"/>
          </p:cNvSpPr>
          <p:nvPr>
            <p:ph type="sldNum" sz="quarter" idx="12"/>
          </p:nvPr>
        </p:nvSpPr>
        <p:spPr/>
        <p:txBody>
          <a:bodyPr/>
          <a:lstStyle/>
          <a:p>
            <a:fld id="{1AD93096-5B34-4342-9326-69289CEAE4C2}" type="slidenum">
              <a:rPr lang="en-US" smtClean="0"/>
              <a:pPr/>
              <a:t>29</a:t>
            </a:fld>
            <a:endParaRPr lang="en-US" dirty="0"/>
          </a:p>
        </p:txBody>
      </p:sp>
      <p:pic>
        <p:nvPicPr>
          <p:cNvPr id="12" name="Picture 11" descr="AREA OFFICE TECHNOLOGY SETTORE ECOGRAFIA ITALO PAOLINI - 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5119" y="1096932"/>
            <a:ext cx="1862952" cy="1976060"/>
          </a:xfrm>
          <a:prstGeom prst="rect">
            <a:avLst/>
          </a:prstGeom>
        </p:spPr>
      </p:pic>
      <p:pic>
        <p:nvPicPr>
          <p:cNvPr id="6" name="Picture 5"/>
          <p:cNvPicPr>
            <a:picLocks noChangeAspect="1"/>
          </p:cNvPicPr>
          <p:nvPr/>
        </p:nvPicPr>
        <p:blipFill>
          <a:blip r:embed="rId4"/>
          <a:stretch>
            <a:fillRect/>
          </a:stretch>
        </p:blipFill>
        <p:spPr>
          <a:xfrm>
            <a:off x="469795" y="5991212"/>
            <a:ext cx="2562164" cy="718656"/>
          </a:xfrm>
          <a:prstGeom prst="rect">
            <a:avLst/>
          </a:prstGeom>
        </p:spPr>
      </p:pic>
      <p:sp>
        <p:nvSpPr>
          <p:cNvPr id="4" name="TextBox 3"/>
          <p:cNvSpPr txBox="1"/>
          <p:nvPr/>
        </p:nvSpPr>
        <p:spPr>
          <a:xfrm>
            <a:off x="199570" y="4103132"/>
            <a:ext cx="11336401" cy="1374928"/>
          </a:xfrm>
          <a:prstGeom prst="rect">
            <a:avLst/>
          </a:prstGeom>
          <a:noFill/>
        </p:spPr>
        <p:txBody>
          <a:bodyPr wrap="square" rtlCol="0">
            <a:spAutoFit/>
          </a:bodyPr>
          <a:lstStyle/>
          <a:p>
            <a:pPr marL="342900" indent="-342900">
              <a:lnSpc>
                <a:spcPct val="120000"/>
              </a:lnSpc>
              <a:spcBef>
                <a:spcPts val="600"/>
              </a:spcBef>
              <a:buSzPct val="100000"/>
              <a:buFont typeface="Arial" panose="020B0604020202020204" pitchFamily="34" charset="0"/>
              <a:buChar char="•"/>
            </a:pPr>
            <a:r>
              <a:rPr lang="en-US" sz="2400" dirty="0" smtClean="0">
                <a:solidFill>
                  <a:schemeClr val="tx2"/>
                </a:solidFill>
                <a:latin typeface="Verdana" panose="020B0604030504040204" pitchFamily="34" charset="0"/>
              </a:rPr>
              <a:t>Requests must be </a:t>
            </a:r>
            <a:r>
              <a:rPr lang="en-US" sz="2400" dirty="0">
                <a:solidFill>
                  <a:schemeClr val="tx2"/>
                </a:solidFill>
                <a:latin typeface="Verdana" panose="020B0604030504040204" pitchFamily="34" charset="0"/>
              </a:rPr>
              <a:t>submitted by 10/16/20 for job title changes effective 11/1 (FLSA changes or movement to represented job title) or 10/30/20 for all others</a:t>
            </a:r>
          </a:p>
        </p:txBody>
      </p:sp>
    </p:spTree>
    <p:extLst>
      <p:ext uri="{BB962C8B-B14F-4D97-AF65-F5344CB8AC3E}">
        <p14:creationId xmlns:p14="http://schemas.microsoft.com/office/powerpoint/2010/main" val="426363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297065-12DB-4451-8B30-EBF38A6018EA}" type="slidenum">
              <a:rPr lang="en-US" smtClean="0"/>
              <a:t>3</a:t>
            </a:fld>
            <a:endParaRPr lang="en-US" dirty="0"/>
          </a:p>
        </p:txBody>
      </p:sp>
      <p:sp>
        <p:nvSpPr>
          <p:cNvPr id="3" name="Title 2"/>
          <p:cNvSpPr>
            <a:spLocks noGrp="1"/>
          </p:cNvSpPr>
          <p:nvPr>
            <p:ph type="title"/>
          </p:nvPr>
        </p:nvSpPr>
        <p:spPr>
          <a:xfrm>
            <a:off x="2375166" y="1"/>
            <a:ext cx="9342572" cy="759319"/>
          </a:xfrm>
        </p:spPr>
        <p:txBody>
          <a:bodyPr>
            <a:normAutofit/>
          </a:bodyPr>
          <a:lstStyle/>
          <a:p>
            <a:r>
              <a:rPr lang="en-US" sz="4000" dirty="0" smtClean="0"/>
              <a:t>Agenda</a:t>
            </a:r>
            <a:endParaRPr lang="en-US" sz="4000" dirty="0"/>
          </a:p>
        </p:txBody>
      </p:sp>
      <p:sp>
        <p:nvSpPr>
          <p:cNvPr id="4" name="TextBox 3"/>
          <p:cNvSpPr txBox="1"/>
          <p:nvPr/>
        </p:nvSpPr>
        <p:spPr>
          <a:xfrm>
            <a:off x="3348096" y="1179522"/>
            <a:ext cx="6854540" cy="3093154"/>
          </a:xfrm>
          <a:prstGeom prst="rect">
            <a:avLst/>
          </a:prstGeom>
          <a:noFill/>
        </p:spPr>
        <p:txBody>
          <a:bodyPr wrap="square" rtlCol="0">
            <a:spAutoFit/>
          </a:bodyPr>
          <a:lstStyle/>
          <a:p>
            <a:pPr marL="457200" indent="-457200">
              <a:lnSpc>
                <a:spcPct val="150000"/>
              </a:lnSpc>
              <a:spcBef>
                <a:spcPts val="0"/>
              </a:spcBef>
              <a:buFont typeface="Arial" panose="020B0604020202020204" pitchFamily="34" charset="0"/>
              <a:buChar char="•"/>
            </a:pPr>
            <a:r>
              <a:rPr lang="en-US" sz="2800" dirty="0" smtClean="0">
                <a:solidFill>
                  <a:schemeClr val="tx2"/>
                </a:solidFill>
                <a:latin typeface="Verdana" panose="020B0604030504040204" pitchFamily="34" charset="0"/>
              </a:rPr>
              <a:t>Career Tracks Overview</a:t>
            </a:r>
          </a:p>
          <a:p>
            <a:pPr marL="457200" indent="-457200">
              <a:lnSpc>
                <a:spcPct val="150000"/>
              </a:lnSpc>
              <a:spcBef>
                <a:spcPts val="0"/>
              </a:spcBef>
              <a:buFont typeface="Arial" panose="020B0604020202020204" pitchFamily="34" charset="0"/>
              <a:buChar char="•"/>
            </a:pPr>
            <a:r>
              <a:rPr lang="en-US" sz="2800" dirty="0" smtClean="0">
                <a:solidFill>
                  <a:schemeClr val="tx2"/>
                </a:solidFill>
                <a:latin typeface="Verdana" panose="020B0604030504040204" pitchFamily="34" charset="0"/>
              </a:rPr>
              <a:t>Preview of Changes</a:t>
            </a:r>
            <a:endParaRPr lang="en-US" sz="2800" dirty="0">
              <a:solidFill>
                <a:schemeClr val="tx2"/>
              </a:solidFill>
              <a:latin typeface="Verdana" panose="020B0604030504040204" pitchFamily="34" charset="0"/>
            </a:endParaRPr>
          </a:p>
          <a:p>
            <a:pPr marL="457200" indent="-457200">
              <a:lnSpc>
                <a:spcPct val="150000"/>
              </a:lnSpc>
              <a:spcBef>
                <a:spcPts val="0"/>
              </a:spcBef>
              <a:buFont typeface="Arial" panose="020B0604020202020204" pitchFamily="34" charset="0"/>
              <a:buChar char="•"/>
            </a:pPr>
            <a:r>
              <a:rPr lang="en-US" sz="2800" dirty="0" smtClean="0">
                <a:solidFill>
                  <a:schemeClr val="tx2"/>
                </a:solidFill>
                <a:latin typeface="Verdana" panose="020B0604030504040204" pitchFamily="34" charset="0"/>
              </a:rPr>
              <a:t>Implementation</a:t>
            </a:r>
          </a:p>
          <a:p>
            <a:pPr marL="457200" indent="-457200">
              <a:lnSpc>
                <a:spcPct val="150000"/>
              </a:lnSpc>
              <a:buFont typeface="Arial" panose="020B0604020202020204" pitchFamily="34" charset="0"/>
              <a:buChar char="•"/>
            </a:pPr>
            <a:r>
              <a:rPr lang="en-US" sz="2800" dirty="0" smtClean="0">
                <a:solidFill>
                  <a:schemeClr val="tx2"/>
                </a:solidFill>
                <a:latin typeface="Verdana" panose="020B0604030504040204" pitchFamily="34" charset="0"/>
              </a:rPr>
              <a:t>Resources</a:t>
            </a:r>
            <a:endParaRPr lang="en-US" sz="2800" dirty="0">
              <a:solidFill>
                <a:schemeClr val="tx2"/>
              </a:solidFill>
              <a:latin typeface="Verdana" panose="020B0604030504040204" pitchFamily="34" charset="0"/>
            </a:endParaRPr>
          </a:p>
          <a:p>
            <a:pPr marL="285750" indent="-285750">
              <a:lnSpc>
                <a:spcPct val="150000"/>
              </a:lnSpc>
              <a:buFont typeface="Arial" panose="020B0604020202020204" pitchFamily="34" charset="0"/>
              <a:buChar char="•"/>
              <a:defRPr/>
            </a:pPr>
            <a:endPar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p:cNvPicPr>
            <a:picLocks noChangeAspect="1"/>
          </p:cNvPicPr>
          <p:nvPr/>
        </p:nvPicPr>
        <p:blipFill>
          <a:blip r:embed="rId3"/>
          <a:stretch>
            <a:fillRect/>
          </a:stretch>
        </p:blipFill>
        <p:spPr>
          <a:xfrm>
            <a:off x="469794" y="5829225"/>
            <a:ext cx="3139681" cy="880643"/>
          </a:xfrm>
          <a:prstGeom prst="rect">
            <a:avLst/>
          </a:prstGeom>
        </p:spPr>
      </p:pic>
    </p:spTree>
    <p:extLst>
      <p:ext uri="{BB962C8B-B14F-4D97-AF65-F5344CB8AC3E}">
        <p14:creationId xmlns:p14="http://schemas.microsoft.com/office/powerpoint/2010/main" val="1925981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94696" y="6468177"/>
            <a:ext cx="497306" cy="424255"/>
          </a:xfrm>
        </p:spPr>
        <p:txBody>
          <a:bodyPr/>
          <a:lstStyle/>
          <a:p>
            <a:fld id="{07297065-12DB-4451-8B30-EBF38A6018EA}" type="slidenum">
              <a:rPr lang="en-US" smtClean="0"/>
              <a:t>30</a:t>
            </a:fld>
            <a:endParaRPr lang="en-US" dirty="0"/>
          </a:p>
        </p:txBody>
      </p:sp>
      <p:sp>
        <p:nvSpPr>
          <p:cNvPr id="3" name="Title 2"/>
          <p:cNvSpPr>
            <a:spLocks noGrp="1"/>
          </p:cNvSpPr>
          <p:nvPr>
            <p:ph type="title"/>
          </p:nvPr>
        </p:nvSpPr>
        <p:spPr/>
        <p:txBody>
          <a:bodyPr/>
          <a:lstStyle/>
          <a:p>
            <a:r>
              <a:rPr lang="en-US" dirty="0" smtClean="0"/>
              <a:t>Resources</a:t>
            </a:r>
            <a:endParaRPr lang="en-US" dirty="0"/>
          </a:p>
        </p:txBody>
      </p:sp>
      <p:pic>
        <p:nvPicPr>
          <p:cNvPr id="5" name="Content Placeholder 4" descr="Implementation - Highway sign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26859" y="2069431"/>
            <a:ext cx="4977540" cy="3318360"/>
          </a:xfrm>
        </p:spPr>
      </p:pic>
      <p:pic>
        <p:nvPicPr>
          <p:cNvPr id="6" name="Picture 5"/>
          <p:cNvPicPr>
            <a:picLocks noChangeAspect="1"/>
          </p:cNvPicPr>
          <p:nvPr/>
        </p:nvPicPr>
        <p:blipFill>
          <a:blip r:embed="rId4"/>
          <a:stretch>
            <a:fillRect/>
          </a:stretch>
        </p:blipFill>
        <p:spPr>
          <a:xfrm>
            <a:off x="469794" y="5829225"/>
            <a:ext cx="3139681" cy="880643"/>
          </a:xfrm>
          <a:prstGeom prst="rect">
            <a:avLst/>
          </a:prstGeom>
        </p:spPr>
      </p:pic>
    </p:spTree>
    <p:extLst>
      <p:ext uri="{BB962C8B-B14F-4D97-AF65-F5344CB8AC3E}">
        <p14:creationId xmlns:p14="http://schemas.microsoft.com/office/powerpoint/2010/main" val="3295162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ts val="2800"/>
              </a:lnSpc>
              <a:spcAft>
                <a:spcPct val="30000"/>
              </a:spcAft>
              <a:buChar char="•"/>
              <a:defRPr sz="2400">
                <a:solidFill>
                  <a:schemeClr val="accent1"/>
                </a:solidFill>
                <a:latin typeface="Arial" pitchFamily="34" charset="0"/>
                <a:ea typeface="MS PGothic" pitchFamily="34" charset="-128"/>
              </a:defRPr>
            </a:lvl1pPr>
            <a:lvl2pPr marL="742950" indent="-285750">
              <a:lnSpc>
                <a:spcPts val="2200"/>
              </a:lnSpc>
              <a:spcBef>
                <a:spcPct val="10000"/>
              </a:spcBef>
              <a:spcAft>
                <a:spcPct val="30000"/>
              </a:spcAft>
              <a:buSzPct val="80000"/>
              <a:buChar char="•"/>
              <a:defRPr sz="2000">
                <a:solidFill>
                  <a:schemeClr val="tx1"/>
                </a:solidFill>
                <a:latin typeface="Arial" pitchFamily="34" charset="0"/>
                <a:ea typeface="MS PGothic" pitchFamily="34" charset="-128"/>
              </a:defRPr>
            </a:lvl2pPr>
            <a:lvl3pPr marL="1143000" indent="-228600">
              <a:lnSpc>
                <a:spcPts val="2000"/>
              </a:lnSpc>
              <a:spcBef>
                <a:spcPct val="10000"/>
              </a:spcBef>
              <a:spcAft>
                <a:spcPct val="30000"/>
              </a:spcAft>
              <a:buSzPct val="80000"/>
              <a:buChar char="•"/>
              <a:defRPr>
                <a:solidFill>
                  <a:schemeClr val="accent2"/>
                </a:solidFill>
                <a:latin typeface="Arial" pitchFamily="34" charset="0"/>
                <a:ea typeface="MS PGothic" pitchFamily="34" charset="-128"/>
              </a:defRPr>
            </a:lvl3pPr>
            <a:lvl4pPr marL="1600200" indent="-228600">
              <a:lnSpc>
                <a:spcPts val="1800"/>
              </a:lnSpc>
              <a:spcBef>
                <a:spcPct val="10000"/>
              </a:spcBef>
              <a:spcAft>
                <a:spcPct val="30000"/>
              </a:spcAft>
              <a:buSzPct val="80000"/>
              <a:buChar char="•"/>
              <a:defRPr sz="1600">
                <a:solidFill>
                  <a:schemeClr val="accent2"/>
                </a:solidFill>
                <a:latin typeface="Arial" pitchFamily="34" charset="0"/>
                <a:ea typeface="MS PGothic" pitchFamily="34" charset="-128"/>
              </a:defRPr>
            </a:lvl4pPr>
            <a:lvl5pPr marL="2057400" indent="-228600">
              <a:lnSpc>
                <a:spcPts val="1600"/>
              </a:lnSpc>
              <a:spcBef>
                <a:spcPct val="10000"/>
              </a:spcBef>
              <a:spcAft>
                <a:spcPct val="30000"/>
              </a:spcAft>
              <a:buSzPct val="80000"/>
              <a:buChar char="•"/>
              <a:defRPr sz="1400">
                <a:solidFill>
                  <a:schemeClr val="accent2"/>
                </a:solidFill>
                <a:latin typeface="Arial" pitchFamily="34" charset="0"/>
                <a:ea typeface="MS PGothic" pitchFamily="34" charset="-128"/>
              </a:defRPr>
            </a:lvl5pPr>
            <a:lvl6pPr marL="2514600" indent="-228600" eaLnBrk="0" fontAlgn="base" hangingPunct="0">
              <a:lnSpc>
                <a:spcPts val="1600"/>
              </a:lnSpc>
              <a:spcBef>
                <a:spcPct val="10000"/>
              </a:spcBef>
              <a:spcAft>
                <a:spcPct val="30000"/>
              </a:spcAft>
              <a:buSzPct val="80000"/>
              <a:buChar char="•"/>
              <a:defRPr sz="1400">
                <a:solidFill>
                  <a:schemeClr val="accent2"/>
                </a:solidFill>
                <a:latin typeface="Arial" pitchFamily="34" charset="0"/>
                <a:ea typeface="MS PGothic" pitchFamily="34" charset="-128"/>
              </a:defRPr>
            </a:lvl6pPr>
            <a:lvl7pPr marL="2971800" indent="-228600" eaLnBrk="0" fontAlgn="base" hangingPunct="0">
              <a:lnSpc>
                <a:spcPts val="1600"/>
              </a:lnSpc>
              <a:spcBef>
                <a:spcPct val="10000"/>
              </a:spcBef>
              <a:spcAft>
                <a:spcPct val="30000"/>
              </a:spcAft>
              <a:buSzPct val="80000"/>
              <a:buChar char="•"/>
              <a:defRPr sz="1400">
                <a:solidFill>
                  <a:schemeClr val="accent2"/>
                </a:solidFill>
                <a:latin typeface="Arial" pitchFamily="34" charset="0"/>
                <a:ea typeface="MS PGothic" pitchFamily="34" charset="-128"/>
              </a:defRPr>
            </a:lvl7pPr>
            <a:lvl8pPr marL="3429000" indent="-228600" eaLnBrk="0" fontAlgn="base" hangingPunct="0">
              <a:lnSpc>
                <a:spcPts val="1600"/>
              </a:lnSpc>
              <a:spcBef>
                <a:spcPct val="10000"/>
              </a:spcBef>
              <a:spcAft>
                <a:spcPct val="30000"/>
              </a:spcAft>
              <a:buSzPct val="80000"/>
              <a:buChar char="•"/>
              <a:defRPr sz="1400">
                <a:solidFill>
                  <a:schemeClr val="accent2"/>
                </a:solidFill>
                <a:latin typeface="Arial" pitchFamily="34" charset="0"/>
                <a:ea typeface="MS PGothic" pitchFamily="34" charset="-128"/>
              </a:defRPr>
            </a:lvl8pPr>
            <a:lvl9pPr marL="3886200" indent="-228600" eaLnBrk="0" fontAlgn="base" hangingPunct="0">
              <a:lnSpc>
                <a:spcPts val="1600"/>
              </a:lnSpc>
              <a:spcBef>
                <a:spcPct val="10000"/>
              </a:spcBef>
              <a:spcAft>
                <a:spcPct val="30000"/>
              </a:spcAft>
              <a:buSzPct val="80000"/>
              <a:buChar char="•"/>
              <a:defRPr sz="1400">
                <a:solidFill>
                  <a:schemeClr val="accent2"/>
                </a:solidFill>
                <a:latin typeface="Arial" pitchFamily="34" charset="0"/>
                <a:ea typeface="MS PGothic" pitchFamily="34" charset="-128"/>
              </a:defRPr>
            </a:lvl9pPr>
          </a:lstStyle>
          <a:p>
            <a:pPr>
              <a:lnSpc>
                <a:spcPct val="100000"/>
              </a:lnSpc>
              <a:spcAft>
                <a:spcPct val="0"/>
              </a:spcAft>
              <a:buFontTx/>
              <a:buNone/>
            </a:pPr>
            <a:fld id="{CF137187-1413-40D0-8FBF-04BDBDEADE1E}" type="slidenum">
              <a:rPr lang="en-US" altLang="en-US" sz="1000">
                <a:solidFill>
                  <a:schemeClr val="tx1"/>
                </a:solidFill>
              </a:rPr>
              <a:pPr>
                <a:lnSpc>
                  <a:spcPct val="100000"/>
                </a:lnSpc>
                <a:spcAft>
                  <a:spcPct val="0"/>
                </a:spcAft>
                <a:buFontTx/>
                <a:buNone/>
              </a:pPr>
              <a:t>31</a:t>
            </a:fld>
            <a:endParaRPr lang="en-US" altLang="en-US" sz="1000" dirty="0">
              <a:solidFill>
                <a:schemeClr val="tx1"/>
              </a:solidFill>
            </a:endParaRPr>
          </a:p>
        </p:txBody>
      </p:sp>
      <p:sp>
        <p:nvSpPr>
          <p:cNvPr id="12291" name="Title 2"/>
          <p:cNvSpPr>
            <a:spLocks noGrp="1"/>
          </p:cNvSpPr>
          <p:nvPr>
            <p:ph type="ctrTitle" sz="quarter"/>
          </p:nvPr>
        </p:nvSpPr>
        <p:spPr/>
        <p:txBody>
          <a:bodyPr/>
          <a:lstStyle/>
          <a:p>
            <a:r>
              <a:rPr lang="en-US" altLang="en-US" dirty="0" smtClean="0">
                <a:latin typeface="Times" pitchFamily="-84" charset="0"/>
              </a:rPr>
              <a:t>What is Career Tracks?</a:t>
            </a:r>
          </a:p>
        </p:txBody>
      </p:sp>
      <p:sp>
        <p:nvSpPr>
          <p:cNvPr id="4" name="Title 2"/>
          <p:cNvSpPr txBox="1">
            <a:spLocks/>
          </p:cNvSpPr>
          <p:nvPr/>
        </p:nvSpPr>
        <p:spPr>
          <a:xfrm>
            <a:off x="2039067" y="96702"/>
            <a:ext cx="10515600" cy="72921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8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a:tabLst>
                <a:tab pos="7315200" algn="l"/>
              </a:tabLst>
            </a:pPr>
            <a:r>
              <a:rPr lang="en-US" sz="4000" dirty="0" smtClean="0">
                <a:latin typeface="+mn-lt"/>
                <a:cs typeface="Arial" panose="020B0604020202020204" pitchFamily="34" charset="0"/>
              </a:rPr>
              <a:t>Career Tracks Website</a:t>
            </a:r>
            <a:endParaRPr lang="en-US" sz="4000" i="1" dirty="0">
              <a:latin typeface="+mn-lt"/>
              <a:cs typeface="Arial" panose="020B0604020202020204" pitchFamily="34" charset="0"/>
            </a:endParaRPr>
          </a:p>
        </p:txBody>
      </p:sp>
      <p:sp>
        <p:nvSpPr>
          <p:cNvPr id="2" name="Rectangle 1"/>
          <p:cNvSpPr/>
          <p:nvPr/>
        </p:nvSpPr>
        <p:spPr>
          <a:xfrm>
            <a:off x="6505801" y="984272"/>
            <a:ext cx="5312780" cy="938719"/>
          </a:xfrm>
          <a:prstGeom prst="rect">
            <a:avLst/>
          </a:prstGeom>
        </p:spPr>
        <p:txBody>
          <a:bodyPr wrap="square">
            <a:spAutoFit/>
          </a:bodyPr>
          <a:lstStyle/>
          <a:p>
            <a:pPr algn="ctr">
              <a:spcBef>
                <a:spcPts val="1200"/>
              </a:spcBef>
              <a:spcAft>
                <a:spcPts val="600"/>
              </a:spcAft>
              <a:defRPr/>
            </a:pPr>
            <a:r>
              <a:rPr lang="en-US" sz="2000" kern="0" dirty="0" smtClean="0">
                <a:solidFill>
                  <a:schemeClr val="tx1">
                    <a:lumMod val="65000"/>
                    <a:lumOff val="35000"/>
                  </a:schemeClr>
                </a:solidFill>
                <a:ea typeface="Verdana" panose="020B0604030504040204" pitchFamily="34" charset="0"/>
                <a:cs typeface="Verdana" panose="020B0604030504040204" pitchFamily="34" charset="0"/>
                <a:hlinkClick r:id="rId3" action="ppaction://hlinkfile"/>
              </a:rPr>
              <a:t>hr.uci.edu/partnership/careertracks</a:t>
            </a:r>
            <a:r>
              <a:rPr lang="en-US" sz="2000" kern="0" dirty="0">
                <a:solidFill>
                  <a:schemeClr val="tx1">
                    <a:lumMod val="65000"/>
                    <a:lumOff val="35000"/>
                  </a:schemeClr>
                </a:solidFill>
                <a:ea typeface="Verdana" panose="020B0604030504040204" pitchFamily="34" charset="0"/>
                <a:cs typeface="Verdana" panose="020B0604030504040204" pitchFamily="34" charset="0"/>
                <a:hlinkClick r:id="rId3" action="ppaction://hlinkfile"/>
              </a:rPr>
              <a:t>/</a:t>
            </a:r>
            <a:endParaRPr lang="en-US" sz="2000" kern="0" dirty="0">
              <a:solidFill>
                <a:schemeClr val="tx1">
                  <a:lumMod val="65000"/>
                  <a:lumOff val="35000"/>
                </a:schemeClr>
              </a:solidFill>
              <a:ea typeface="Verdana" panose="020B0604030504040204" pitchFamily="34" charset="0"/>
              <a:cs typeface="Verdana" panose="020B0604030504040204" pitchFamily="34" charset="0"/>
            </a:endParaRPr>
          </a:p>
          <a:p>
            <a:pPr marL="342900" indent="-342900">
              <a:spcBef>
                <a:spcPts val="1200"/>
              </a:spcBef>
              <a:spcAft>
                <a:spcPts val="600"/>
              </a:spcAft>
              <a:buFont typeface="Arial" pitchFamily="34" charset="0"/>
              <a:buChar char="•"/>
              <a:defRPr/>
            </a:pPr>
            <a:endParaRPr kumimoji="0" lang="en-US" sz="2000" i="0" u="none" strike="noStrike" kern="0" cap="none" spc="0" normalizeH="0" baseline="0" noProof="0" dirty="0" smtClean="0">
              <a:ln>
                <a:noFill/>
              </a:ln>
              <a:solidFill>
                <a:prstClr val="black"/>
              </a:solidFill>
              <a:effectLst/>
              <a:uLnTx/>
              <a:uFillTx/>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4"/>
          <a:stretch>
            <a:fillRect/>
          </a:stretch>
        </p:blipFill>
        <p:spPr>
          <a:xfrm>
            <a:off x="567376" y="917492"/>
            <a:ext cx="5814388" cy="5575383"/>
          </a:xfrm>
          <a:prstGeom prst="rect">
            <a:avLst/>
          </a:prstGeom>
        </p:spPr>
      </p:pic>
      <p:pic>
        <p:nvPicPr>
          <p:cNvPr id="3" name="Picture 2"/>
          <p:cNvPicPr>
            <a:picLocks noChangeAspect="1"/>
          </p:cNvPicPr>
          <p:nvPr/>
        </p:nvPicPr>
        <p:blipFill>
          <a:blip r:embed="rId5"/>
          <a:stretch>
            <a:fillRect/>
          </a:stretch>
        </p:blipFill>
        <p:spPr>
          <a:xfrm>
            <a:off x="6999249" y="1564468"/>
            <a:ext cx="4325883" cy="4674053"/>
          </a:xfrm>
          <a:prstGeom prst="rect">
            <a:avLst/>
          </a:prstGeom>
        </p:spPr>
      </p:pic>
    </p:spTree>
    <p:extLst>
      <p:ext uri="{BB962C8B-B14F-4D97-AF65-F5344CB8AC3E}">
        <p14:creationId xmlns:p14="http://schemas.microsoft.com/office/powerpoint/2010/main" val="2630028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58600" y="6531429"/>
            <a:ext cx="533401" cy="361003"/>
          </a:xfrm>
        </p:spPr>
        <p:txBody>
          <a:bodyPr/>
          <a:lstStyle/>
          <a:p>
            <a:fld id="{07297065-12DB-4451-8B30-EBF38A6018EA}" type="slidenum">
              <a:rPr lang="en-US" smtClean="0"/>
              <a:t>32</a:t>
            </a:fld>
            <a:endParaRPr lang="en-US" dirty="0"/>
          </a:p>
        </p:txBody>
      </p:sp>
      <p:sp>
        <p:nvSpPr>
          <p:cNvPr id="3" name="Title 2"/>
          <p:cNvSpPr>
            <a:spLocks noGrp="1"/>
          </p:cNvSpPr>
          <p:nvPr>
            <p:ph type="title"/>
          </p:nvPr>
        </p:nvSpPr>
        <p:spPr/>
        <p:txBody>
          <a:bodyPr>
            <a:normAutofit/>
          </a:bodyPr>
          <a:lstStyle/>
          <a:p>
            <a:r>
              <a:rPr lang="en-US" sz="3600" dirty="0" smtClean="0">
                <a:latin typeface="Vendana"/>
                <a:cs typeface="Arial" panose="020B0604020202020204" pitchFamily="34" charset="0"/>
              </a:rPr>
              <a:t>Questions?</a:t>
            </a:r>
            <a:endParaRPr lang="en-US" sz="3600" dirty="0">
              <a:latin typeface="Vendana"/>
              <a:cs typeface="Arial" panose="020B0604020202020204" pitchFamily="34" charset="0"/>
            </a:endParaRPr>
          </a:p>
        </p:txBody>
      </p:sp>
      <p:pic>
        <p:nvPicPr>
          <p:cNvPr id="5" name="Content Placeholder 5" descr="Question mark 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78349" y="1413628"/>
            <a:ext cx="6836800" cy="4525962"/>
          </a:xfrm>
        </p:spPr>
      </p:pic>
      <p:pic>
        <p:nvPicPr>
          <p:cNvPr id="6" name="Picture 5"/>
          <p:cNvPicPr>
            <a:picLocks noChangeAspect="1"/>
          </p:cNvPicPr>
          <p:nvPr/>
        </p:nvPicPr>
        <p:blipFill>
          <a:blip r:embed="rId4"/>
          <a:stretch>
            <a:fillRect/>
          </a:stretch>
        </p:blipFill>
        <p:spPr>
          <a:xfrm>
            <a:off x="469794" y="6018206"/>
            <a:ext cx="2465912" cy="691659"/>
          </a:xfrm>
          <a:prstGeom prst="rect">
            <a:avLst/>
          </a:prstGeom>
        </p:spPr>
      </p:pic>
    </p:spTree>
    <p:extLst>
      <p:ext uri="{BB962C8B-B14F-4D97-AF65-F5344CB8AC3E}">
        <p14:creationId xmlns:p14="http://schemas.microsoft.com/office/powerpoint/2010/main" val="1721370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677C64-A1DA-4678-ADE5-31E7CC80657F}" type="slidenum">
              <a:rPr lang="en-US" smtClean="0"/>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783" y="1565276"/>
            <a:ext cx="5672667" cy="4254500"/>
          </a:xfrm>
          <a:prstGeom prst="rect">
            <a:avLst/>
          </a:prstGeom>
        </p:spPr>
      </p:pic>
      <p:sp>
        <p:nvSpPr>
          <p:cNvPr id="6" name="Title 2"/>
          <p:cNvSpPr txBox="1">
            <a:spLocks/>
          </p:cNvSpPr>
          <p:nvPr/>
        </p:nvSpPr>
        <p:spPr>
          <a:xfrm>
            <a:off x="2213253" y="0"/>
            <a:ext cx="10515600" cy="729212"/>
          </a:xfrm>
          <a:prstGeom prst="rect">
            <a:avLst/>
          </a:prstGeom>
        </p:spPr>
        <p:txBody>
          <a:bodyPr vert="horz" lIns="91440" tIns="45720" rIns="91440" bIns="45720" rtlCol="0" anchor="b">
            <a:normAutofit/>
          </a:bodyPr>
          <a:lstStyle>
            <a:lvl1pPr algn="l" defTabSz="914377" rtl="0" eaLnBrk="1" latinLnBrk="0" hangingPunct="1">
              <a:lnSpc>
                <a:spcPct val="90000"/>
              </a:lnSpc>
              <a:spcBef>
                <a:spcPct val="0"/>
              </a:spcBef>
              <a:buNone/>
              <a:defRPr sz="6000"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dirty="0" smtClean="0"/>
              <a:t>Career Tracks Overview</a:t>
            </a:r>
            <a:endParaRPr lang="en-US" sz="4000" dirty="0"/>
          </a:p>
        </p:txBody>
      </p:sp>
      <p:pic>
        <p:nvPicPr>
          <p:cNvPr id="8" name="Picture 7"/>
          <p:cNvPicPr>
            <a:picLocks noChangeAspect="1"/>
          </p:cNvPicPr>
          <p:nvPr/>
        </p:nvPicPr>
        <p:blipFill>
          <a:blip r:embed="rId3"/>
          <a:stretch>
            <a:fillRect/>
          </a:stretch>
        </p:blipFill>
        <p:spPr>
          <a:xfrm>
            <a:off x="469793" y="5829225"/>
            <a:ext cx="3139681" cy="880642"/>
          </a:xfrm>
          <a:prstGeom prst="rect">
            <a:avLst/>
          </a:prstGeom>
        </p:spPr>
      </p:pic>
    </p:spTree>
    <p:extLst>
      <p:ext uri="{BB962C8B-B14F-4D97-AF65-F5344CB8AC3E}">
        <p14:creationId xmlns:p14="http://schemas.microsoft.com/office/powerpoint/2010/main" val="3534488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297065-12DB-4451-8B30-EBF38A6018EA}" type="slidenum">
              <a:rPr lang="en-US" smtClean="0"/>
              <a:t>5</a:t>
            </a:fld>
            <a:endParaRPr lang="en-US" dirty="0"/>
          </a:p>
        </p:txBody>
      </p:sp>
      <p:sp>
        <p:nvSpPr>
          <p:cNvPr id="3" name="Title 2"/>
          <p:cNvSpPr>
            <a:spLocks noGrp="1"/>
          </p:cNvSpPr>
          <p:nvPr>
            <p:ph type="title"/>
          </p:nvPr>
        </p:nvSpPr>
        <p:spPr>
          <a:xfrm>
            <a:off x="2039633" y="105686"/>
            <a:ext cx="10515600" cy="729212"/>
          </a:xfrm>
        </p:spPr>
        <p:txBody>
          <a:bodyPr>
            <a:normAutofit/>
          </a:bodyPr>
          <a:lstStyle/>
          <a:p>
            <a:r>
              <a:rPr lang="en-US" sz="4000" dirty="0" smtClean="0"/>
              <a:t>Career Tracks Overview</a:t>
            </a:r>
            <a:endParaRPr lang="en-US" sz="4000" dirty="0"/>
          </a:p>
        </p:txBody>
      </p:sp>
      <p:pic>
        <p:nvPicPr>
          <p:cNvPr id="5" name="Picture 4"/>
          <p:cNvPicPr>
            <a:picLocks noChangeAspect="1"/>
          </p:cNvPicPr>
          <p:nvPr/>
        </p:nvPicPr>
        <p:blipFill>
          <a:blip r:embed="rId3"/>
          <a:stretch>
            <a:fillRect/>
          </a:stretch>
        </p:blipFill>
        <p:spPr>
          <a:xfrm>
            <a:off x="469793" y="5829225"/>
            <a:ext cx="3139681" cy="880642"/>
          </a:xfrm>
          <a:prstGeom prst="rect">
            <a:avLst/>
          </a:prstGeom>
        </p:spPr>
      </p:pic>
      <p:graphicFrame>
        <p:nvGraphicFramePr>
          <p:cNvPr id="12" name="Diagram 11"/>
          <p:cNvGraphicFramePr>
            <a:graphicFrameLocks/>
          </p:cNvGraphicFramePr>
          <p:nvPr>
            <p:extLst>
              <p:ext uri="{D42A27DB-BD31-4B8C-83A1-F6EECF244321}">
                <p14:modId xmlns:p14="http://schemas.microsoft.com/office/powerpoint/2010/main" val="3555770423"/>
              </p:ext>
            </p:extLst>
          </p:nvPr>
        </p:nvGraphicFramePr>
        <p:xfrm>
          <a:off x="1875099" y="1091438"/>
          <a:ext cx="9489587" cy="3406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p:cNvSpPr/>
          <p:nvPr/>
        </p:nvSpPr>
        <p:spPr>
          <a:xfrm>
            <a:off x="1875098" y="4707235"/>
            <a:ext cx="9489587" cy="695127"/>
          </a:xfrm>
          <a:prstGeom prst="rect">
            <a:avLst/>
          </a:prstGeom>
        </p:spPr>
        <p:txBody>
          <a:bodyPr wrap="square">
            <a:spAutoFit/>
          </a:bodyPr>
          <a:lstStyle/>
          <a:p>
            <a:pPr>
              <a:lnSpc>
                <a:spcPct val="150000"/>
              </a:lnSpc>
              <a:defRPr/>
            </a:pPr>
            <a:r>
              <a:rPr lang="en-US" sz="1400" dirty="0" smtClean="0">
                <a:solidFill>
                  <a:schemeClr val="tx2"/>
                </a:solidFill>
                <a:latin typeface="Verdana" panose="020B0604030504040204" pitchFamily="34" charset="0"/>
              </a:rPr>
              <a:t>Note: Senior </a:t>
            </a:r>
            <a:r>
              <a:rPr lang="en-US" sz="1400" dirty="0">
                <a:solidFill>
                  <a:schemeClr val="tx2"/>
                </a:solidFill>
                <a:latin typeface="Verdana" panose="020B0604030504040204" pitchFamily="34" charset="0"/>
              </a:rPr>
              <a:t>Management Group, academics, represented staff and students are not affected</a:t>
            </a:r>
            <a:r>
              <a:rPr lang="en-US" sz="1400" dirty="0" smtClean="0">
                <a:solidFill>
                  <a:schemeClr val="tx2"/>
                </a:solidFill>
                <a:latin typeface="Verdana" panose="020B0604030504040204" pitchFamily="34" charset="0"/>
              </a:rPr>
              <a:t>. Career </a:t>
            </a:r>
            <a:r>
              <a:rPr lang="en-US" sz="1400" dirty="0">
                <a:solidFill>
                  <a:schemeClr val="tx2"/>
                </a:solidFill>
                <a:latin typeface="Verdana" panose="020B0604030504040204" pitchFamily="34" charset="0"/>
              </a:rPr>
              <a:t>Tracks will not affect job duties or function, working (“business card”) title or current base pay. </a:t>
            </a:r>
          </a:p>
        </p:txBody>
      </p:sp>
    </p:spTree>
    <p:extLst>
      <p:ext uri="{BB962C8B-B14F-4D97-AF65-F5344CB8AC3E}">
        <p14:creationId xmlns:p14="http://schemas.microsoft.com/office/powerpoint/2010/main" val="9471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297065-12DB-4451-8B30-EBF38A6018EA}" type="slidenum">
              <a:rPr lang="en-US" smtClean="0"/>
              <a:t>6</a:t>
            </a:fld>
            <a:endParaRPr lang="en-US" dirty="0"/>
          </a:p>
        </p:txBody>
      </p:sp>
      <p:sp>
        <p:nvSpPr>
          <p:cNvPr id="3" name="Title 2"/>
          <p:cNvSpPr>
            <a:spLocks noGrp="1"/>
          </p:cNvSpPr>
          <p:nvPr>
            <p:ph type="title"/>
          </p:nvPr>
        </p:nvSpPr>
        <p:spPr>
          <a:xfrm>
            <a:off x="2039633" y="126706"/>
            <a:ext cx="10515600" cy="729212"/>
          </a:xfrm>
        </p:spPr>
        <p:txBody>
          <a:bodyPr>
            <a:normAutofit/>
          </a:bodyPr>
          <a:lstStyle/>
          <a:p>
            <a:r>
              <a:rPr lang="en-US" sz="4000" dirty="0" smtClean="0"/>
              <a:t>Advantages</a:t>
            </a:r>
            <a:endParaRPr lang="en-US" sz="4000" dirty="0"/>
          </a:p>
        </p:txBody>
      </p:sp>
      <p:pic>
        <p:nvPicPr>
          <p:cNvPr id="5" name="Picture 4"/>
          <p:cNvPicPr>
            <a:picLocks noChangeAspect="1"/>
          </p:cNvPicPr>
          <p:nvPr/>
        </p:nvPicPr>
        <p:blipFill>
          <a:blip r:embed="rId3"/>
          <a:stretch>
            <a:fillRect/>
          </a:stretch>
        </p:blipFill>
        <p:spPr>
          <a:xfrm>
            <a:off x="469793" y="5829225"/>
            <a:ext cx="3139681" cy="880642"/>
          </a:xfrm>
          <a:prstGeom prst="rect">
            <a:avLst/>
          </a:prstGeom>
        </p:spPr>
      </p:pic>
      <p:sp>
        <p:nvSpPr>
          <p:cNvPr id="7" name="Content Placeholder 2"/>
          <p:cNvSpPr>
            <a:spLocks noGrp="1"/>
          </p:cNvSpPr>
          <p:nvPr>
            <p:ph idx="1"/>
          </p:nvPr>
        </p:nvSpPr>
        <p:spPr>
          <a:xfrm>
            <a:off x="1250732" y="1054434"/>
            <a:ext cx="8585995" cy="4576275"/>
          </a:xfrm>
        </p:spPr>
        <p:txBody>
          <a:bodyPr>
            <a:normAutofit fontScale="85000" lnSpcReduction="20000"/>
          </a:bodyPr>
          <a:lstStyle/>
          <a:p>
            <a:pPr defTabSz="914400">
              <a:lnSpc>
                <a:spcPct val="100000"/>
              </a:lnSpc>
              <a:spcBef>
                <a:spcPts val="0"/>
              </a:spcBef>
              <a:defRPr/>
            </a:pPr>
            <a:r>
              <a:rPr lang="en-US" sz="3000" dirty="0">
                <a:solidFill>
                  <a:schemeClr val="tx2"/>
                </a:solidFill>
                <a:latin typeface="Verdana" panose="020B0604030504040204" pitchFamily="34" charset="0"/>
                <a:ea typeface="+mn-ea"/>
                <a:cs typeface="+mn-cs"/>
              </a:rPr>
              <a:t>Market based salary ranges reviewed annually for alignment with local labor market</a:t>
            </a:r>
          </a:p>
          <a:p>
            <a:pPr defTabSz="914400">
              <a:lnSpc>
                <a:spcPct val="100000"/>
              </a:lnSpc>
              <a:spcBef>
                <a:spcPts val="0"/>
              </a:spcBef>
              <a:defRPr/>
            </a:pPr>
            <a:endParaRPr lang="en-US" sz="3000" dirty="0">
              <a:solidFill>
                <a:schemeClr val="tx2"/>
              </a:solidFill>
              <a:latin typeface="Verdana" panose="020B0604030504040204" pitchFamily="34" charset="0"/>
              <a:ea typeface="+mn-ea"/>
              <a:cs typeface="+mn-cs"/>
            </a:endParaRPr>
          </a:p>
          <a:p>
            <a:pPr defTabSz="914400">
              <a:lnSpc>
                <a:spcPct val="100000"/>
              </a:lnSpc>
              <a:spcBef>
                <a:spcPts val="0"/>
              </a:spcBef>
              <a:defRPr/>
            </a:pPr>
            <a:r>
              <a:rPr lang="en-US" sz="3000" dirty="0">
                <a:solidFill>
                  <a:schemeClr val="tx2"/>
                </a:solidFill>
                <a:latin typeface="Verdana" panose="020B0604030504040204" pitchFamily="34" charset="0"/>
                <a:ea typeface="+mn-ea"/>
                <a:cs typeface="+mn-cs"/>
              </a:rPr>
              <a:t>Increased transparency and ease of movement within and across departments/locations</a:t>
            </a:r>
          </a:p>
          <a:p>
            <a:pPr marL="457200" lvl="1" indent="0" defTabSz="914400">
              <a:lnSpc>
                <a:spcPct val="100000"/>
              </a:lnSpc>
              <a:spcBef>
                <a:spcPts val="0"/>
              </a:spcBef>
              <a:buNone/>
              <a:defRPr/>
            </a:pPr>
            <a:endParaRPr lang="en-US" sz="3000" dirty="0">
              <a:solidFill>
                <a:schemeClr val="tx2"/>
              </a:solidFill>
              <a:latin typeface="Verdana" panose="020B0604030504040204" pitchFamily="34" charset="0"/>
              <a:ea typeface="+mn-ea"/>
              <a:cs typeface="+mn-cs"/>
            </a:endParaRPr>
          </a:p>
          <a:p>
            <a:pPr defTabSz="914400">
              <a:lnSpc>
                <a:spcPct val="100000"/>
              </a:lnSpc>
              <a:spcBef>
                <a:spcPts val="0"/>
              </a:spcBef>
              <a:defRPr/>
            </a:pPr>
            <a:r>
              <a:rPr lang="en-US" sz="3000" dirty="0">
                <a:solidFill>
                  <a:schemeClr val="tx2"/>
                </a:solidFill>
                <a:latin typeface="Verdana" panose="020B0604030504040204" pitchFamily="34" charset="0"/>
                <a:ea typeface="+mn-ea"/>
                <a:cs typeface="+mn-cs"/>
              </a:rPr>
              <a:t>Clear understanding of requirements for promotion to next level within a function</a:t>
            </a:r>
          </a:p>
          <a:p>
            <a:pPr defTabSz="914400">
              <a:lnSpc>
                <a:spcPct val="100000"/>
              </a:lnSpc>
              <a:spcBef>
                <a:spcPts val="0"/>
              </a:spcBef>
              <a:defRPr/>
            </a:pPr>
            <a:endParaRPr lang="en-US" sz="3000" dirty="0">
              <a:solidFill>
                <a:schemeClr val="tx2"/>
              </a:solidFill>
              <a:latin typeface="Verdana" panose="020B0604030504040204" pitchFamily="34" charset="0"/>
              <a:ea typeface="+mn-ea"/>
              <a:cs typeface="+mn-cs"/>
            </a:endParaRPr>
          </a:p>
          <a:p>
            <a:pPr defTabSz="914400">
              <a:lnSpc>
                <a:spcPct val="100000"/>
              </a:lnSpc>
              <a:spcBef>
                <a:spcPts val="0"/>
              </a:spcBef>
              <a:defRPr/>
            </a:pPr>
            <a:r>
              <a:rPr lang="en-US" sz="3000" dirty="0">
                <a:solidFill>
                  <a:schemeClr val="tx2"/>
                </a:solidFill>
                <a:latin typeface="Verdana" panose="020B0604030504040204" pitchFamily="34" charset="0"/>
                <a:ea typeface="+mn-ea"/>
                <a:cs typeface="+mn-cs"/>
              </a:rPr>
              <a:t>Alignment between job duties and performance expectations</a:t>
            </a:r>
          </a:p>
          <a:p>
            <a:pPr defTabSz="914400">
              <a:lnSpc>
                <a:spcPct val="100000"/>
              </a:lnSpc>
              <a:spcBef>
                <a:spcPts val="0"/>
              </a:spcBef>
              <a:defRPr/>
            </a:pPr>
            <a:endParaRPr lang="en-US" sz="3000" dirty="0">
              <a:solidFill>
                <a:schemeClr val="tx2"/>
              </a:solidFill>
              <a:latin typeface="Verdana" panose="020B0604030504040204" pitchFamily="34" charset="0"/>
              <a:ea typeface="+mn-ea"/>
              <a:cs typeface="+mn-cs"/>
            </a:endParaRPr>
          </a:p>
          <a:p>
            <a:pPr defTabSz="914400">
              <a:lnSpc>
                <a:spcPct val="100000"/>
              </a:lnSpc>
              <a:spcBef>
                <a:spcPts val="0"/>
              </a:spcBef>
              <a:defRPr/>
            </a:pPr>
            <a:r>
              <a:rPr lang="en-US" sz="3000" dirty="0">
                <a:solidFill>
                  <a:schemeClr val="tx2"/>
                </a:solidFill>
                <a:latin typeface="Verdana" panose="020B0604030504040204" pitchFamily="34" charset="0"/>
                <a:ea typeface="+mn-ea"/>
                <a:cs typeface="+mn-cs"/>
              </a:rPr>
              <a:t>Expanded and detailed job description </a:t>
            </a:r>
            <a:r>
              <a:rPr lang="en-US" sz="3000" dirty="0" smtClean="0">
                <a:solidFill>
                  <a:schemeClr val="tx2"/>
                </a:solidFill>
                <a:latin typeface="Verdana" panose="020B0604030504040204" pitchFamily="34" charset="0"/>
                <a:ea typeface="+mn-ea"/>
                <a:cs typeface="+mn-cs"/>
              </a:rPr>
              <a:t>templates </a:t>
            </a:r>
            <a:r>
              <a:rPr lang="en-US" sz="3000" dirty="0">
                <a:solidFill>
                  <a:schemeClr val="tx2"/>
                </a:solidFill>
                <a:latin typeface="Verdana" panose="020B0604030504040204" pitchFamily="34" charset="0"/>
                <a:ea typeface="+mn-ea"/>
                <a:cs typeface="+mn-cs"/>
              </a:rPr>
              <a:t>for Career Planning</a:t>
            </a:r>
          </a:p>
          <a:p>
            <a:pPr lvl="1" defTabSz="933237">
              <a:defRPr/>
            </a:pPr>
            <a:endParaRPr lang="en-US" sz="1900" b="1" dirty="0">
              <a:ea typeface="Times New Roman"/>
              <a:cs typeface="Times New Roman"/>
            </a:endParaRPr>
          </a:p>
          <a:p>
            <a:pPr marL="457200" lvl="1" indent="0" defTabSz="933237">
              <a:buNone/>
              <a:defRPr/>
            </a:pPr>
            <a:endParaRPr lang="en-US" sz="1600" dirty="0"/>
          </a:p>
          <a:p>
            <a:pPr marL="0" indent="0">
              <a:buNone/>
            </a:pPr>
            <a:endParaRPr lang="en-US" sz="1600" dirty="0"/>
          </a:p>
          <a:p>
            <a:pPr marL="0" indent="0">
              <a:buNone/>
            </a:pPr>
            <a:endParaRPr lang="en-US" sz="1600" dirty="0"/>
          </a:p>
          <a:p>
            <a:pPr marL="0" indent="0">
              <a:buNone/>
            </a:pPr>
            <a:endParaRPr lang="en-US" sz="1600" dirty="0"/>
          </a:p>
        </p:txBody>
      </p:sp>
      <p:pic>
        <p:nvPicPr>
          <p:cNvPr id="8" name="Picture 5" descr="C:\Users\KBerardi\AppData\Local\Microsoft\Windows\Temporary Internet Files\Content.IE5\E6K3XO3P\benefit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8865" y="2613550"/>
            <a:ext cx="1881344" cy="145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79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297065-12DB-4451-8B30-EBF38A6018EA}" type="slidenum">
              <a:rPr lang="en-US" smtClean="0"/>
              <a:t>7</a:t>
            </a:fld>
            <a:endParaRPr lang="en-US" dirty="0"/>
          </a:p>
        </p:txBody>
      </p:sp>
      <p:sp>
        <p:nvSpPr>
          <p:cNvPr id="3" name="Title 2"/>
          <p:cNvSpPr>
            <a:spLocks noGrp="1"/>
          </p:cNvSpPr>
          <p:nvPr>
            <p:ph type="title"/>
          </p:nvPr>
        </p:nvSpPr>
        <p:spPr>
          <a:xfrm>
            <a:off x="2039633" y="126706"/>
            <a:ext cx="10515600" cy="729212"/>
          </a:xfrm>
        </p:spPr>
        <p:txBody>
          <a:bodyPr>
            <a:normAutofit/>
          </a:bodyPr>
          <a:lstStyle/>
          <a:p>
            <a:r>
              <a:rPr lang="en-US" sz="4000" dirty="0" smtClean="0"/>
              <a:t>Career Tracks Structure</a:t>
            </a:r>
            <a:endParaRPr lang="en-US" sz="4000" dirty="0"/>
          </a:p>
        </p:txBody>
      </p:sp>
      <p:pic>
        <p:nvPicPr>
          <p:cNvPr id="5" name="Picture 4"/>
          <p:cNvPicPr>
            <a:picLocks noChangeAspect="1"/>
          </p:cNvPicPr>
          <p:nvPr/>
        </p:nvPicPr>
        <p:blipFill>
          <a:blip r:embed="rId3"/>
          <a:stretch>
            <a:fillRect/>
          </a:stretch>
        </p:blipFill>
        <p:spPr>
          <a:xfrm>
            <a:off x="469793" y="5829225"/>
            <a:ext cx="3139681" cy="880642"/>
          </a:xfrm>
          <a:prstGeom prst="rect">
            <a:avLst/>
          </a:prstGeom>
        </p:spPr>
      </p:pic>
      <p:pic>
        <p:nvPicPr>
          <p:cNvPr id="8" name="Content Placeholder 7"/>
          <p:cNvPicPr>
            <a:picLocks noGrp="1" noChangeAspect="1"/>
          </p:cNvPicPr>
          <p:nvPr>
            <p:ph idx="1"/>
          </p:nvPr>
        </p:nvPicPr>
        <p:blipFill>
          <a:blip r:embed="rId4"/>
          <a:stretch>
            <a:fillRect/>
          </a:stretch>
        </p:blipFill>
        <p:spPr>
          <a:xfrm>
            <a:off x="986118" y="1175658"/>
            <a:ext cx="10347669" cy="4818742"/>
          </a:xfrm>
          <a:prstGeom prst="rect">
            <a:avLst/>
          </a:prstGeom>
        </p:spPr>
      </p:pic>
    </p:spTree>
    <p:extLst>
      <p:ext uri="{BB962C8B-B14F-4D97-AF65-F5344CB8AC3E}">
        <p14:creationId xmlns:p14="http://schemas.microsoft.com/office/powerpoint/2010/main" val="2211918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149887"/>
            <a:ext cx="8229600" cy="715962"/>
          </a:xfrm>
        </p:spPr>
        <p:txBody>
          <a:bodyPr vert="horz" lIns="91440" tIns="45720" rIns="91440" bIns="45720" rtlCol="0" anchor="ctr">
            <a:noAutofit/>
          </a:bodyPr>
          <a:lstStyle/>
          <a:p>
            <a:r>
              <a:rPr lang="en-US" altLang="en-US" sz="4000" dirty="0" smtClean="0"/>
              <a:t>Job Families and Functions</a:t>
            </a:r>
            <a:endParaRPr lang="en-US" sz="4000" dirty="0"/>
          </a:p>
        </p:txBody>
      </p:sp>
      <p:sp>
        <p:nvSpPr>
          <p:cNvPr id="6" name="Slide Number Placeholder 5"/>
          <p:cNvSpPr>
            <a:spLocks noGrp="1"/>
          </p:cNvSpPr>
          <p:nvPr>
            <p:ph type="sldNum" sz="quarter" idx="12"/>
          </p:nvPr>
        </p:nvSpPr>
        <p:spPr/>
        <p:txBody>
          <a:bodyPr/>
          <a:lstStyle/>
          <a:p>
            <a:fld id="{1AD93096-5B34-4342-9326-69289CEAE4C2}" type="slidenum">
              <a:rPr lang="en-US" smtClean="0"/>
              <a:pPr/>
              <a:t>8</a:t>
            </a:fld>
            <a:endParaRPr lang="en-US" dirty="0"/>
          </a:p>
        </p:txBody>
      </p:sp>
      <p:grpSp>
        <p:nvGrpSpPr>
          <p:cNvPr id="9" name="Group 1"/>
          <p:cNvGrpSpPr>
            <a:grpSpLocks/>
          </p:cNvGrpSpPr>
          <p:nvPr/>
        </p:nvGrpSpPr>
        <p:grpSpPr bwMode="auto">
          <a:xfrm>
            <a:off x="1981200" y="1142999"/>
            <a:ext cx="8375586" cy="4767217"/>
            <a:chOff x="1098989" y="1295400"/>
            <a:chExt cx="7184037" cy="4648200"/>
          </a:xfrm>
        </p:grpSpPr>
        <p:sp>
          <p:nvSpPr>
            <p:cNvPr id="10" name="Freeform 9"/>
            <p:cNvSpPr/>
            <p:nvPr/>
          </p:nvSpPr>
          <p:spPr>
            <a:xfrm>
              <a:off x="6357494" y="1295400"/>
              <a:ext cx="1925532" cy="4648200"/>
            </a:xfrm>
            <a:custGeom>
              <a:avLst/>
              <a:gdLst>
                <a:gd name="connsiteX0" fmla="*/ 0 w 1591752"/>
                <a:gd name="connsiteY0" fmla="*/ 159175 h 4648200"/>
                <a:gd name="connsiteX1" fmla="*/ 159175 w 1591752"/>
                <a:gd name="connsiteY1" fmla="*/ 0 h 4648200"/>
                <a:gd name="connsiteX2" fmla="*/ 1432577 w 1591752"/>
                <a:gd name="connsiteY2" fmla="*/ 0 h 4648200"/>
                <a:gd name="connsiteX3" fmla="*/ 1591752 w 1591752"/>
                <a:gd name="connsiteY3" fmla="*/ 159175 h 4648200"/>
                <a:gd name="connsiteX4" fmla="*/ 1591752 w 1591752"/>
                <a:gd name="connsiteY4" fmla="*/ 4489025 h 4648200"/>
                <a:gd name="connsiteX5" fmla="*/ 1432577 w 1591752"/>
                <a:gd name="connsiteY5" fmla="*/ 4648200 h 4648200"/>
                <a:gd name="connsiteX6" fmla="*/ 159175 w 1591752"/>
                <a:gd name="connsiteY6" fmla="*/ 4648200 h 4648200"/>
                <a:gd name="connsiteX7" fmla="*/ 0 w 1591752"/>
                <a:gd name="connsiteY7" fmla="*/ 4489025 h 4648200"/>
                <a:gd name="connsiteX8" fmla="*/ 0 w 1591752"/>
                <a:gd name="connsiteY8" fmla="*/ 159175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752" h="4648200">
                  <a:moveTo>
                    <a:pt x="0" y="159175"/>
                  </a:moveTo>
                  <a:cubicBezTo>
                    <a:pt x="0" y="71265"/>
                    <a:pt x="71265" y="0"/>
                    <a:pt x="159175" y="0"/>
                  </a:cubicBezTo>
                  <a:lnTo>
                    <a:pt x="1432577" y="0"/>
                  </a:lnTo>
                  <a:cubicBezTo>
                    <a:pt x="1520487" y="0"/>
                    <a:pt x="1591752" y="71265"/>
                    <a:pt x="1591752" y="159175"/>
                  </a:cubicBezTo>
                  <a:lnTo>
                    <a:pt x="1591752" y="4489025"/>
                  </a:lnTo>
                  <a:cubicBezTo>
                    <a:pt x="1591752" y="4576935"/>
                    <a:pt x="1520487" y="4648200"/>
                    <a:pt x="1432577" y="4648200"/>
                  </a:cubicBezTo>
                  <a:lnTo>
                    <a:pt x="159175" y="4648200"/>
                  </a:lnTo>
                  <a:cubicBezTo>
                    <a:pt x="71265" y="4648200"/>
                    <a:pt x="0" y="4576935"/>
                    <a:pt x="0" y="4489025"/>
                  </a:cubicBezTo>
                  <a:lnTo>
                    <a:pt x="0" y="159175"/>
                  </a:lnTo>
                  <a:close/>
                </a:path>
              </a:pathLst>
            </a:custGeom>
            <a:solidFill>
              <a:srgbClr val="FFC000">
                <a:alpha val="74902"/>
              </a:srgb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9568" tIns="0" rIns="99568" bIns="3353308" spcCol="1270" anchor="t" anchorCtr="0"/>
            <a:lstStyle/>
            <a:p>
              <a:pPr algn="ctr" defTabSz="622300">
                <a:lnSpc>
                  <a:spcPct val="90000"/>
                </a:lnSpc>
                <a:spcBef>
                  <a:spcPts val="1200"/>
                </a:spcBef>
              </a:pPr>
              <a:r>
                <a:rPr lang="en-US" b="1" dirty="0" smtClean="0"/>
                <a:t>Career </a:t>
              </a:r>
              <a:r>
                <a:rPr lang="en-US" b="1" dirty="0"/>
                <a:t>Tracks Job Function</a:t>
              </a:r>
            </a:p>
            <a:p>
              <a:pPr algn="ctr" defTabSz="622300">
                <a:lnSpc>
                  <a:spcPct val="90000"/>
                </a:lnSpc>
                <a:spcBef>
                  <a:spcPts val="1800"/>
                </a:spcBef>
              </a:pPr>
              <a:endParaRPr lang="en-US" sz="1400" dirty="0"/>
            </a:p>
          </p:txBody>
        </p:sp>
        <p:sp>
          <p:nvSpPr>
            <p:cNvPr id="11" name="Freeform 10"/>
            <p:cNvSpPr/>
            <p:nvPr/>
          </p:nvSpPr>
          <p:spPr>
            <a:xfrm>
              <a:off x="3665527" y="1295400"/>
              <a:ext cx="1826123" cy="4648200"/>
            </a:xfrm>
            <a:custGeom>
              <a:avLst/>
              <a:gdLst>
                <a:gd name="connsiteX0" fmla="*/ 0 w 1430990"/>
                <a:gd name="connsiteY0" fmla="*/ 143099 h 4648200"/>
                <a:gd name="connsiteX1" fmla="*/ 143099 w 1430990"/>
                <a:gd name="connsiteY1" fmla="*/ 0 h 4648200"/>
                <a:gd name="connsiteX2" fmla="*/ 1287891 w 1430990"/>
                <a:gd name="connsiteY2" fmla="*/ 0 h 4648200"/>
                <a:gd name="connsiteX3" fmla="*/ 1430990 w 1430990"/>
                <a:gd name="connsiteY3" fmla="*/ 143099 h 4648200"/>
                <a:gd name="connsiteX4" fmla="*/ 1430990 w 1430990"/>
                <a:gd name="connsiteY4" fmla="*/ 4505101 h 4648200"/>
                <a:gd name="connsiteX5" fmla="*/ 1287891 w 1430990"/>
                <a:gd name="connsiteY5" fmla="*/ 4648200 h 4648200"/>
                <a:gd name="connsiteX6" fmla="*/ 143099 w 1430990"/>
                <a:gd name="connsiteY6" fmla="*/ 4648200 h 4648200"/>
                <a:gd name="connsiteX7" fmla="*/ 0 w 1430990"/>
                <a:gd name="connsiteY7" fmla="*/ 4505101 h 4648200"/>
                <a:gd name="connsiteX8" fmla="*/ 0 w 1430990"/>
                <a:gd name="connsiteY8" fmla="*/ 143099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0990" h="4648200">
                  <a:moveTo>
                    <a:pt x="0" y="143099"/>
                  </a:moveTo>
                  <a:cubicBezTo>
                    <a:pt x="0" y="64068"/>
                    <a:pt x="64068" y="0"/>
                    <a:pt x="143099" y="0"/>
                  </a:cubicBezTo>
                  <a:lnTo>
                    <a:pt x="1287891" y="0"/>
                  </a:lnTo>
                  <a:cubicBezTo>
                    <a:pt x="1366922" y="0"/>
                    <a:pt x="1430990" y="64068"/>
                    <a:pt x="1430990" y="143099"/>
                  </a:cubicBezTo>
                  <a:lnTo>
                    <a:pt x="1430990" y="4505101"/>
                  </a:lnTo>
                  <a:cubicBezTo>
                    <a:pt x="1430990" y="4584132"/>
                    <a:pt x="1366922" y="4648200"/>
                    <a:pt x="1287891" y="4648200"/>
                  </a:cubicBezTo>
                  <a:lnTo>
                    <a:pt x="143099" y="4648200"/>
                  </a:lnTo>
                  <a:cubicBezTo>
                    <a:pt x="64068" y="4648200"/>
                    <a:pt x="0" y="4584132"/>
                    <a:pt x="0" y="4505101"/>
                  </a:cubicBezTo>
                  <a:lnTo>
                    <a:pt x="0" y="143099"/>
                  </a:lnTo>
                  <a:close/>
                </a:path>
              </a:pathLst>
            </a:custGeom>
            <a:solidFill>
              <a:schemeClr val="accent1">
                <a:lumMod val="60000"/>
                <a:lumOff val="40000"/>
                <a:alpha val="74902"/>
              </a:schemeClr>
            </a:solidFill>
            <a:ln>
              <a:solidFill>
                <a:schemeClr val="tx1"/>
              </a:solid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9568" tIns="0" rIns="99568" bIns="3353308" spcCol="1270" anchor="t" anchorCtr="0"/>
            <a:lstStyle/>
            <a:p>
              <a:pPr algn="ctr" defTabSz="622300">
                <a:lnSpc>
                  <a:spcPct val="90000"/>
                </a:lnSpc>
                <a:spcBef>
                  <a:spcPts val="1200"/>
                </a:spcBef>
                <a:defRPr/>
              </a:pPr>
              <a:r>
                <a:rPr lang="en-US" b="1" dirty="0" smtClean="0"/>
                <a:t>Career </a:t>
              </a:r>
              <a:r>
                <a:rPr lang="en-US" b="1" dirty="0"/>
                <a:t>Tracks Job Family</a:t>
              </a:r>
            </a:p>
            <a:p>
              <a:pPr algn="ctr" defTabSz="622300">
                <a:lnSpc>
                  <a:spcPct val="90000"/>
                </a:lnSpc>
                <a:spcAft>
                  <a:spcPct val="35000"/>
                </a:spcAft>
                <a:defRPr/>
              </a:pPr>
              <a:endParaRPr lang="en-US" sz="2000" dirty="0"/>
            </a:p>
          </p:txBody>
        </p:sp>
        <p:sp>
          <p:nvSpPr>
            <p:cNvPr id="12" name="Freeform 11"/>
            <p:cNvSpPr/>
            <p:nvPr/>
          </p:nvSpPr>
          <p:spPr>
            <a:xfrm>
              <a:off x="1098989" y="1295400"/>
              <a:ext cx="1811780" cy="4648200"/>
            </a:xfrm>
            <a:custGeom>
              <a:avLst/>
              <a:gdLst>
                <a:gd name="connsiteX0" fmla="*/ 0 w 1496817"/>
                <a:gd name="connsiteY0" fmla="*/ 149682 h 4648200"/>
                <a:gd name="connsiteX1" fmla="*/ 149682 w 1496817"/>
                <a:gd name="connsiteY1" fmla="*/ 0 h 4648200"/>
                <a:gd name="connsiteX2" fmla="*/ 1347135 w 1496817"/>
                <a:gd name="connsiteY2" fmla="*/ 0 h 4648200"/>
                <a:gd name="connsiteX3" fmla="*/ 1496817 w 1496817"/>
                <a:gd name="connsiteY3" fmla="*/ 149682 h 4648200"/>
                <a:gd name="connsiteX4" fmla="*/ 1496817 w 1496817"/>
                <a:gd name="connsiteY4" fmla="*/ 4498518 h 4648200"/>
                <a:gd name="connsiteX5" fmla="*/ 1347135 w 1496817"/>
                <a:gd name="connsiteY5" fmla="*/ 4648200 h 4648200"/>
                <a:gd name="connsiteX6" fmla="*/ 149682 w 1496817"/>
                <a:gd name="connsiteY6" fmla="*/ 4648200 h 4648200"/>
                <a:gd name="connsiteX7" fmla="*/ 0 w 1496817"/>
                <a:gd name="connsiteY7" fmla="*/ 4498518 h 4648200"/>
                <a:gd name="connsiteX8" fmla="*/ 0 w 1496817"/>
                <a:gd name="connsiteY8" fmla="*/ 149682 h 464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817" h="4648200">
                  <a:moveTo>
                    <a:pt x="0" y="149682"/>
                  </a:moveTo>
                  <a:cubicBezTo>
                    <a:pt x="0" y="67015"/>
                    <a:pt x="67015" y="0"/>
                    <a:pt x="149682" y="0"/>
                  </a:cubicBezTo>
                  <a:lnTo>
                    <a:pt x="1347135" y="0"/>
                  </a:lnTo>
                  <a:cubicBezTo>
                    <a:pt x="1429802" y="0"/>
                    <a:pt x="1496817" y="67015"/>
                    <a:pt x="1496817" y="149682"/>
                  </a:cubicBezTo>
                  <a:lnTo>
                    <a:pt x="1496817" y="4498518"/>
                  </a:lnTo>
                  <a:cubicBezTo>
                    <a:pt x="1496817" y="4581185"/>
                    <a:pt x="1429802" y="4648200"/>
                    <a:pt x="1347135" y="4648200"/>
                  </a:cubicBezTo>
                  <a:lnTo>
                    <a:pt x="149682" y="4648200"/>
                  </a:lnTo>
                  <a:cubicBezTo>
                    <a:pt x="67015" y="4648200"/>
                    <a:pt x="0" y="4581185"/>
                    <a:pt x="0" y="4498518"/>
                  </a:cubicBezTo>
                  <a:lnTo>
                    <a:pt x="0" y="149682"/>
                  </a:lnTo>
                  <a:close/>
                </a:path>
              </a:pathLst>
            </a:custGeom>
            <a:solidFill>
              <a:schemeClr val="bg2">
                <a:lumMod val="75000"/>
                <a:alpha val="74902"/>
              </a:schemeClr>
            </a:solidFill>
            <a:ln w="3175"/>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lIns="99568" tIns="0" rIns="99568" bIns="3353308" spcCol="1270" anchor="t" anchorCtr="0"/>
            <a:lstStyle/>
            <a:p>
              <a:pPr algn="ctr" defTabSz="622300">
                <a:lnSpc>
                  <a:spcPct val="90000"/>
                </a:lnSpc>
                <a:spcBef>
                  <a:spcPts val="1200"/>
                </a:spcBef>
                <a:spcAft>
                  <a:spcPct val="35000"/>
                </a:spcAft>
              </a:pPr>
              <a:r>
                <a:rPr lang="en-US" b="1" dirty="0" smtClean="0"/>
                <a:t>Current </a:t>
              </a:r>
              <a:r>
                <a:rPr lang="en-US" b="1" dirty="0"/>
                <a:t>Classification</a:t>
              </a:r>
            </a:p>
            <a:p>
              <a:pPr algn="ctr" defTabSz="622300">
                <a:lnSpc>
                  <a:spcPct val="90000"/>
                </a:lnSpc>
                <a:spcAft>
                  <a:spcPct val="35000"/>
                </a:spcAft>
              </a:pPr>
              <a:endParaRPr lang="en-US" sz="1400" dirty="0"/>
            </a:p>
          </p:txBody>
        </p:sp>
        <p:sp>
          <p:nvSpPr>
            <p:cNvPr id="13" name="Freeform 12"/>
            <p:cNvSpPr/>
            <p:nvPr/>
          </p:nvSpPr>
          <p:spPr>
            <a:xfrm>
              <a:off x="1556121" y="3236912"/>
              <a:ext cx="757123" cy="366712"/>
            </a:xfrm>
            <a:custGeom>
              <a:avLst/>
              <a:gdLst>
                <a:gd name="connsiteX0" fmla="*/ 0 w 756253"/>
                <a:gd name="connsiteY0" fmla="*/ 36630 h 366298"/>
                <a:gd name="connsiteX1" fmla="*/ 36630 w 756253"/>
                <a:gd name="connsiteY1" fmla="*/ 0 h 366298"/>
                <a:gd name="connsiteX2" fmla="*/ 719623 w 756253"/>
                <a:gd name="connsiteY2" fmla="*/ 0 h 366298"/>
                <a:gd name="connsiteX3" fmla="*/ 756253 w 756253"/>
                <a:gd name="connsiteY3" fmla="*/ 36630 h 366298"/>
                <a:gd name="connsiteX4" fmla="*/ 756253 w 756253"/>
                <a:gd name="connsiteY4" fmla="*/ 329668 h 366298"/>
                <a:gd name="connsiteX5" fmla="*/ 719623 w 756253"/>
                <a:gd name="connsiteY5" fmla="*/ 366298 h 366298"/>
                <a:gd name="connsiteX6" fmla="*/ 36630 w 756253"/>
                <a:gd name="connsiteY6" fmla="*/ 366298 h 366298"/>
                <a:gd name="connsiteX7" fmla="*/ 0 w 756253"/>
                <a:gd name="connsiteY7" fmla="*/ 329668 h 366298"/>
                <a:gd name="connsiteX8" fmla="*/ 0 w 756253"/>
                <a:gd name="connsiteY8" fmla="*/ 36630 h 36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253" h="366298">
                  <a:moveTo>
                    <a:pt x="0" y="36630"/>
                  </a:moveTo>
                  <a:cubicBezTo>
                    <a:pt x="0" y="16400"/>
                    <a:pt x="16400" y="0"/>
                    <a:pt x="36630" y="0"/>
                  </a:cubicBezTo>
                  <a:lnTo>
                    <a:pt x="719623" y="0"/>
                  </a:lnTo>
                  <a:cubicBezTo>
                    <a:pt x="739853" y="0"/>
                    <a:pt x="756253" y="16400"/>
                    <a:pt x="756253" y="36630"/>
                  </a:cubicBezTo>
                  <a:lnTo>
                    <a:pt x="756253" y="329668"/>
                  </a:lnTo>
                  <a:cubicBezTo>
                    <a:pt x="756253" y="349898"/>
                    <a:pt x="739853" y="366298"/>
                    <a:pt x="719623" y="366298"/>
                  </a:cubicBezTo>
                  <a:lnTo>
                    <a:pt x="36630" y="366298"/>
                  </a:lnTo>
                  <a:cubicBezTo>
                    <a:pt x="16400" y="366298"/>
                    <a:pt x="0" y="349898"/>
                    <a:pt x="0" y="329668"/>
                  </a:cubicBezTo>
                  <a:lnTo>
                    <a:pt x="0" y="36630"/>
                  </a:lnTo>
                  <a:close/>
                </a:path>
              </a:pathLst>
            </a:custGeom>
            <a:solidFill>
              <a:schemeClr val="bg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49" tIns="18349" rIns="18349" bIns="18349" spcCol="1270" anchor="ctr"/>
            <a:lstStyle/>
            <a:p>
              <a:pPr algn="ctr" defTabSz="533400">
                <a:lnSpc>
                  <a:spcPct val="90000"/>
                </a:lnSpc>
                <a:spcAft>
                  <a:spcPct val="35000"/>
                </a:spcAft>
                <a:defRPr/>
              </a:pPr>
              <a:r>
                <a:rPr lang="en-US" sz="1200" dirty="0"/>
                <a:t>Analyst</a:t>
              </a:r>
            </a:p>
          </p:txBody>
        </p:sp>
        <p:sp>
          <p:nvSpPr>
            <p:cNvPr id="14" name="Freeform 13"/>
            <p:cNvSpPr/>
            <p:nvPr/>
          </p:nvSpPr>
          <p:spPr>
            <a:xfrm rot="20122286">
              <a:off x="2067217" y="2959100"/>
              <a:ext cx="2136450" cy="7938"/>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027732" tIns="-49480" rIns="1027732" bIns="-49478" spcCol="1270" anchor="ctr"/>
            <a:lstStyle/>
            <a:p>
              <a:pPr algn="ctr" defTabSz="355600">
                <a:lnSpc>
                  <a:spcPct val="90000"/>
                </a:lnSpc>
                <a:spcAft>
                  <a:spcPct val="35000"/>
                </a:spcAft>
                <a:defRPr/>
              </a:pPr>
              <a:endParaRPr lang="en-US" sz="800" dirty="0"/>
            </a:p>
          </p:txBody>
        </p:sp>
        <p:sp>
          <p:nvSpPr>
            <p:cNvPr id="15" name="Freeform 14"/>
            <p:cNvSpPr/>
            <p:nvPr/>
          </p:nvSpPr>
          <p:spPr>
            <a:xfrm>
              <a:off x="4106844" y="2362200"/>
              <a:ext cx="930133" cy="311150"/>
            </a:xfrm>
            <a:custGeom>
              <a:avLst/>
              <a:gdLst>
                <a:gd name="connsiteX0" fmla="*/ 0 w 931153"/>
                <a:gd name="connsiteY0" fmla="*/ 31038 h 310384"/>
                <a:gd name="connsiteX1" fmla="*/ 31038 w 931153"/>
                <a:gd name="connsiteY1" fmla="*/ 0 h 310384"/>
                <a:gd name="connsiteX2" fmla="*/ 900115 w 931153"/>
                <a:gd name="connsiteY2" fmla="*/ 0 h 310384"/>
                <a:gd name="connsiteX3" fmla="*/ 931153 w 931153"/>
                <a:gd name="connsiteY3" fmla="*/ 31038 h 310384"/>
                <a:gd name="connsiteX4" fmla="*/ 931153 w 931153"/>
                <a:gd name="connsiteY4" fmla="*/ 279346 h 310384"/>
                <a:gd name="connsiteX5" fmla="*/ 900115 w 931153"/>
                <a:gd name="connsiteY5" fmla="*/ 310384 h 310384"/>
                <a:gd name="connsiteX6" fmla="*/ 31038 w 931153"/>
                <a:gd name="connsiteY6" fmla="*/ 310384 h 310384"/>
                <a:gd name="connsiteX7" fmla="*/ 0 w 931153"/>
                <a:gd name="connsiteY7" fmla="*/ 279346 h 310384"/>
                <a:gd name="connsiteX8" fmla="*/ 0 w 931153"/>
                <a:gd name="connsiteY8" fmla="*/ 31038 h 31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153" h="310384">
                  <a:moveTo>
                    <a:pt x="0" y="31038"/>
                  </a:moveTo>
                  <a:cubicBezTo>
                    <a:pt x="0" y="13896"/>
                    <a:pt x="13896" y="0"/>
                    <a:pt x="31038" y="0"/>
                  </a:cubicBezTo>
                  <a:lnTo>
                    <a:pt x="900115" y="0"/>
                  </a:lnTo>
                  <a:cubicBezTo>
                    <a:pt x="917257" y="0"/>
                    <a:pt x="931153" y="13896"/>
                    <a:pt x="931153" y="31038"/>
                  </a:cubicBezTo>
                  <a:lnTo>
                    <a:pt x="931153" y="279346"/>
                  </a:lnTo>
                  <a:cubicBezTo>
                    <a:pt x="931153" y="296488"/>
                    <a:pt x="917257" y="310384"/>
                    <a:pt x="900115" y="310384"/>
                  </a:cubicBezTo>
                  <a:lnTo>
                    <a:pt x="31038" y="310384"/>
                  </a:lnTo>
                  <a:cubicBezTo>
                    <a:pt x="13896" y="310384"/>
                    <a:pt x="0" y="296488"/>
                    <a:pt x="0" y="279346"/>
                  </a:cubicBezTo>
                  <a:lnTo>
                    <a:pt x="0" y="31038"/>
                  </a:lnTo>
                  <a:close/>
                </a:path>
              </a:pathLst>
            </a:custGeom>
            <a:solidFill>
              <a:srgbClr val="2D6C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076" tIns="16076" rIns="16076" bIns="16076" spcCol="1270" anchor="ctr"/>
            <a:lstStyle/>
            <a:p>
              <a:pPr algn="ctr" defTabSz="466725">
                <a:lnSpc>
                  <a:spcPct val="90000"/>
                </a:lnSpc>
                <a:spcAft>
                  <a:spcPct val="35000"/>
                </a:spcAft>
                <a:defRPr/>
              </a:pPr>
              <a:r>
                <a:rPr lang="en-US" sz="1050" dirty="0"/>
                <a:t>Research Administration</a:t>
              </a:r>
            </a:p>
          </p:txBody>
        </p:sp>
        <p:sp>
          <p:nvSpPr>
            <p:cNvPr id="16" name="Freeform 15"/>
            <p:cNvSpPr/>
            <p:nvPr/>
          </p:nvSpPr>
          <p:spPr>
            <a:xfrm rot="21186638">
              <a:off x="5030628" y="2406650"/>
              <a:ext cx="1785665" cy="7938"/>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860422" tIns="-40673" rIns="860421" bIns="-40673" spcCol="1270" anchor="ctr"/>
            <a:lstStyle/>
            <a:p>
              <a:pPr algn="ctr" defTabSz="266700">
                <a:lnSpc>
                  <a:spcPct val="90000"/>
                </a:lnSpc>
                <a:spcAft>
                  <a:spcPct val="35000"/>
                </a:spcAft>
                <a:defRPr/>
              </a:pPr>
              <a:endParaRPr lang="en-US" sz="600" dirty="0"/>
            </a:p>
          </p:txBody>
        </p:sp>
        <p:sp>
          <p:nvSpPr>
            <p:cNvPr id="17" name="Freeform 16"/>
            <p:cNvSpPr/>
            <p:nvPr/>
          </p:nvSpPr>
          <p:spPr>
            <a:xfrm>
              <a:off x="6822642" y="2125663"/>
              <a:ext cx="1069812" cy="355600"/>
            </a:xfrm>
            <a:custGeom>
              <a:avLst/>
              <a:gdLst>
                <a:gd name="connsiteX0" fmla="*/ 0 w 1069567"/>
                <a:gd name="connsiteY0" fmla="*/ 35652 h 356522"/>
                <a:gd name="connsiteX1" fmla="*/ 35652 w 1069567"/>
                <a:gd name="connsiteY1" fmla="*/ 0 h 356522"/>
                <a:gd name="connsiteX2" fmla="*/ 1033915 w 1069567"/>
                <a:gd name="connsiteY2" fmla="*/ 0 h 356522"/>
                <a:gd name="connsiteX3" fmla="*/ 1069567 w 1069567"/>
                <a:gd name="connsiteY3" fmla="*/ 35652 h 356522"/>
                <a:gd name="connsiteX4" fmla="*/ 1069567 w 1069567"/>
                <a:gd name="connsiteY4" fmla="*/ 320870 h 356522"/>
                <a:gd name="connsiteX5" fmla="*/ 1033915 w 1069567"/>
                <a:gd name="connsiteY5" fmla="*/ 356522 h 356522"/>
                <a:gd name="connsiteX6" fmla="*/ 35652 w 1069567"/>
                <a:gd name="connsiteY6" fmla="*/ 356522 h 356522"/>
                <a:gd name="connsiteX7" fmla="*/ 0 w 1069567"/>
                <a:gd name="connsiteY7" fmla="*/ 320870 h 356522"/>
                <a:gd name="connsiteX8" fmla="*/ 0 w 1069567"/>
                <a:gd name="connsiteY8" fmla="*/ 35652 h 35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9567" h="356522">
                  <a:moveTo>
                    <a:pt x="0" y="35652"/>
                  </a:moveTo>
                  <a:cubicBezTo>
                    <a:pt x="0" y="15962"/>
                    <a:pt x="15962" y="0"/>
                    <a:pt x="35652" y="0"/>
                  </a:cubicBezTo>
                  <a:lnTo>
                    <a:pt x="1033915" y="0"/>
                  </a:lnTo>
                  <a:cubicBezTo>
                    <a:pt x="1053605" y="0"/>
                    <a:pt x="1069567" y="15962"/>
                    <a:pt x="1069567" y="35652"/>
                  </a:cubicBezTo>
                  <a:lnTo>
                    <a:pt x="1069567" y="320870"/>
                  </a:lnTo>
                  <a:cubicBezTo>
                    <a:pt x="1069567" y="340560"/>
                    <a:pt x="1053605" y="356522"/>
                    <a:pt x="1033915" y="356522"/>
                  </a:cubicBezTo>
                  <a:lnTo>
                    <a:pt x="35652" y="356522"/>
                  </a:lnTo>
                  <a:cubicBezTo>
                    <a:pt x="15962" y="356522"/>
                    <a:pt x="0" y="340560"/>
                    <a:pt x="0" y="320870"/>
                  </a:cubicBezTo>
                  <a:lnTo>
                    <a:pt x="0" y="35652"/>
                  </a:lnTo>
                  <a:close/>
                </a:path>
              </a:pathLst>
            </a:custGeom>
            <a:solidFill>
              <a:srgbClr val="2D6C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157" tIns="16157" rIns="16157" bIns="16157" spcCol="1270" anchor="ctr"/>
            <a:lstStyle/>
            <a:p>
              <a:pPr algn="ctr" defTabSz="400050">
                <a:lnSpc>
                  <a:spcPct val="90000"/>
                </a:lnSpc>
                <a:spcAft>
                  <a:spcPct val="35000"/>
                </a:spcAft>
                <a:defRPr/>
              </a:pPr>
              <a:r>
                <a:rPr lang="en-US" sz="1000" b="1" dirty="0"/>
                <a:t>Contracts &amp; Grants</a:t>
              </a:r>
            </a:p>
          </p:txBody>
        </p:sp>
        <p:sp>
          <p:nvSpPr>
            <p:cNvPr id="18" name="Freeform 17"/>
            <p:cNvSpPr/>
            <p:nvPr/>
          </p:nvSpPr>
          <p:spPr>
            <a:xfrm rot="504058">
              <a:off x="5027454" y="2644775"/>
              <a:ext cx="1792014" cy="7938"/>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863429" tIns="-40832" rIns="863429" bIns="-40831" spcCol="1270" anchor="ctr"/>
            <a:lstStyle/>
            <a:p>
              <a:pPr algn="ctr" defTabSz="266700">
                <a:lnSpc>
                  <a:spcPct val="90000"/>
                </a:lnSpc>
                <a:spcAft>
                  <a:spcPct val="35000"/>
                </a:spcAft>
                <a:defRPr/>
              </a:pPr>
              <a:endParaRPr lang="en-US" sz="600" dirty="0"/>
            </a:p>
          </p:txBody>
        </p:sp>
        <p:sp>
          <p:nvSpPr>
            <p:cNvPr id="19" name="Freeform 18"/>
            <p:cNvSpPr/>
            <p:nvPr/>
          </p:nvSpPr>
          <p:spPr>
            <a:xfrm>
              <a:off x="6819468" y="2601913"/>
              <a:ext cx="1074574" cy="381000"/>
            </a:xfrm>
            <a:custGeom>
              <a:avLst/>
              <a:gdLst>
                <a:gd name="connsiteX0" fmla="*/ 0 w 1074166"/>
                <a:gd name="connsiteY0" fmla="*/ 38200 h 381999"/>
                <a:gd name="connsiteX1" fmla="*/ 38200 w 1074166"/>
                <a:gd name="connsiteY1" fmla="*/ 0 h 381999"/>
                <a:gd name="connsiteX2" fmla="*/ 1035966 w 1074166"/>
                <a:gd name="connsiteY2" fmla="*/ 0 h 381999"/>
                <a:gd name="connsiteX3" fmla="*/ 1074166 w 1074166"/>
                <a:gd name="connsiteY3" fmla="*/ 38200 h 381999"/>
                <a:gd name="connsiteX4" fmla="*/ 1074166 w 1074166"/>
                <a:gd name="connsiteY4" fmla="*/ 343799 h 381999"/>
                <a:gd name="connsiteX5" fmla="*/ 1035966 w 1074166"/>
                <a:gd name="connsiteY5" fmla="*/ 381999 h 381999"/>
                <a:gd name="connsiteX6" fmla="*/ 38200 w 1074166"/>
                <a:gd name="connsiteY6" fmla="*/ 381999 h 381999"/>
                <a:gd name="connsiteX7" fmla="*/ 0 w 1074166"/>
                <a:gd name="connsiteY7" fmla="*/ 343799 h 381999"/>
                <a:gd name="connsiteX8" fmla="*/ 0 w 1074166"/>
                <a:gd name="connsiteY8" fmla="*/ 38200 h 38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4166" h="381999">
                  <a:moveTo>
                    <a:pt x="0" y="38200"/>
                  </a:moveTo>
                  <a:cubicBezTo>
                    <a:pt x="0" y="17103"/>
                    <a:pt x="17103" y="0"/>
                    <a:pt x="38200" y="0"/>
                  </a:cubicBezTo>
                  <a:lnTo>
                    <a:pt x="1035966" y="0"/>
                  </a:lnTo>
                  <a:cubicBezTo>
                    <a:pt x="1057063" y="0"/>
                    <a:pt x="1074166" y="17103"/>
                    <a:pt x="1074166" y="38200"/>
                  </a:cubicBezTo>
                  <a:lnTo>
                    <a:pt x="1074166" y="343799"/>
                  </a:lnTo>
                  <a:cubicBezTo>
                    <a:pt x="1074166" y="364896"/>
                    <a:pt x="1057063" y="381999"/>
                    <a:pt x="1035966" y="381999"/>
                  </a:cubicBezTo>
                  <a:lnTo>
                    <a:pt x="38200" y="381999"/>
                  </a:lnTo>
                  <a:cubicBezTo>
                    <a:pt x="17103" y="381999"/>
                    <a:pt x="0" y="364896"/>
                    <a:pt x="0" y="343799"/>
                  </a:cubicBezTo>
                  <a:lnTo>
                    <a:pt x="0" y="38200"/>
                  </a:lnTo>
                  <a:close/>
                </a:path>
              </a:pathLst>
            </a:custGeom>
            <a:solidFill>
              <a:srgbClr val="2D6C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903" tIns="16903" rIns="16903" bIns="16903" spcCol="1270" anchor="ctr"/>
            <a:lstStyle/>
            <a:p>
              <a:pPr algn="ctr" defTabSz="400050">
                <a:lnSpc>
                  <a:spcPct val="90000"/>
                </a:lnSpc>
                <a:spcAft>
                  <a:spcPct val="35000"/>
                </a:spcAft>
                <a:defRPr/>
              </a:pPr>
              <a:r>
                <a:rPr lang="en-US" sz="1000" b="1" dirty="0"/>
                <a:t>Academic Program Management</a:t>
              </a:r>
            </a:p>
          </p:txBody>
        </p:sp>
        <p:sp>
          <p:nvSpPr>
            <p:cNvPr id="20" name="Freeform 19"/>
            <p:cNvSpPr/>
            <p:nvPr/>
          </p:nvSpPr>
          <p:spPr>
            <a:xfrm rot="42255">
              <a:off x="2164040" y="3416300"/>
              <a:ext cx="1942804" cy="7938"/>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935462" tIns="-44622" rIns="935463" bIns="-44623" spcCol="1270" anchor="ctr"/>
            <a:lstStyle/>
            <a:p>
              <a:pPr algn="ctr" defTabSz="311150">
                <a:lnSpc>
                  <a:spcPct val="90000"/>
                </a:lnSpc>
                <a:spcAft>
                  <a:spcPct val="35000"/>
                </a:spcAft>
                <a:defRPr/>
              </a:pPr>
              <a:endParaRPr lang="en-US" sz="700" dirty="0"/>
            </a:p>
          </p:txBody>
        </p:sp>
        <p:sp>
          <p:nvSpPr>
            <p:cNvPr id="21" name="Freeform 20"/>
            <p:cNvSpPr/>
            <p:nvPr/>
          </p:nvSpPr>
          <p:spPr>
            <a:xfrm>
              <a:off x="4106844" y="3276600"/>
              <a:ext cx="930133" cy="311150"/>
            </a:xfrm>
            <a:custGeom>
              <a:avLst/>
              <a:gdLst>
                <a:gd name="connsiteX0" fmla="*/ 0 w 931153"/>
                <a:gd name="connsiteY0" fmla="*/ 31038 h 310384"/>
                <a:gd name="connsiteX1" fmla="*/ 31038 w 931153"/>
                <a:gd name="connsiteY1" fmla="*/ 0 h 310384"/>
                <a:gd name="connsiteX2" fmla="*/ 900115 w 931153"/>
                <a:gd name="connsiteY2" fmla="*/ 0 h 310384"/>
                <a:gd name="connsiteX3" fmla="*/ 931153 w 931153"/>
                <a:gd name="connsiteY3" fmla="*/ 31038 h 310384"/>
                <a:gd name="connsiteX4" fmla="*/ 931153 w 931153"/>
                <a:gd name="connsiteY4" fmla="*/ 279346 h 310384"/>
                <a:gd name="connsiteX5" fmla="*/ 900115 w 931153"/>
                <a:gd name="connsiteY5" fmla="*/ 310384 h 310384"/>
                <a:gd name="connsiteX6" fmla="*/ 31038 w 931153"/>
                <a:gd name="connsiteY6" fmla="*/ 310384 h 310384"/>
                <a:gd name="connsiteX7" fmla="*/ 0 w 931153"/>
                <a:gd name="connsiteY7" fmla="*/ 279346 h 310384"/>
                <a:gd name="connsiteX8" fmla="*/ 0 w 931153"/>
                <a:gd name="connsiteY8" fmla="*/ 31038 h 31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1153" h="310384">
                  <a:moveTo>
                    <a:pt x="0" y="31038"/>
                  </a:moveTo>
                  <a:cubicBezTo>
                    <a:pt x="0" y="13896"/>
                    <a:pt x="13896" y="0"/>
                    <a:pt x="31038" y="0"/>
                  </a:cubicBezTo>
                  <a:lnTo>
                    <a:pt x="900115" y="0"/>
                  </a:lnTo>
                  <a:cubicBezTo>
                    <a:pt x="917257" y="0"/>
                    <a:pt x="931153" y="13896"/>
                    <a:pt x="931153" y="31038"/>
                  </a:cubicBezTo>
                  <a:lnTo>
                    <a:pt x="931153" y="279346"/>
                  </a:lnTo>
                  <a:cubicBezTo>
                    <a:pt x="931153" y="296488"/>
                    <a:pt x="917257" y="310384"/>
                    <a:pt x="900115" y="310384"/>
                  </a:cubicBezTo>
                  <a:lnTo>
                    <a:pt x="31038" y="310384"/>
                  </a:lnTo>
                  <a:cubicBezTo>
                    <a:pt x="13896" y="310384"/>
                    <a:pt x="0" y="296488"/>
                    <a:pt x="0" y="279346"/>
                  </a:cubicBezTo>
                  <a:lnTo>
                    <a:pt x="0" y="31038"/>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076" tIns="16076" rIns="16076" bIns="16076" spcCol="1270" anchor="ctr"/>
            <a:lstStyle/>
            <a:p>
              <a:pPr algn="ctr" defTabSz="488950">
                <a:lnSpc>
                  <a:spcPct val="90000"/>
                </a:lnSpc>
                <a:spcAft>
                  <a:spcPct val="35000"/>
                </a:spcAft>
                <a:defRPr/>
              </a:pPr>
              <a:r>
                <a:rPr lang="en-US" sz="1100" dirty="0"/>
                <a:t>General Administration</a:t>
              </a:r>
            </a:p>
          </p:txBody>
        </p:sp>
        <p:sp>
          <p:nvSpPr>
            <p:cNvPr id="22" name="Freeform 21"/>
            <p:cNvSpPr/>
            <p:nvPr/>
          </p:nvSpPr>
          <p:spPr>
            <a:xfrm rot="21295706">
              <a:off x="5033803" y="3348038"/>
              <a:ext cx="1818998" cy="7937"/>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876338" tIns="-41510" rIns="876339" bIns="-41512" spcCol="1270" anchor="ctr"/>
            <a:lstStyle/>
            <a:p>
              <a:pPr algn="ctr" defTabSz="266700">
                <a:lnSpc>
                  <a:spcPct val="90000"/>
                </a:lnSpc>
                <a:spcAft>
                  <a:spcPct val="35000"/>
                </a:spcAft>
                <a:defRPr/>
              </a:pPr>
              <a:endParaRPr lang="en-US" sz="600" dirty="0"/>
            </a:p>
          </p:txBody>
        </p:sp>
        <p:sp>
          <p:nvSpPr>
            <p:cNvPr id="23" name="Freeform 22"/>
            <p:cNvSpPr/>
            <p:nvPr/>
          </p:nvSpPr>
          <p:spPr>
            <a:xfrm>
              <a:off x="6828991" y="3103563"/>
              <a:ext cx="1055527" cy="355600"/>
            </a:xfrm>
            <a:custGeom>
              <a:avLst/>
              <a:gdLst>
                <a:gd name="connsiteX0" fmla="*/ 0 w 1056290"/>
                <a:gd name="connsiteY0" fmla="*/ 35513 h 355131"/>
                <a:gd name="connsiteX1" fmla="*/ 35513 w 1056290"/>
                <a:gd name="connsiteY1" fmla="*/ 0 h 355131"/>
                <a:gd name="connsiteX2" fmla="*/ 1020777 w 1056290"/>
                <a:gd name="connsiteY2" fmla="*/ 0 h 355131"/>
                <a:gd name="connsiteX3" fmla="*/ 1056290 w 1056290"/>
                <a:gd name="connsiteY3" fmla="*/ 35513 h 355131"/>
                <a:gd name="connsiteX4" fmla="*/ 1056290 w 1056290"/>
                <a:gd name="connsiteY4" fmla="*/ 319618 h 355131"/>
                <a:gd name="connsiteX5" fmla="*/ 1020777 w 1056290"/>
                <a:gd name="connsiteY5" fmla="*/ 355131 h 355131"/>
                <a:gd name="connsiteX6" fmla="*/ 35513 w 1056290"/>
                <a:gd name="connsiteY6" fmla="*/ 355131 h 355131"/>
                <a:gd name="connsiteX7" fmla="*/ 0 w 1056290"/>
                <a:gd name="connsiteY7" fmla="*/ 319618 h 355131"/>
                <a:gd name="connsiteX8" fmla="*/ 0 w 1056290"/>
                <a:gd name="connsiteY8" fmla="*/ 35513 h 35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6290" h="355131">
                  <a:moveTo>
                    <a:pt x="0" y="35513"/>
                  </a:moveTo>
                  <a:cubicBezTo>
                    <a:pt x="0" y="15900"/>
                    <a:pt x="15900" y="0"/>
                    <a:pt x="35513" y="0"/>
                  </a:cubicBezTo>
                  <a:lnTo>
                    <a:pt x="1020777" y="0"/>
                  </a:lnTo>
                  <a:cubicBezTo>
                    <a:pt x="1040390" y="0"/>
                    <a:pt x="1056290" y="15900"/>
                    <a:pt x="1056290" y="35513"/>
                  </a:cubicBezTo>
                  <a:lnTo>
                    <a:pt x="1056290" y="319618"/>
                  </a:lnTo>
                  <a:cubicBezTo>
                    <a:pt x="1056290" y="339231"/>
                    <a:pt x="1040390" y="355131"/>
                    <a:pt x="1020777" y="355131"/>
                  </a:cubicBezTo>
                  <a:lnTo>
                    <a:pt x="35513" y="355131"/>
                  </a:lnTo>
                  <a:cubicBezTo>
                    <a:pt x="15900" y="355131"/>
                    <a:pt x="0" y="339231"/>
                    <a:pt x="0" y="319618"/>
                  </a:cubicBezTo>
                  <a:lnTo>
                    <a:pt x="0" y="35513"/>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116" tIns="16116" rIns="16116" bIns="16116" spcCol="1270" anchor="ctr"/>
            <a:lstStyle/>
            <a:p>
              <a:pPr algn="ctr" defTabSz="400050">
                <a:lnSpc>
                  <a:spcPct val="90000"/>
                </a:lnSpc>
                <a:spcAft>
                  <a:spcPct val="35000"/>
                </a:spcAft>
                <a:defRPr/>
              </a:pPr>
              <a:r>
                <a:rPr lang="en-US" sz="1000" b="1" dirty="0"/>
                <a:t>Administrative Operations</a:t>
              </a:r>
            </a:p>
          </p:txBody>
        </p:sp>
        <p:sp>
          <p:nvSpPr>
            <p:cNvPr id="24" name="Freeform 23"/>
            <p:cNvSpPr/>
            <p:nvPr/>
          </p:nvSpPr>
          <p:spPr>
            <a:xfrm rot="529965">
              <a:off x="5025866" y="3570288"/>
              <a:ext cx="1850743" cy="7937"/>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891239" tIns="-42294" rIns="891239" bIns="-42296" spcCol="1270" anchor="ctr"/>
            <a:lstStyle/>
            <a:p>
              <a:pPr algn="ctr" defTabSz="311150">
                <a:lnSpc>
                  <a:spcPct val="90000"/>
                </a:lnSpc>
                <a:spcAft>
                  <a:spcPct val="35000"/>
                </a:spcAft>
                <a:defRPr/>
              </a:pPr>
              <a:endParaRPr lang="en-US" sz="700" dirty="0"/>
            </a:p>
          </p:txBody>
        </p:sp>
        <p:sp>
          <p:nvSpPr>
            <p:cNvPr id="25" name="Freeform 24"/>
            <p:cNvSpPr/>
            <p:nvPr/>
          </p:nvSpPr>
          <p:spPr>
            <a:xfrm>
              <a:off x="6838515" y="3579813"/>
              <a:ext cx="1036480" cy="347662"/>
            </a:xfrm>
            <a:custGeom>
              <a:avLst/>
              <a:gdLst>
                <a:gd name="connsiteX0" fmla="*/ 0 w 1036168"/>
                <a:gd name="connsiteY0" fmla="*/ 34837 h 348368"/>
                <a:gd name="connsiteX1" fmla="*/ 34837 w 1036168"/>
                <a:gd name="connsiteY1" fmla="*/ 0 h 348368"/>
                <a:gd name="connsiteX2" fmla="*/ 1001331 w 1036168"/>
                <a:gd name="connsiteY2" fmla="*/ 0 h 348368"/>
                <a:gd name="connsiteX3" fmla="*/ 1036168 w 1036168"/>
                <a:gd name="connsiteY3" fmla="*/ 34837 h 348368"/>
                <a:gd name="connsiteX4" fmla="*/ 1036168 w 1036168"/>
                <a:gd name="connsiteY4" fmla="*/ 313531 h 348368"/>
                <a:gd name="connsiteX5" fmla="*/ 1001331 w 1036168"/>
                <a:gd name="connsiteY5" fmla="*/ 348368 h 348368"/>
                <a:gd name="connsiteX6" fmla="*/ 34837 w 1036168"/>
                <a:gd name="connsiteY6" fmla="*/ 348368 h 348368"/>
                <a:gd name="connsiteX7" fmla="*/ 0 w 1036168"/>
                <a:gd name="connsiteY7" fmla="*/ 313531 h 348368"/>
                <a:gd name="connsiteX8" fmla="*/ 0 w 1036168"/>
                <a:gd name="connsiteY8" fmla="*/ 34837 h 34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6168" h="348368">
                  <a:moveTo>
                    <a:pt x="0" y="34837"/>
                  </a:moveTo>
                  <a:cubicBezTo>
                    <a:pt x="0" y="15597"/>
                    <a:pt x="15597" y="0"/>
                    <a:pt x="34837" y="0"/>
                  </a:cubicBezTo>
                  <a:lnTo>
                    <a:pt x="1001331" y="0"/>
                  </a:lnTo>
                  <a:cubicBezTo>
                    <a:pt x="1020571" y="0"/>
                    <a:pt x="1036168" y="15597"/>
                    <a:pt x="1036168" y="34837"/>
                  </a:cubicBezTo>
                  <a:lnTo>
                    <a:pt x="1036168" y="313531"/>
                  </a:lnTo>
                  <a:cubicBezTo>
                    <a:pt x="1036168" y="332771"/>
                    <a:pt x="1020571" y="348368"/>
                    <a:pt x="1001331" y="348368"/>
                  </a:cubicBezTo>
                  <a:lnTo>
                    <a:pt x="34837" y="348368"/>
                  </a:lnTo>
                  <a:cubicBezTo>
                    <a:pt x="15597" y="348368"/>
                    <a:pt x="0" y="332771"/>
                    <a:pt x="0" y="313531"/>
                  </a:cubicBezTo>
                  <a:lnTo>
                    <a:pt x="0" y="34837"/>
                  </a:lnTo>
                  <a:close/>
                </a:path>
              </a:pathLst>
            </a:custGeom>
            <a:solidFill>
              <a:srgbClr val="7030A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918" tIns="15918" rIns="15918" bIns="15918" spcCol="1270" anchor="ctr"/>
            <a:lstStyle/>
            <a:p>
              <a:pPr algn="ctr" defTabSz="400050">
                <a:lnSpc>
                  <a:spcPct val="90000"/>
                </a:lnSpc>
                <a:spcAft>
                  <a:spcPct val="35000"/>
                </a:spcAft>
                <a:defRPr/>
              </a:pPr>
              <a:r>
                <a:rPr lang="en-US" sz="1000" b="1" dirty="0"/>
                <a:t>Project &amp; Policy Analysis</a:t>
              </a:r>
            </a:p>
          </p:txBody>
        </p:sp>
        <p:sp>
          <p:nvSpPr>
            <p:cNvPr id="26" name="Freeform 25"/>
            <p:cNvSpPr/>
            <p:nvPr/>
          </p:nvSpPr>
          <p:spPr>
            <a:xfrm rot="1525658">
              <a:off x="2057693" y="3873500"/>
              <a:ext cx="2185655" cy="7938"/>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050688" tIns="-50688" rIns="1050689" bIns="-50686" spcCol="1270" anchor="ctr"/>
            <a:lstStyle/>
            <a:p>
              <a:pPr algn="ctr" defTabSz="355600">
                <a:lnSpc>
                  <a:spcPct val="90000"/>
                </a:lnSpc>
                <a:spcAft>
                  <a:spcPct val="35000"/>
                </a:spcAft>
                <a:defRPr/>
              </a:pPr>
              <a:endParaRPr lang="en-US" sz="800" dirty="0"/>
            </a:p>
          </p:txBody>
        </p:sp>
        <p:sp>
          <p:nvSpPr>
            <p:cNvPr id="27" name="Freeform 26"/>
            <p:cNvSpPr/>
            <p:nvPr/>
          </p:nvSpPr>
          <p:spPr>
            <a:xfrm>
              <a:off x="4137001" y="4191000"/>
              <a:ext cx="869818" cy="311150"/>
            </a:xfrm>
            <a:custGeom>
              <a:avLst/>
              <a:gdLst>
                <a:gd name="connsiteX0" fmla="*/ 0 w 869074"/>
                <a:gd name="connsiteY0" fmla="*/ 31038 h 310384"/>
                <a:gd name="connsiteX1" fmla="*/ 31038 w 869074"/>
                <a:gd name="connsiteY1" fmla="*/ 0 h 310384"/>
                <a:gd name="connsiteX2" fmla="*/ 838036 w 869074"/>
                <a:gd name="connsiteY2" fmla="*/ 0 h 310384"/>
                <a:gd name="connsiteX3" fmla="*/ 869074 w 869074"/>
                <a:gd name="connsiteY3" fmla="*/ 31038 h 310384"/>
                <a:gd name="connsiteX4" fmla="*/ 869074 w 869074"/>
                <a:gd name="connsiteY4" fmla="*/ 279346 h 310384"/>
                <a:gd name="connsiteX5" fmla="*/ 838036 w 869074"/>
                <a:gd name="connsiteY5" fmla="*/ 310384 h 310384"/>
                <a:gd name="connsiteX6" fmla="*/ 31038 w 869074"/>
                <a:gd name="connsiteY6" fmla="*/ 310384 h 310384"/>
                <a:gd name="connsiteX7" fmla="*/ 0 w 869074"/>
                <a:gd name="connsiteY7" fmla="*/ 279346 h 310384"/>
                <a:gd name="connsiteX8" fmla="*/ 0 w 869074"/>
                <a:gd name="connsiteY8" fmla="*/ 31038 h 31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074" h="310384">
                  <a:moveTo>
                    <a:pt x="0" y="31038"/>
                  </a:moveTo>
                  <a:cubicBezTo>
                    <a:pt x="0" y="13896"/>
                    <a:pt x="13896" y="0"/>
                    <a:pt x="31038" y="0"/>
                  </a:cubicBezTo>
                  <a:lnTo>
                    <a:pt x="838036" y="0"/>
                  </a:lnTo>
                  <a:cubicBezTo>
                    <a:pt x="855178" y="0"/>
                    <a:pt x="869074" y="13896"/>
                    <a:pt x="869074" y="31038"/>
                  </a:cubicBezTo>
                  <a:lnTo>
                    <a:pt x="869074" y="279346"/>
                  </a:lnTo>
                  <a:cubicBezTo>
                    <a:pt x="869074" y="296488"/>
                    <a:pt x="855178" y="310384"/>
                    <a:pt x="838036" y="310384"/>
                  </a:cubicBezTo>
                  <a:lnTo>
                    <a:pt x="31038" y="310384"/>
                  </a:lnTo>
                  <a:cubicBezTo>
                    <a:pt x="13896" y="310384"/>
                    <a:pt x="0" y="296488"/>
                    <a:pt x="0" y="279346"/>
                  </a:cubicBezTo>
                  <a:lnTo>
                    <a:pt x="0" y="31038"/>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076" tIns="16076" rIns="16076" bIns="16076" spcCol="1270" anchor="ctr"/>
            <a:lstStyle/>
            <a:p>
              <a:pPr algn="ctr" defTabSz="488950">
                <a:lnSpc>
                  <a:spcPct val="90000"/>
                </a:lnSpc>
                <a:spcAft>
                  <a:spcPct val="35000"/>
                </a:spcAft>
                <a:defRPr/>
              </a:pPr>
              <a:r>
                <a:rPr lang="en-US" sz="1100" dirty="0"/>
                <a:t>Student Services</a:t>
              </a:r>
            </a:p>
          </p:txBody>
        </p:sp>
        <p:sp>
          <p:nvSpPr>
            <p:cNvPr id="28" name="Freeform 27"/>
            <p:cNvSpPr/>
            <p:nvPr/>
          </p:nvSpPr>
          <p:spPr>
            <a:xfrm rot="21462673">
              <a:off x="5005232" y="4306888"/>
              <a:ext cx="1804712" cy="7937"/>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869728" tIns="-41164" rIns="869728" bIns="-41162" spcCol="1270" anchor="ctr"/>
            <a:lstStyle/>
            <a:p>
              <a:pPr algn="ctr" defTabSz="266700">
                <a:lnSpc>
                  <a:spcPct val="90000"/>
                </a:lnSpc>
                <a:spcAft>
                  <a:spcPct val="35000"/>
                </a:spcAft>
                <a:defRPr/>
              </a:pPr>
              <a:endParaRPr lang="en-US" sz="600" dirty="0"/>
            </a:p>
          </p:txBody>
        </p:sp>
        <p:sp>
          <p:nvSpPr>
            <p:cNvPr id="29" name="Freeform 28"/>
            <p:cNvSpPr/>
            <p:nvPr/>
          </p:nvSpPr>
          <p:spPr>
            <a:xfrm>
              <a:off x="6838515" y="4048125"/>
              <a:ext cx="1038067" cy="347663"/>
            </a:xfrm>
            <a:custGeom>
              <a:avLst/>
              <a:gdLst>
                <a:gd name="connsiteX0" fmla="*/ 0 w 1037582"/>
                <a:gd name="connsiteY0" fmla="*/ 34884 h 348843"/>
                <a:gd name="connsiteX1" fmla="*/ 34884 w 1037582"/>
                <a:gd name="connsiteY1" fmla="*/ 0 h 348843"/>
                <a:gd name="connsiteX2" fmla="*/ 1002698 w 1037582"/>
                <a:gd name="connsiteY2" fmla="*/ 0 h 348843"/>
                <a:gd name="connsiteX3" fmla="*/ 1037582 w 1037582"/>
                <a:gd name="connsiteY3" fmla="*/ 34884 h 348843"/>
                <a:gd name="connsiteX4" fmla="*/ 1037582 w 1037582"/>
                <a:gd name="connsiteY4" fmla="*/ 313959 h 348843"/>
                <a:gd name="connsiteX5" fmla="*/ 1002698 w 1037582"/>
                <a:gd name="connsiteY5" fmla="*/ 348843 h 348843"/>
                <a:gd name="connsiteX6" fmla="*/ 34884 w 1037582"/>
                <a:gd name="connsiteY6" fmla="*/ 348843 h 348843"/>
                <a:gd name="connsiteX7" fmla="*/ 0 w 1037582"/>
                <a:gd name="connsiteY7" fmla="*/ 313959 h 348843"/>
                <a:gd name="connsiteX8" fmla="*/ 0 w 1037582"/>
                <a:gd name="connsiteY8" fmla="*/ 34884 h 34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582" h="348843">
                  <a:moveTo>
                    <a:pt x="0" y="34884"/>
                  </a:moveTo>
                  <a:cubicBezTo>
                    <a:pt x="0" y="15618"/>
                    <a:pt x="15618" y="0"/>
                    <a:pt x="34884" y="0"/>
                  </a:cubicBezTo>
                  <a:lnTo>
                    <a:pt x="1002698" y="0"/>
                  </a:lnTo>
                  <a:cubicBezTo>
                    <a:pt x="1021964" y="0"/>
                    <a:pt x="1037582" y="15618"/>
                    <a:pt x="1037582" y="34884"/>
                  </a:cubicBezTo>
                  <a:lnTo>
                    <a:pt x="1037582" y="313959"/>
                  </a:lnTo>
                  <a:cubicBezTo>
                    <a:pt x="1037582" y="333225"/>
                    <a:pt x="1021964" y="348843"/>
                    <a:pt x="1002698" y="348843"/>
                  </a:cubicBezTo>
                  <a:lnTo>
                    <a:pt x="34884" y="348843"/>
                  </a:lnTo>
                  <a:cubicBezTo>
                    <a:pt x="15618" y="348843"/>
                    <a:pt x="0" y="333225"/>
                    <a:pt x="0" y="313959"/>
                  </a:cubicBezTo>
                  <a:lnTo>
                    <a:pt x="0" y="34884"/>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5932" tIns="15932" rIns="15932" bIns="15932" spcCol="1270" anchor="ctr"/>
            <a:lstStyle/>
            <a:p>
              <a:pPr algn="ctr" defTabSz="400050">
                <a:lnSpc>
                  <a:spcPct val="90000"/>
                </a:lnSpc>
                <a:spcAft>
                  <a:spcPct val="35000"/>
                </a:spcAft>
                <a:defRPr/>
              </a:pPr>
              <a:r>
                <a:rPr lang="en-US" sz="1000" b="1" dirty="0"/>
                <a:t>Student Services Advising</a:t>
              </a:r>
            </a:p>
          </p:txBody>
        </p:sp>
        <p:sp>
          <p:nvSpPr>
            <p:cNvPr id="30" name="Freeform 29"/>
            <p:cNvSpPr/>
            <p:nvPr/>
          </p:nvSpPr>
          <p:spPr>
            <a:xfrm rot="606547">
              <a:off x="4992534" y="4503738"/>
              <a:ext cx="1831696" cy="6350"/>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882549" tIns="-41838" rIns="882548" bIns="-41838" spcCol="1270" anchor="ctr"/>
            <a:lstStyle/>
            <a:p>
              <a:pPr algn="ctr" defTabSz="266700">
                <a:lnSpc>
                  <a:spcPct val="90000"/>
                </a:lnSpc>
                <a:spcAft>
                  <a:spcPct val="35000"/>
                </a:spcAft>
                <a:defRPr/>
              </a:pPr>
              <a:endParaRPr lang="en-US" sz="600" dirty="0"/>
            </a:p>
          </p:txBody>
        </p:sp>
        <p:sp>
          <p:nvSpPr>
            <p:cNvPr id="31" name="Freeform 30"/>
            <p:cNvSpPr/>
            <p:nvPr/>
          </p:nvSpPr>
          <p:spPr>
            <a:xfrm>
              <a:off x="6833754" y="4516438"/>
              <a:ext cx="1046003" cy="352425"/>
            </a:xfrm>
            <a:custGeom>
              <a:avLst/>
              <a:gdLst>
                <a:gd name="connsiteX0" fmla="*/ 0 w 1046133"/>
                <a:gd name="connsiteY0" fmla="*/ 35172 h 351717"/>
                <a:gd name="connsiteX1" fmla="*/ 35172 w 1046133"/>
                <a:gd name="connsiteY1" fmla="*/ 0 h 351717"/>
                <a:gd name="connsiteX2" fmla="*/ 1010961 w 1046133"/>
                <a:gd name="connsiteY2" fmla="*/ 0 h 351717"/>
                <a:gd name="connsiteX3" fmla="*/ 1046133 w 1046133"/>
                <a:gd name="connsiteY3" fmla="*/ 35172 h 351717"/>
                <a:gd name="connsiteX4" fmla="*/ 1046133 w 1046133"/>
                <a:gd name="connsiteY4" fmla="*/ 316545 h 351717"/>
                <a:gd name="connsiteX5" fmla="*/ 1010961 w 1046133"/>
                <a:gd name="connsiteY5" fmla="*/ 351717 h 351717"/>
                <a:gd name="connsiteX6" fmla="*/ 35172 w 1046133"/>
                <a:gd name="connsiteY6" fmla="*/ 351717 h 351717"/>
                <a:gd name="connsiteX7" fmla="*/ 0 w 1046133"/>
                <a:gd name="connsiteY7" fmla="*/ 316545 h 351717"/>
                <a:gd name="connsiteX8" fmla="*/ 0 w 1046133"/>
                <a:gd name="connsiteY8" fmla="*/ 35172 h 35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133" h="351717">
                  <a:moveTo>
                    <a:pt x="0" y="35172"/>
                  </a:moveTo>
                  <a:cubicBezTo>
                    <a:pt x="0" y="15747"/>
                    <a:pt x="15747" y="0"/>
                    <a:pt x="35172" y="0"/>
                  </a:cubicBezTo>
                  <a:lnTo>
                    <a:pt x="1010961" y="0"/>
                  </a:lnTo>
                  <a:cubicBezTo>
                    <a:pt x="1030386" y="0"/>
                    <a:pt x="1046133" y="15747"/>
                    <a:pt x="1046133" y="35172"/>
                  </a:cubicBezTo>
                  <a:lnTo>
                    <a:pt x="1046133" y="316545"/>
                  </a:lnTo>
                  <a:cubicBezTo>
                    <a:pt x="1046133" y="335970"/>
                    <a:pt x="1030386" y="351717"/>
                    <a:pt x="1010961" y="351717"/>
                  </a:cubicBezTo>
                  <a:lnTo>
                    <a:pt x="35172" y="351717"/>
                  </a:lnTo>
                  <a:cubicBezTo>
                    <a:pt x="15747" y="351717"/>
                    <a:pt x="0" y="335970"/>
                    <a:pt x="0" y="316545"/>
                  </a:cubicBezTo>
                  <a:lnTo>
                    <a:pt x="0" y="35172"/>
                  </a:lnTo>
                  <a:close/>
                </a:path>
              </a:pathLst>
            </a:cu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016" tIns="16016" rIns="16016" bIns="16016" spcCol="1270" anchor="ctr"/>
            <a:lstStyle/>
            <a:p>
              <a:pPr algn="ctr" defTabSz="400050">
                <a:lnSpc>
                  <a:spcPct val="90000"/>
                </a:lnSpc>
                <a:spcAft>
                  <a:spcPct val="35000"/>
                </a:spcAft>
                <a:defRPr/>
              </a:pPr>
              <a:r>
                <a:rPr lang="en-US" sz="1000" b="1" dirty="0"/>
                <a:t>Financial Aid</a:t>
              </a:r>
            </a:p>
          </p:txBody>
        </p:sp>
        <p:sp>
          <p:nvSpPr>
            <p:cNvPr id="32" name="Freeform 31"/>
            <p:cNvSpPr/>
            <p:nvPr/>
          </p:nvSpPr>
          <p:spPr>
            <a:xfrm rot="2591435">
              <a:off x="1797383" y="4330700"/>
              <a:ext cx="2706276" cy="7938"/>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1298478" tIns="-63728" rIns="1298478" bIns="-63730" spcCol="1270" anchor="ctr"/>
            <a:lstStyle/>
            <a:p>
              <a:pPr algn="ctr" defTabSz="444500">
                <a:lnSpc>
                  <a:spcPct val="90000"/>
                </a:lnSpc>
                <a:spcAft>
                  <a:spcPct val="35000"/>
                </a:spcAft>
                <a:defRPr/>
              </a:pPr>
              <a:endParaRPr lang="en-US" sz="1000" dirty="0"/>
            </a:p>
          </p:txBody>
        </p:sp>
        <p:sp>
          <p:nvSpPr>
            <p:cNvPr id="33" name="Freeform 32"/>
            <p:cNvSpPr/>
            <p:nvPr/>
          </p:nvSpPr>
          <p:spPr>
            <a:xfrm>
              <a:off x="4137001" y="5105400"/>
              <a:ext cx="869818" cy="311150"/>
            </a:xfrm>
            <a:custGeom>
              <a:avLst/>
              <a:gdLst>
                <a:gd name="connsiteX0" fmla="*/ 0 w 869074"/>
                <a:gd name="connsiteY0" fmla="*/ 31038 h 310384"/>
                <a:gd name="connsiteX1" fmla="*/ 31038 w 869074"/>
                <a:gd name="connsiteY1" fmla="*/ 0 h 310384"/>
                <a:gd name="connsiteX2" fmla="*/ 838036 w 869074"/>
                <a:gd name="connsiteY2" fmla="*/ 0 h 310384"/>
                <a:gd name="connsiteX3" fmla="*/ 869074 w 869074"/>
                <a:gd name="connsiteY3" fmla="*/ 31038 h 310384"/>
                <a:gd name="connsiteX4" fmla="*/ 869074 w 869074"/>
                <a:gd name="connsiteY4" fmla="*/ 279346 h 310384"/>
                <a:gd name="connsiteX5" fmla="*/ 838036 w 869074"/>
                <a:gd name="connsiteY5" fmla="*/ 310384 h 310384"/>
                <a:gd name="connsiteX6" fmla="*/ 31038 w 869074"/>
                <a:gd name="connsiteY6" fmla="*/ 310384 h 310384"/>
                <a:gd name="connsiteX7" fmla="*/ 0 w 869074"/>
                <a:gd name="connsiteY7" fmla="*/ 279346 h 310384"/>
                <a:gd name="connsiteX8" fmla="*/ 0 w 869074"/>
                <a:gd name="connsiteY8" fmla="*/ 31038 h 31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074" h="310384">
                  <a:moveTo>
                    <a:pt x="0" y="31038"/>
                  </a:moveTo>
                  <a:cubicBezTo>
                    <a:pt x="0" y="13896"/>
                    <a:pt x="13896" y="0"/>
                    <a:pt x="31038" y="0"/>
                  </a:cubicBezTo>
                  <a:lnTo>
                    <a:pt x="838036" y="0"/>
                  </a:lnTo>
                  <a:cubicBezTo>
                    <a:pt x="855178" y="0"/>
                    <a:pt x="869074" y="13896"/>
                    <a:pt x="869074" y="31038"/>
                  </a:cubicBezTo>
                  <a:lnTo>
                    <a:pt x="869074" y="279346"/>
                  </a:lnTo>
                  <a:cubicBezTo>
                    <a:pt x="869074" y="296488"/>
                    <a:pt x="855178" y="310384"/>
                    <a:pt x="838036" y="310384"/>
                  </a:cubicBezTo>
                  <a:lnTo>
                    <a:pt x="31038" y="310384"/>
                  </a:lnTo>
                  <a:cubicBezTo>
                    <a:pt x="13896" y="310384"/>
                    <a:pt x="0" y="296488"/>
                    <a:pt x="0" y="279346"/>
                  </a:cubicBezTo>
                  <a:lnTo>
                    <a:pt x="0" y="31038"/>
                  </a:lnTo>
                  <a:close/>
                </a:path>
              </a:pathLst>
            </a:custGeom>
            <a:solidFill>
              <a:srgbClr val="FF6E1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076" tIns="16076" rIns="16076" bIns="16076" spcCol="1270" anchor="ctr"/>
            <a:lstStyle/>
            <a:p>
              <a:pPr algn="ctr" defTabSz="488950">
                <a:lnSpc>
                  <a:spcPct val="90000"/>
                </a:lnSpc>
                <a:spcAft>
                  <a:spcPct val="35000"/>
                </a:spcAft>
                <a:defRPr/>
              </a:pPr>
              <a:r>
                <a:rPr lang="en-US" sz="1100" dirty="0"/>
                <a:t>Finance</a:t>
              </a:r>
            </a:p>
          </p:txBody>
        </p:sp>
        <p:sp>
          <p:nvSpPr>
            <p:cNvPr id="34" name="Freeform 33"/>
            <p:cNvSpPr/>
            <p:nvPr/>
          </p:nvSpPr>
          <p:spPr>
            <a:xfrm rot="21544895">
              <a:off x="5006819" y="5241925"/>
              <a:ext cx="1803125" cy="7938"/>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869155" tIns="-41133" rIns="869154" bIns="-41133" spcCol="1270" anchor="ctr"/>
            <a:lstStyle/>
            <a:p>
              <a:pPr algn="ctr" defTabSz="266700">
                <a:lnSpc>
                  <a:spcPct val="90000"/>
                </a:lnSpc>
                <a:spcAft>
                  <a:spcPct val="35000"/>
                </a:spcAft>
                <a:defRPr/>
              </a:pPr>
              <a:endParaRPr lang="en-US" sz="600" dirty="0"/>
            </a:p>
          </p:txBody>
        </p:sp>
        <p:sp>
          <p:nvSpPr>
            <p:cNvPr id="35" name="Freeform 34"/>
            <p:cNvSpPr/>
            <p:nvPr/>
          </p:nvSpPr>
          <p:spPr>
            <a:xfrm>
              <a:off x="6830579" y="4987925"/>
              <a:ext cx="1053940" cy="354013"/>
            </a:xfrm>
            <a:custGeom>
              <a:avLst/>
              <a:gdLst>
                <a:gd name="connsiteX0" fmla="*/ 0 w 1053369"/>
                <a:gd name="connsiteY0" fmla="*/ 35415 h 354149"/>
                <a:gd name="connsiteX1" fmla="*/ 35415 w 1053369"/>
                <a:gd name="connsiteY1" fmla="*/ 0 h 354149"/>
                <a:gd name="connsiteX2" fmla="*/ 1017954 w 1053369"/>
                <a:gd name="connsiteY2" fmla="*/ 0 h 354149"/>
                <a:gd name="connsiteX3" fmla="*/ 1053369 w 1053369"/>
                <a:gd name="connsiteY3" fmla="*/ 35415 h 354149"/>
                <a:gd name="connsiteX4" fmla="*/ 1053369 w 1053369"/>
                <a:gd name="connsiteY4" fmla="*/ 318734 h 354149"/>
                <a:gd name="connsiteX5" fmla="*/ 1017954 w 1053369"/>
                <a:gd name="connsiteY5" fmla="*/ 354149 h 354149"/>
                <a:gd name="connsiteX6" fmla="*/ 35415 w 1053369"/>
                <a:gd name="connsiteY6" fmla="*/ 354149 h 354149"/>
                <a:gd name="connsiteX7" fmla="*/ 0 w 1053369"/>
                <a:gd name="connsiteY7" fmla="*/ 318734 h 354149"/>
                <a:gd name="connsiteX8" fmla="*/ 0 w 1053369"/>
                <a:gd name="connsiteY8" fmla="*/ 35415 h 35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369" h="354149">
                  <a:moveTo>
                    <a:pt x="0" y="35415"/>
                  </a:moveTo>
                  <a:cubicBezTo>
                    <a:pt x="0" y="15856"/>
                    <a:pt x="15856" y="0"/>
                    <a:pt x="35415" y="0"/>
                  </a:cubicBezTo>
                  <a:lnTo>
                    <a:pt x="1017954" y="0"/>
                  </a:lnTo>
                  <a:cubicBezTo>
                    <a:pt x="1037513" y="0"/>
                    <a:pt x="1053369" y="15856"/>
                    <a:pt x="1053369" y="35415"/>
                  </a:cubicBezTo>
                  <a:lnTo>
                    <a:pt x="1053369" y="318734"/>
                  </a:lnTo>
                  <a:cubicBezTo>
                    <a:pt x="1053369" y="338293"/>
                    <a:pt x="1037513" y="354149"/>
                    <a:pt x="1017954" y="354149"/>
                  </a:cubicBezTo>
                  <a:lnTo>
                    <a:pt x="35415" y="354149"/>
                  </a:lnTo>
                  <a:cubicBezTo>
                    <a:pt x="15856" y="354149"/>
                    <a:pt x="0" y="338293"/>
                    <a:pt x="0" y="318734"/>
                  </a:cubicBezTo>
                  <a:lnTo>
                    <a:pt x="0" y="35415"/>
                  </a:lnTo>
                  <a:close/>
                </a:path>
              </a:pathLst>
            </a:custGeom>
            <a:solidFill>
              <a:srgbClr val="FF6E1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088" tIns="16088" rIns="16088" bIns="16088" spcCol="1270" anchor="ctr"/>
            <a:lstStyle/>
            <a:p>
              <a:pPr algn="ctr" defTabSz="400050">
                <a:lnSpc>
                  <a:spcPct val="90000"/>
                </a:lnSpc>
                <a:spcAft>
                  <a:spcPct val="35000"/>
                </a:spcAft>
                <a:defRPr/>
              </a:pPr>
              <a:r>
                <a:rPr lang="en-US" sz="1000" b="1" dirty="0"/>
                <a:t>Financial Analysis</a:t>
              </a:r>
            </a:p>
          </p:txBody>
        </p:sp>
        <p:sp>
          <p:nvSpPr>
            <p:cNvPr id="36" name="Freeform 35"/>
            <p:cNvSpPr/>
            <p:nvPr/>
          </p:nvSpPr>
          <p:spPr>
            <a:xfrm rot="714647">
              <a:off x="4986185" y="5446713"/>
              <a:ext cx="1842806" cy="7937"/>
            </a:xfrm>
            <a:custGeom>
              <a:avLst/>
              <a:gdLst>
                <a:gd name="connsiteX0" fmla="*/ 0 w 10000"/>
                <a:gd name="connsiteY0" fmla="*/ 5000 h 10000"/>
                <a:gd name="connsiteX1" fmla="*/ 10000 w 10000"/>
                <a:gd name="connsiteY1" fmla="*/ 5000 h 10000"/>
              </a:gdLst>
              <a:ahLst/>
              <a:cxnLst>
                <a:cxn ang="0">
                  <a:pos x="connsiteX0" y="connsiteY0"/>
                </a:cxn>
                <a:cxn ang="0">
                  <a:pos x="connsiteX1" y="connsiteY1"/>
                </a:cxn>
              </a:cxnLst>
              <a:rect l="l" t="t" r="r" b="b"/>
              <a:pathLst>
                <a:path w="10000" h="10000">
                  <a:moveTo>
                    <a:pt x="0" y="5000"/>
                  </a:moveTo>
                  <a:lnTo>
                    <a:pt x="10000" y="5000"/>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887887" tIns="-42120" rIns="887887" bIns="-42118" spcCol="1270" anchor="ctr"/>
            <a:lstStyle/>
            <a:p>
              <a:pPr algn="ctr" defTabSz="311150">
                <a:lnSpc>
                  <a:spcPct val="90000"/>
                </a:lnSpc>
                <a:spcAft>
                  <a:spcPct val="35000"/>
                </a:spcAft>
                <a:defRPr/>
              </a:pPr>
              <a:endParaRPr lang="en-US" sz="700" dirty="0"/>
            </a:p>
          </p:txBody>
        </p:sp>
        <p:sp>
          <p:nvSpPr>
            <p:cNvPr id="37" name="Freeform 36"/>
            <p:cNvSpPr/>
            <p:nvPr/>
          </p:nvSpPr>
          <p:spPr>
            <a:xfrm>
              <a:off x="6827405" y="5462588"/>
              <a:ext cx="1060289" cy="357187"/>
            </a:xfrm>
            <a:custGeom>
              <a:avLst/>
              <a:gdLst>
                <a:gd name="connsiteX0" fmla="*/ 0 w 1060702"/>
                <a:gd name="connsiteY0" fmla="*/ 35662 h 356616"/>
                <a:gd name="connsiteX1" fmla="*/ 35662 w 1060702"/>
                <a:gd name="connsiteY1" fmla="*/ 0 h 356616"/>
                <a:gd name="connsiteX2" fmla="*/ 1025040 w 1060702"/>
                <a:gd name="connsiteY2" fmla="*/ 0 h 356616"/>
                <a:gd name="connsiteX3" fmla="*/ 1060702 w 1060702"/>
                <a:gd name="connsiteY3" fmla="*/ 35662 h 356616"/>
                <a:gd name="connsiteX4" fmla="*/ 1060702 w 1060702"/>
                <a:gd name="connsiteY4" fmla="*/ 320954 h 356616"/>
                <a:gd name="connsiteX5" fmla="*/ 1025040 w 1060702"/>
                <a:gd name="connsiteY5" fmla="*/ 356616 h 356616"/>
                <a:gd name="connsiteX6" fmla="*/ 35662 w 1060702"/>
                <a:gd name="connsiteY6" fmla="*/ 356616 h 356616"/>
                <a:gd name="connsiteX7" fmla="*/ 0 w 1060702"/>
                <a:gd name="connsiteY7" fmla="*/ 320954 h 356616"/>
                <a:gd name="connsiteX8" fmla="*/ 0 w 1060702"/>
                <a:gd name="connsiteY8" fmla="*/ 35662 h 35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702" h="356616">
                  <a:moveTo>
                    <a:pt x="0" y="35662"/>
                  </a:moveTo>
                  <a:cubicBezTo>
                    <a:pt x="0" y="15966"/>
                    <a:pt x="15966" y="0"/>
                    <a:pt x="35662" y="0"/>
                  </a:cubicBezTo>
                  <a:lnTo>
                    <a:pt x="1025040" y="0"/>
                  </a:lnTo>
                  <a:cubicBezTo>
                    <a:pt x="1044736" y="0"/>
                    <a:pt x="1060702" y="15966"/>
                    <a:pt x="1060702" y="35662"/>
                  </a:cubicBezTo>
                  <a:lnTo>
                    <a:pt x="1060702" y="320954"/>
                  </a:lnTo>
                  <a:cubicBezTo>
                    <a:pt x="1060702" y="340650"/>
                    <a:pt x="1044736" y="356616"/>
                    <a:pt x="1025040" y="356616"/>
                  </a:cubicBezTo>
                  <a:lnTo>
                    <a:pt x="35662" y="356616"/>
                  </a:lnTo>
                  <a:cubicBezTo>
                    <a:pt x="15966" y="356616"/>
                    <a:pt x="0" y="340650"/>
                    <a:pt x="0" y="320954"/>
                  </a:cubicBezTo>
                  <a:lnTo>
                    <a:pt x="0" y="35662"/>
                  </a:lnTo>
                  <a:close/>
                </a:path>
              </a:pathLst>
            </a:custGeom>
            <a:solidFill>
              <a:srgbClr val="FF6E1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6160" tIns="16160" rIns="16160" bIns="16160" spcCol="1270" anchor="ctr"/>
            <a:lstStyle/>
            <a:p>
              <a:pPr algn="ctr" defTabSz="400050">
                <a:lnSpc>
                  <a:spcPct val="90000"/>
                </a:lnSpc>
                <a:spcAft>
                  <a:spcPct val="35000"/>
                </a:spcAft>
                <a:defRPr/>
              </a:pPr>
              <a:r>
                <a:rPr lang="en-US" sz="1000" b="1" dirty="0"/>
                <a:t>Procurement</a:t>
              </a:r>
            </a:p>
          </p:txBody>
        </p:sp>
      </p:grpSp>
      <p:pic>
        <p:nvPicPr>
          <p:cNvPr id="38" name="Picture 37"/>
          <p:cNvPicPr>
            <a:picLocks noChangeAspect="1"/>
          </p:cNvPicPr>
          <p:nvPr/>
        </p:nvPicPr>
        <p:blipFill>
          <a:blip r:embed="rId3"/>
          <a:stretch>
            <a:fillRect/>
          </a:stretch>
        </p:blipFill>
        <p:spPr>
          <a:xfrm>
            <a:off x="469793" y="5910217"/>
            <a:ext cx="2850923" cy="799649"/>
          </a:xfrm>
          <a:prstGeom prst="rect">
            <a:avLst/>
          </a:prstGeom>
        </p:spPr>
      </p:pic>
    </p:spTree>
    <p:extLst>
      <p:ext uri="{BB962C8B-B14F-4D97-AF65-F5344CB8AC3E}">
        <p14:creationId xmlns:p14="http://schemas.microsoft.com/office/powerpoint/2010/main" val="2770065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76993" y="6516415"/>
            <a:ext cx="515007" cy="376016"/>
          </a:xfrm>
        </p:spPr>
        <p:txBody>
          <a:bodyPr/>
          <a:lstStyle/>
          <a:p>
            <a:fld id="{07297065-12DB-4451-8B30-EBF38A6018EA}" type="slidenum">
              <a:rPr lang="en-US" smtClean="0"/>
              <a:t>9</a:t>
            </a:fld>
            <a:endParaRPr lang="en-US" dirty="0"/>
          </a:p>
        </p:txBody>
      </p:sp>
      <p:sp>
        <p:nvSpPr>
          <p:cNvPr id="3" name="Title 2"/>
          <p:cNvSpPr>
            <a:spLocks noGrp="1"/>
          </p:cNvSpPr>
          <p:nvPr>
            <p:ph type="title"/>
          </p:nvPr>
        </p:nvSpPr>
        <p:spPr/>
        <p:txBody>
          <a:bodyPr>
            <a:normAutofit/>
          </a:bodyPr>
          <a:lstStyle/>
          <a:p>
            <a:r>
              <a:rPr lang="en-US" sz="4000" dirty="0" smtClean="0">
                <a:latin typeface="+mn-lt"/>
                <a:cs typeface="Arial" panose="020B0604020202020204" pitchFamily="34" charset="0"/>
              </a:rPr>
              <a:t>Career  Paths</a:t>
            </a:r>
            <a:endParaRPr lang="en-US" sz="4000" dirty="0">
              <a:latin typeface="+mn-lt"/>
              <a:cs typeface="Arial" panose="020B0604020202020204" pitchFamily="34" charset="0"/>
            </a:endParaRPr>
          </a:p>
        </p:txBody>
      </p:sp>
      <p:pic>
        <p:nvPicPr>
          <p:cNvPr id="5" name="Picture 4"/>
          <p:cNvPicPr>
            <a:picLocks noChangeAspect="1"/>
          </p:cNvPicPr>
          <p:nvPr/>
        </p:nvPicPr>
        <p:blipFill>
          <a:blip r:embed="rId3"/>
          <a:stretch>
            <a:fillRect/>
          </a:stretch>
        </p:blipFill>
        <p:spPr>
          <a:xfrm>
            <a:off x="469793" y="5829225"/>
            <a:ext cx="3139681" cy="88064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18507" r="5890"/>
          <a:stretch/>
        </p:blipFill>
        <p:spPr>
          <a:xfrm>
            <a:off x="1763486" y="1053852"/>
            <a:ext cx="8381178" cy="4775373"/>
          </a:xfrm>
          <a:prstGeom prst="rect">
            <a:avLst/>
          </a:prstGeom>
        </p:spPr>
      </p:pic>
    </p:spTree>
    <p:extLst>
      <p:ext uri="{BB962C8B-B14F-4D97-AF65-F5344CB8AC3E}">
        <p14:creationId xmlns:p14="http://schemas.microsoft.com/office/powerpoint/2010/main" val="313712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UCI HR Mai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CI Verdana">
      <a:majorFont>
        <a:latin typeface="Consolas"/>
        <a:ea typeface=""/>
        <a:cs typeface=""/>
      </a:majorFont>
      <a:minorFont>
        <a:latin typeface="Verdana"/>
        <a:ea typeface=""/>
        <a:cs typeface=""/>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ptional Transitio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9B9AAC7A86C24CB975F6EF6FB7539A" ma:contentTypeVersion="1" ma:contentTypeDescription="Create a new document." ma:contentTypeScope="" ma:versionID="cab627245693b5b1fd80448581b40f73">
  <xsd:schema xmlns:xsd="http://www.w3.org/2001/XMLSchema" xmlns:xs="http://www.w3.org/2001/XMLSchema" xmlns:p="http://schemas.microsoft.com/office/2006/metadata/properties" xmlns:ns2="95f56824-701d-468f-956d-ceba0d857451" targetNamespace="http://schemas.microsoft.com/office/2006/metadata/properties" ma:root="true" ma:fieldsID="c939150c380d35f4dfc3b5cb27d44972" ns2:_="">
    <xsd:import namespace="95f56824-701d-468f-956d-ceba0d85745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56824-701d-468f-956d-ceba0d85745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59D14E-E9F0-4594-8BD6-BEDC9F529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f56824-701d-468f-956d-ceba0d8574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BB975C-8FC6-4C41-91BC-2BC0B4B05469}">
  <ds:schemaRefs>
    <ds:schemaRef ds:uri="http://schemas.microsoft.com/office/2006/metadata/properties"/>
    <ds:schemaRef ds:uri="http://purl.org/dc/terms/"/>
    <ds:schemaRef ds:uri="95f56824-701d-468f-956d-ceba0d857451"/>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28485FB-F894-4F80-8E82-8ECE2D189E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28060</TotalTime>
  <Words>2330</Words>
  <Application>Microsoft Office PowerPoint</Application>
  <PresentationFormat>Widescreen</PresentationFormat>
  <Paragraphs>487</Paragraphs>
  <Slides>32</Slides>
  <Notes>31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32</vt:i4>
      </vt:variant>
    </vt:vector>
  </HeadingPairs>
  <TitlesOfParts>
    <vt:vector size="48" baseType="lpstr">
      <vt:lpstr>MS PGothic</vt:lpstr>
      <vt:lpstr>Arial</vt:lpstr>
      <vt:lpstr>Calibri</vt:lpstr>
      <vt:lpstr>Calibri Light</vt:lpstr>
      <vt:lpstr>Century Gothic</vt:lpstr>
      <vt:lpstr>Times</vt:lpstr>
      <vt:lpstr>Times New Roman</vt:lpstr>
      <vt:lpstr>Vendana</vt:lpstr>
      <vt:lpstr>Verdana</vt:lpstr>
      <vt:lpstr>Wingdings</vt:lpstr>
      <vt:lpstr>UCI HR Main Template</vt:lpstr>
      <vt:lpstr>Optional Transition Slide</vt:lpstr>
      <vt:lpstr>Custom Design</vt:lpstr>
      <vt:lpstr>1_Custom Design</vt:lpstr>
      <vt:lpstr>2_Custom Design</vt:lpstr>
      <vt:lpstr>3_Custom Design</vt:lpstr>
      <vt:lpstr>Career Tracks Information Session</vt:lpstr>
      <vt:lpstr>PowerPoint Presentation</vt:lpstr>
      <vt:lpstr>Agenda</vt:lpstr>
      <vt:lpstr>PowerPoint Presentation</vt:lpstr>
      <vt:lpstr>Career Tracks Overview</vt:lpstr>
      <vt:lpstr>Advantages</vt:lpstr>
      <vt:lpstr>Career Tracks Structure</vt:lpstr>
      <vt:lpstr>Job Families and Functions</vt:lpstr>
      <vt:lpstr>Career  Paths</vt:lpstr>
      <vt:lpstr>           Professional Levels</vt:lpstr>
      <vt:lpstr>             Supervisor Levels</vt:lpstr>
      <vt:lpstr>           Manager Levels</vt:lpstr>
      <vt:lpstr>Career Tracks  Jobs</vt:lpstr>
      <vt:lpstr>Career Tracks  Jobs</vt:lpstr>
      <vt:lpstr>Career Tracks  Jobs</vt:lpstr>
      <vt:lpstr>Personnel Program</vt:lpstr>
      <vt:lpstr>Personnel Program</vt:lpstr>
      <vt:lpstr>Exemption Status</vt:lpstr>
      <vt:lpstr>Exemption Status</vt:lpstr>
      <vt:lpstr>PowerPoint Presentation</vt:lpstr>
      <vt:lpstr>  Salary Range Structure</vt:lpstr>
      <vt:lpstr>UCI Salary Range Structure</vt:lpstr>
      <vt:lpstr>  Pay Relative to Market Based Structure</vt:lpstr>
      <vt:lpstr>Pay Relative to Market Based Structure</vt:lpstr>
      <vt:lpstr>Pay Relative to Market Based Structure</vt:lpstr>
      <vt:lpstr>Career Tracks  Jobs</vt:lpstr>
      <vt:lpstr>Upcoming Milestones</vt:lpstr>
      <vt:lpstr>Your Role</vt:lpstr>
      <vt:lpstr>Reconsideration</vt:lpstr>
      <vt:lpstr>Resources</vt:lpstr>
      <vt:lpstr>What is Career Tracks?</vt:lpstr>
      <vt:lpstr>Questions?</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Hills</dc:creator>
  <cp:lastModifiedBy>Dawn McKinley</cp:lastModifiedBy>
  <cp:revision>763</cp:revision>
  <cp:lastPrinted>2020-08-31T20:26:12Z</cp:lastPrinted>
  <dcterms:created xsi:type="dcterms:W3CDTF">2016-03-15T20:30:37Z</dcterms:created>
  <dcterms:modified xsi:type="dcterms:W3CDTF">2020-09-23T00:03:32Z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0x010100919B9AAC7A86C24CB975F6EF6FB7539A</vt:lpwstr>
  </property>
</Properties>
</file>