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3411200" cy="10058400"/>
  <p:notesSz cx="6881813" cy="92964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79A"/>
    <a:srgbClr val="7B9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634" y="84"/>
      </p:cViewPr>
      <p:guideLst>
        <p:guide orient="horz" pos="3168"/>
        <p:guide pos="42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Bob" userId="526126c3-f9d3-4d6d-81a6-40bf192b4903" providerId="ADAL" clId="{593E6C33-D04E-420C-8143-081A9A24417F}"/>
    <pc:docChg chg="custSel modMainMaster">
      <pc:chgData name="Martin, Bob" userId="526126c3-f9d3-4d6d-81a6-40bf192b4903" providerId="ADAL" clId="{593E6C33-D04E-420C-8143-081A9A24417F}" dt="2022-12-13T21:29:13.578" v="0" actId="478"/>
      <pc:docMkLst>
        <pc:docMk/>
      </pc:docMkLst>
      <pc:sldMasterChg chg="modSldLayout">
        <pc:chgData name="Martin, Bob" userId="526126c3-f9d3-4d6d-81a6-40bf192b4903" providerId="ADAL" clId="{593E6C33-D04E-420C-8143-081A9A24417F}" dt="2022-12-13T21:29:13.578" v="0" actId="478"/>
        <pc:sldMasterMkLst>
          <pc:docMk/>
          <pc:sldMasterMk cId="0" sldId="2147483648"/>
        </pc:sldMasterMkLst>
        <pc:sldLayoutChg chg="delSp mod">
          <pc:chgData name="Martin, Bob" userId="526126c3-f9d3-4d6d-81a6-40bf192b4903" providerId="ADAL" clId="{593E6C33-D04E-420C-8143-081A9A24417F}" dt="2022-12-13T21:29:13.578" v="0" actId="478"/>
          <pc:sldLayoutMkLst>
            <pc:docMk/>
            <pc:sldMasterMk cId="0" sldId="2147483648"/>
            <pc:sldLayoutMk cId="762457252" sldId="2147483661"/>
          </pc:sldLayoutMkLst>
          <pc:picChg chg="del">
            <ac:chgData name="Martin, Bob" userId="526126c3-f9d3-4d6d-81a6-40bf192b4903" providerId="ADAL" clId="{593E6C33-D04E-420C-8143-081A9A24417F}" dt="2022-12-13T21:29:13.578" v="0" actId="478"/>
            <ac:picMkLst>
              <pc:docMk/>
              <pc:sldMasterMk cId="0" sldId="2147483648"/>
              <pc:sldLayoutMk cId="762457252" sldId="2147483661"/>
              <ac:picMk id="10" creationId="{00000000-0000-0000-0000-000000000000}"/>
            </ac:picMkLst>
          </pc:picChg>
        </pc:sldLayoutChg>
      </pc:sldMasterChg>
    </pc:docChg>
  </pc:docChgLst>
  <pc:docChgLst>
    <pc:chgData name="Martin, Bob" userId="526126c3-f9d3-4d6d-81a6-40bf192b4903" providerId="ADAL" clId="{F2363BE1-B60C-4D44-BBE0-5F0B779CB9C0}"/>
    <pc:docChg chg="delSld">
      <pc:chgData name="Martin, Bob" userId="526126c3-f9d3-4d6d-81a6-40bf192b4903" providerId="ADAL" clId="{F2363BE1-B60C-4D44-BBE0-5F0B779CB9C0}" dt="2022-06-24T18:04:25.897" v="1" actId="47"/>
      <pc:docMkLst>
        <pc:docMk/>
      </pc:docMkLst>
      <pc:sldChg chg="del">
        <pc:chgData name="Martin, Bob" userId="526126c3-f9d3-4d6d-81a6-40bf192b4903" providerId="ADAL" clId="{F2363BE1-B60C-4D44-BBE0-5F0B779CB9C0}" dt="2022-06-24T18:04:23.319" v="0" actId="47"/>
        <pc:sldMkLst>
          <pc:docMk/>
          <pc:sldMk cId="0" sldId="260"/>
        </pc:sldMkLst>
      </pc:sldChg>
      <pc:sldChg chg="del">
        <pc:chgData name="Martin, Bob" userId="526126c3-f9d3-4d6d-81a6-40bf192b4903" providerId="ADAL" clId="{F2363BE1-B60C-4D44-BBE0-5F0B779CB9C0}" dt="2022-06-24T18:04:23.319" v="0" actId="47"/>
        <pc:sldMkLst>
          <pc:docMk/>
          <pc:sldMk cId="3295670451" sldId="261"/>
        </pc:sldMkLst>
      </pc:sldChg>
      <pc:sldChg chg="del">
        <pc:chgData name="Martin, Bob" userId="526126c3-f9d3-4d6d-81a6-40bf192b4903" providerId="ADAL" clId="{F2363BE1-B60C-4D44-BBE0-5F0B779CB9C0}" dt="2022-06-24T18:04:23.319" v="0" actId="47"/>
        <pc:sldMkLst>
          <pc:docMk/>
          <pc:sldMk cId="3187153999" sldId="263"/>
        </pc:sldMkLst>
      </pc:sldChg>
      <pc:sldChg chg="del">
        <pc:chgData name="Martin, Bob" userId="526126c3-f9d3-4d6d-81a6-40bf192b4903" providerId="ADAL" clId="{F2363BE1-B60C-4D44-BBE0-5F0B779CB9C0}" dt="2022-06-24T18:04:23.319" v="0" actId="47"/>
        <pc:sldMkLst>
          <pc:docMk/>
          <pc:sldMk cId="691481938" sldId="264"/>
        </pc:sldMkLst>
      </pc:sldChg>
      <pc:sldChg chg="del">
        <pc:chgData name="Martin, Bob" userId="526126c3-f9d3-4d6d-81a6-40bf192b4903" providerId="ADAL" clId="{F2363BE1-B60C-4D44-BBE0-5F0B779CB9C0}" dt="2022-06-24T18:04:23.319" v="0" actId="47"/>
        <pc:sldMkLst>
          <pc:docMk/>
          <pc:sldMk cId="1489800130" sldId="265"/>
        </pc:sldMkLst>
      </pc:sldChg>
      <pc:sldChg chg="del">
        <pc:chgData name="Martin, Bob" userId="526126c3-f9d3-4d6d-81a6-40bf192b4903" providerId="ADAL" clId="{F2363BE1-B60C-4D44-BBE0-5F0B779CB9C0}" dt="2022-06-24T18:04:25.897" v="1" actId="47"/>
        <pc:sldMkLst>
          <pc:docMk/>
          <pc:sldMk cId="2932311859" sldId="269"/>
        </pc:sldMkLst>
      </pc:sldChg>
      <pc:sldMasterChg chg="delSldLayout">
        <pc:chgData name="Martin, Bob" userId="526126c3-f9d3-4d6d-81a6-40bf192b4903" providerId="ADAL" clId="{F2363BE1-B60C-4D44-BBE0-5F0B779CB9C0}" dt="2022-06-24T18:04:23.319" v="0" actId="47"/>
        <pc:sldMasterMkLst>
          <pc:docMk/>
          <pc:sldMasterMk cId="0" sldId="2147483648"/>
        </pc:sldMasterMkLst>
        <pc:sldLayoutChg chg="del">
          <pc:chgData name="Martin, Bob" userId="526126c3-f9d3-4d6d-81a6-40bf192b4903" providerId="ADAL" clId="{F2363BE1-B60C-4D44-BBE0-5F0B779CB9C0}" dt="2022-06-24T18:04:23.319" v="0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>
              <a:defRPr sz="1200"/>
            </a:lvl1pPr>
          </a:lstStyle>
          <a:p>
            <a:fld id="{59387B56-46B7-45DB-A903-48075D799480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>
              <a:defRPr sz="1200"/>
            </a:lvl1pPr>
          </a:lstStyle>
          <a:p>
            <a:fld id="{66B0E20A-4260-444A-A607-B6E63DE76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40" y="112607"/>
            <a:ext cx="13066519" cy="1182793"/>
          </a:xfrm>
        </p:spPr>
        <p:txBody>
          <a:bodyPr anchor="b">
            <a:normAutofit/>
          </a:bodyPr>
          <a:lstStyle>
            <a:lvl1pPr algn="l">
              <a:defRPr sz="5400" b="0" u="none" cap="none" spc="0">
                <a:ln w="0"/>
                <a:solidFill>
                  <a:srgbClr val="29579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72339" y="1291650"/>
            <a:ext cx="13066519" cy="2506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D7EFA1B-4E0F-564B-8C7A-8EF2A2EA4BEC}"/>
              </a:ext>
            </a:extLst>
          </p:cNvPr>
          <p:cNvSpPr/>
          <p:nvPr userDrawn="1"/>
        </p:nvSpPr>
        <p:spPr>
          <a:xfrm>
            <a:off x="0" y="9448800"/>
            <a:ext cx="13411200" cy="609600"/>
          </a:xfrm>
          <a:prstGeom prst="rect">
            <a:avLst/>
          </a:prstGeom>
          <a:solidFill>
            <a:srgbClr val="285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19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6245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3"/>
            <a:ext cx="1207008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2"/>
            <a:ext cx="1207008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1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6D2D-AB32-45C8-8F40-816B7B1832C6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48"/>
            <a:ext cx="42468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83E52-9216-49B5-A0D8-330CA870F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Adoption Campaign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27657"/>
              </p:ext>
            </p:extLst>
          </p:nvPr>
        </p:nvGraphicFramePr>
        <p:xfrm>
          <a:off x="169445" y="1524000"/>
          <a:ext cx="13066520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009">
                  <a:extLst>
                    <a:ext uri="{9D8B030D-6E8A-4147-A177-3AD203B41FA5}">
                      <a16:colId xmlns:a16="http://schemas.microsoft.com/office/drawing/2014/main" val="1274012676"/>
                    </a:ext>
                  </a:extLst>
                </a:gridCol>
                <a:gridCol w="6478486">
                  <a:extLst>
                    <a:ext uri="{9D8B030D-6E8A-4147-A177-3AD203B41FA5}">
                      <a16:colId xmlns:a16="http://schemas.microsoft.com/office/drawing/2014/main" val="1538311841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1112435059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2185542412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150391248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2211847778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116790441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13271163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3842152318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3502908172"/>
                    </a:ext>
                  </a:extLst>
                </a:gridCol>
                <a:gridCol w="431225">
                  <a:extLst>
                    <a:ext uri="{9D8B030D-6E8A-4147-A177-3AD203B41FA5}">
                      <a16:colId xmlns:a16="http://schemas.microsoft.com/office/drawing/2014/main" val="3710105154"/>
                    </a:ext>
                  </a:extLst>
                </a:gridCol>
              </a:tblGrid>
              <a:tr h="3017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Strategy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Audience </a:t>
                      </a:r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(Who,</a:t>
                      </a:r>
                      <a:r>
                        <a:rPr lang="en-US" sz="1200" b="1" i="1" baseline="0" dirty="0">
                          <a:solidFill>
                            <a:schemeClr val="tx1"/>
                          </a:solidFill>
                        </a:rPr>
                        <a:t> When)</a:t>
                      </a:r>
                      <a:endParaRPr lang="en-US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05152"/>
                  </a:ext>
                </a:extLst>
              </a:tr>
              <a:tr h="268224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Channels</a:t>
                      </a:r>
                    </a:p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(How, Where)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Message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(What, Where, Why)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0584" marR="100584" marT="50292" marB="50292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97597"/>
                  </a:ext>
                </a:extLst>
              </a:tr>
              <a:tr h="1091184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Attending Physicians</a:t>
                      </a:r>
                    </a:p>
                  </a:txBody>
                  <a:tcPr marL="100584" marR="100584" marT="50292" marB="5029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Residents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Medical Students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NPP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Case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baseline="0" dirty="0" err="1">
                          <a:solidFill>
                            <a:schemeClr val="tx1"/>
                          </a:solidFill>
                        </a:rPr>
                        <a:t>Mgt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Utilization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Mgt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 (UM) 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Coding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Billing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Compliance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Patients </a:t>
                      </a:r>
                    </a:p>
                  </a:txBody>
                  <a:tcPr marL="100584" marR="100584" marT="50292" marB="50292" vert="vert270" anchor="ctr">
                    <a:lnL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65526"/>
                  </a:ext>
                </a:extLst>
              </a:tr>
              <a:tr h="771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Example:</a:t>
                      </a:r>
                      <a:r>
                        <a:rPr lang="en-US" sz="1200" b="0" i="1" u="none" strike="noStrike" baseline="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How will you communicate you message:</a:t>
                      </a:r>
                      <a:r>
                        <a:rPr lang="en-US" sz="1200" b="0" i="0" u="none" strike="noStrike" baseline="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  i.e. Launch announcement, email, memo, daily huddles, Intranet post, </a:t>
                      </a:r>
                      <a:r>
                        <a:rPr lang="en-US" sz="1200" b="0" i="0" u="none" strike="noStrike" baseline="0" dirty="0" err="1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etc</a:t>
                      </a:r>
                      <a:r>
                        <a:rPr lang="en-US" sz="1200" b="0" i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What do you want to say? Describe the channel in more detail? Why is this channel important? </a:t>
                      </a:r>
                      <a:endParaRPr lang="en-US" sz="12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accent5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accent5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accent5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Date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Done Date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TBD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12/25/19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Done 12/25/19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5"/>
                          </a:solidFill>
                        </a:rPr>
                        <a:t>Etc. 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2022185"/>
                  </a:ext>
                </a:extLst>
              </a:tr>
              <a:tr h="691896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Example:</a:t>
                      </a:r>
                      <a:r>
                        <a:rPr lang="en-US" sz="1200" i="1" baseline="0" dirty="0"/>
                        <a:t> </a:t>
                      </a:r>
                      <a:r>
                        <a:rPr lang="en-US" sz="1200" dirty="0"/>
                        <a:t>Change Request Log Email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IT will send a change request log to users of the </a:t>
                      </a:r>
                      <a:r>
                        <a:rPr lang="en-US" sz="1200" b="0" dirty="0"/>
                        <a:t>Acme Software.  The change request log highlights updates to the Acme Software</a:t>
                      </a:r>
                      <a:r>
                        <a:rPr lang="en-US" sz="1200" b="0" baseline="0" dirty="0"/>
                        <a:t> so users know what they are, how to access them, and use them. </a:t>
                      </a:r>
                      <a:endParaRPr lang="en-US" sz="1200" b="0" dirty="0"/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10/4/19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10/4/19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6347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Example: </a:t>
                      </a:r>
                      <a:r>
                        <a:rPr lang="en-US" sz="1200" dirty="0"/>
                        <a:t>Brochure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The</a:t>
                      </a:r>
                      <a:r>
                        <a:rPr lang="en-US" sz="1200" baseline="0" dirty="0"/>
                        <a:t> core team</a:t>
                      </a:r>
                      <a:r>
                        <a:rPr lang="en-US" sz="1200" dirty="0"/>
                        <a:t> will distribute a brochure highlighting </a:t>
                      </a:r>
                      <a:r>
                        <a:rPr lang="en-US" sz="1200" baseline="0" dirty="0"/>
                        <a:t>new software enhancements, links, and login instructions to increase utilization. </a:t>
                      </a:r>
                      <a:endParaRPr lang="en-US" sz="1200" b="0" dirty="0"/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9/6/19 Ongoing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9/6/19 Ongoing</a:t>
                      </a: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924949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1985317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8927907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100584" marR="100584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0584" marR="100584" marT="50292" marB="50292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0292" marB="50292" vert="vert270" anchor="ctr">
                    <a:lnL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4232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3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185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Change Adoption Campaign </vt:lpstr>
    </vt:vector>
  </TitlesOfParts>
  <Company>UCLA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jejun</dc:creator>
  <cp:lastModifiedBy>Martin, Bob</cp:lastModifiedBy>
  <cp:revision>51</cp:revision>
  <cp:lastPrinted>2019-09-24T20:15:06Z</cp:lastPrinted>
  <dcterms:created xsi:type="dcterms:W3CDTF">2012-02-24T23:19:53Z</dcterms:created>
  <dcterms:modified xsi:type="dcterms:W3CDTF">2022-12-13T21:29:13Z</dcterms:modified>
</cp:coreProperties>
</file>