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3411200" cy="10058400"/>
  <p:notesSz cx="6881813" cy="9296400"/>
  <p:defaultTextStyle>
    <a:defPPr>
      <a:defRPr lang="en-US"/>
    </a:defPPr>
    <a:lvl1pPr marL="0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1465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62928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94393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25858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57321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88786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20251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51714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42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579A"/>
    <a:srgbClr val="7B93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2766" y="72"/>
      </p:cViewPr>
      <p:guideLst>
        <p:guide orient="horz" pos="3168"/>
        <p:guide pos="422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, Bob" userId="526126c3-f9d3-4d6d-81a6-40bf192b4903" providerId="ADAL" clId="{5CAE9A5B-1EFC-45E0-8913-554FE015E624}"/>
    <pc:docChg chg="custSel modSld">
      <pc:chgData name="Martin, Bob" userId="526126c3-f9d3-4d6d-81a6-40bf192b4903" providerId="ADAL" clId="{5CAE9A5B-1EFC-45E0-8913-554FE015E624}" dt="2022-12-13T20:31:31.393" v="1" actId="1076"/>
      <pc:docMkLst>
        <pc:docMk/>
      </pc:docMkLst>
      <pc:sldChg chg="delSp modSp mod">
        <pc:chgData name="Martin, Bob" userId="526126c3-f9d3-4d6d-81a6-40bf192b4903" providerId="ADAL" clId="{5CAE9A5B-1EFC-45E0-8913-554FE015E624}" dt="2022-12-13T20:31:31.393" v="1" actId="1076"/>
        <pc:sldMkLst>
          <pc:docMk/>
          <pc:sldMk cId="0" sldId="260"/>
        </pc:sldMkLst>
        <pc:spChg chg="mod">
          <ac:chgData name="Martin, Bob" userId="526126c3-f9d3-4d6d-81a6-40bf192b4903" providerId="ADAL" clId="{5CAE9A5B-1EFC-45E0-8913-554FE015E624}" dt="2022-12-13T20:31:31.393" v="1" actId="1076"/>
          <ac:spMkLst>
            <pc:docMk/>
            <pc:sldMk cId="0" sldId="260"/>
            <ac:spMk id="27" creationId="{00000000-0000-0000-0000-000000000000}"/>
          </ac:spMkLst>
        </pc:spChg>
        <pc:picChg chg="del">
          <ac:chgData name="Martin, Bob" userId="526126c3-f9d3-4d6d-81a6-40bf192b4903" providerId="ADAL" clId="{5CAE9A5B-1EFC-45E0-8913-554FE015E624}" dt="2022-12-13T20:31:27.466" v="0" actId="478"/>
          <ac:picMkLst>
            <pc:docMk/>
            <pc:sldMk cId="0" sldId="260"/>
            <ac:picMk id="26" creationId="{00000000-0000-0000-0000-000000000000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Insert</a:t>
            </a:r>
            <a:r>
              <a:rPr lang="en-US" baseline="0" dirty="0"/>
              <a:t> Primary Goal Here – Right click on chart to edit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Data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E693-43FE-A42A-7230CB2A9DDD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693-43FE-A42A-7230CB2A9D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Baseline 10/6/18</c:v>
                </c:pt>
                <c:pt idx="1">
                  <c:v>insert event + date</c:v>
                </c:pt>
                <c:pt idx="2">
                  <c:v>insert event + date</c:v>
                </c:pt>
                <c:pt idx="3">
                  <c:v>insert event + date</c:v>
                </c:pt>
                <c:pt idx="4">
                  <c:v>insert event + date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0.4</c:v>
                </c:pt>
                <c:pt idx="1">
                  <c:v>0.6</c:v>
                </c:pt>
                <c:pt idx="2">
                  <c:v>0.75</c:v>
                </c:pt>
                <c:pt idx="3">
                  <c:v>0.6</c:v>
                </c:pt>
                <c:pt idx="4">
                  <c:v>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1C4-4F02-9EF2-279CF533540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Target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Sheet1!$A$2:$A$6</c:f>
              <c:strCache>
                <c:ptCount val="5"/>
                <c:pt idx="0">
                  <c:v>Baseline 10/6/18</c:v>
                </c:pt>
                <c:pt idx="1">
                  <c:v>insert event + date</c:v>
                </c:pt>
                <c:pt idx="2">
                  <c:v>insert event + date</c:v>
                </c:pt>
                <c:pt idx="3">
                  <c:v>insert event + date</c:v>
                </c:pt>
                <c:pt idx="4">
                  <c:v>insert event + date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0.7</c:v>
                </c:pt>
                <c:pt idx="1">
                  <c:v>0.7</c:v>
                </c:pt>
                <c:pt idx="2">
                  <c:v>0.7</c:v>
                </c:pt>
                <c:pt idx="3">
                  <c:v>0.7</c:v>
                </c:pt>
                <c:pt idx="4">
                  <c:v>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1C4-4F02-9EF2-279CF53354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870512"/>
        <c:axId val="165866576"/>
      </c:lineChart>
      <c:catAx>
        <c:axId val="165870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866576"/>
        <c:crosses val="autoZero"/>
        <c:auto val="1"/>
        <c:lblAlgn val="ctr"/>
        <c:lblOffset val="100"/>
        <c:noMultiLvlLbl val="0"/>
      </c:catAx>
      <c:valAx>
        <c:axId val="165866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870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9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3" tIns="46587" rIns="93173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3" tIns="46587" rIns="93173" bIns="46587" rtlCol="0"/>
          <a:lstStyle>
            <a:lvl1pPr algn="r">
              <a:defRPr sz="1200"/>
            </a:lvl1pPr>
          </a:lstStyle>
          <a:p>
            <a:fld id="{59387B56-46B7-45DB-A903-48075D799480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3" tIns="46587" rIns="93173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73" tIns="46587" rIns="93173" bIns="4658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3" tIns="46587" rIns="93173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3" tIns="46587" rIns="93173" bIns="46587" rtlCol="0" anchor="b"/>
          <a:lstStyle>
            <a:lvl1pPr algn="r">
              <a:defRPr sz="1200"/>
            </a:lvl1pPr>
          </a:lstStyle>
          <a:p>
            <a:fld id="{66B0E20A-4260-444A-A607-B6E63DE76F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924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31465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62928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94393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25858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57321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88786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120251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51714" algn="l" defTabSz="146292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7600" y="696913"/>
            <a:ext cx="4646613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0E909A-2549-40D5-BBD9-DF2F2AC5480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 userDrawn="1"/>
        </p:nvSpPr>
        <p:spPr>
          <a:xfrm>
            <a:off x="134112" y="111760"/>
            <a:ext cx="13142976" cy="11176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6293" tIns="73146" rIns="146293" bIns="73146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900" dirty="0">
              <a:solidFill>
                <a:srgbClr val="FFFFFF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111760" y="1341123"/>
            <a:ext cx="5833873" cy="1502551"/>
          </a:xfrm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292586">
              <a:lnSpc>
                <a:spcPct val="100000"/>
              </a:lnSpc>
              <a:spcAft>
                <a:spcPts val="0"/>
              </a:spcAft>
              <a:buNone/>
              <a:defRPr sz="1800" b="0"/>
            </a:lvl1pPr>
            <a:lvl2pPr>
              <a:buNone/>
              <a:defRPr sz="1800"/>
            </a:lvl2pPr>
            <a:lvl3pPr>
              <a:buNone/>
              <a:defRPr sz="17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en-US" dirty="0"/>
              <a:t>Problem Statement:</a:t>
            </a:r>
            <a:endParaRPr lang="en-US" b="0" dirty="0"/>
          </a:p>
          <a:p>
            <a:pPr lvl="0"/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 hasCustomPrompt="1"/>
          </p:nvPr>
        </p:nvSpPr>
        <p:spPr>
          <a:xfrm>
            <a:off x="4135120" y="167640"/>
            <a:ext cx="3352800" cy="670560"/>
          </a:xfrm>
        </p:spPr>
        <p:txBody>
          <a:bodyPr>
            <a:noAutofit/>
          </a:bodyPr>
          <a:lstStyle>
            <a:lvl1pPr marL="281919" marR="0" indent="-281919" algn="l" defTabSz="146292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700" baseline="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/>
            <a:r>
              <a:rPr lang="en-US" dirty="0"/>
              <a:t>Project Lead:</a:t>
            </a:r>
          </a:p>
          <a:p>
            <a:pPr lvl="0"/>
            <a:r>
              <a:rPr lang="en-US" dirty="0"/>
              <a:t>Project Champion(s): </a:t>
            </a:r>
          </a:p>
          <a:p>
            <a:pPr marL="281919" marR="0" lvl="0" indent="-281919" algn="l" defTabSz="146292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Date Updated:</a:t>
            </a:r>
          </a:p>
        </p:txBody>
      </p:sp>
      <p:sp>
        <p:nvSpPr>
          <p:cNvPr id="10" name="Content Placeholder 8"/>
          <p:cNvSpPr>
            <a:spLocks noGrp="1"/>
          </p:cNvSpPr>
          <p:nvPr>
            <p:ph sz="quarter" idx="11" hasCustomPrompt="1"/>
          </p:nvPr>
        </p:nvSpPr>
        <p:spPr>
          <a:xfrm>
            <a:off x="7577328" y="167640"/>
            <a:ext cx="3263392" cy="67056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18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/>
            <a:r>
              <a:rPr lang="en-US" dirty="0"/>
              <a:t>Project Team:</a:t>
            </a:r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111760" y="2972817"/>
            <a:ext cx="5833873" cy="2615185"/>
          </a:xfrm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292586">
              <a:lnSpc>
                <a:spcPct val="100000"/>
              </a:lnSpc>
              <a:spcAft>
                <a:spcPts val="0"/>
              </a:spcAft>
              <a:buNone/>
              <a:defRPr sz="1800" b="0"/>
            </a:lvl1pPr>
            <a:lvl2pPr>
              <a:buNone/>
              <a:defRPr sz="1800"/>
            </a:lvl2pPr>
            <a:lvl3pPr>
              <a:buNone/>
              <a:defRPr sz="17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en-US" dirty="0"/>
              <a:t>Current State: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111760" y="5699761"/>
            <a:ext cx="5833873" cy="134112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292586">
              <a:lnSpc>
                <a:spcPct val="100000"/>
              </a:lnSpc>
              <a:spcAft>
                <a:spcPts val="0"/>
              </a:spcAft>
              <a:buNone/>
              <a:defRPr sz="1800"/>
            </a:lvl1pPr>
            <a:lvl2pPr>
              <a:buNone/>
              <a:defRPr sz="1800"/>
            </a:lvl2pPr>
            <a:lvl3pPr>
              <a:buNone/>
              <a:defRPr sz="17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en-US" dirty="0"/>
              <a:t>Goals and Dashboard Metrics:</a:t>
            </a:r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6" hasCustomPrompt="1"/>
          </p:nvPr>
        </p:nvSpPr>
        <p:spPr>
          <a:xfrm>
            <a:off x="111760" y="7152640"/>
            <a:ext cx="5833873" cy="27940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292586">
              <a:lnSpc>
                <a:spcPct val="100000"/>
              </a:lnSpc>
              <a:spcAft>
                <a:spcPts val="0"/>
              </a:spcAft>
              <a:buNone/>
              <a:defRPr sz="1800"/>
            </a:lvl1pPr>
            <a:lvl2pPr>
              <a:buNone/>
              <a:defRPr sz="1800"/>
            </a:lvl2pPr>
            <a:lvl3pPr>
              <a:buNone/>
              <a:defRPr sz="17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en-US" dirty="0"/>
              <a:t>Analysis:</a:t>
            </a:r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7" hasCustomPrompt="1"/>
          </p:nvPr>
        </p:nvSpPr>
        <p:spPr>
          <a:xfrm>
            <a:off x="6035040" y="1341120"/>
            <a:ext cx="7242048" cy="268224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292586">
              <a:lnSpc>
                <a:spcPct val="100000"/>
              </a:lnSpc>
              <a:spcAft>
                <a:spcPts val="0"/>
              </a:spcAft>
              <a:buNone/>
              <a:defRPr sz="1800"/>
            </a:lvl1pPr>
            <a:lvl2pPr>
              <a:buNone/>
              <a:defRPr sz="1800"/>
            </a:lvl2pPr>
            <a:lvl3pPr>
              <a:buNone/>
              <a:defRPr sz="17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en-US" dirty="0"/>
              <a:t>Potential Solutions:</a:t>
            </a:r>
          </a:p>
          <a:p>
            <a:pPr lvl="0"/>
            <a:endParaRPr lang="en-US" dirty="0"/>
          </a:p>
        </p:txBody>
      </p:sp>
      <p:sp>
        <p:nvSpPr>
          <p:cNvPr id="21" name="Text Placehold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6035040" y="4135120"/>
            <a:ext cx="7242048" cy="324104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292586">
              <a:lnSpc>
                <a:spcPct val="100000"/>
              </a:lnSpc>
              <a:spcAft>
                <a:spcPts val="0"/>
              </a:spcAft>
              <a:buNone/>
              <a:defRPr sz="1800"/>
            </a:lvl1pPr>
            <a:lvl2pPr>
              <a:buNone/>
              <a:defRPr sz="1800"/>
            </a:lvl2pPr>
            <a:lvl3pPr>
              <a:buNone/>
              <a:defRPr sz="17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en-US" dirty="0"/>
              <a:t>Action Plan:</a:t>
            </a:r>
          </a:p>
          <a:p>
            <a:pPr lvl="0"/>
            <a:endParaRPr lang="en-US" dirty="0"/>
          </a:p>
        </p:txBody>
      </p:sp>
      <p:sp>
        <p:nvSpPr>
          <p:cNvPr id="22" name="Text Placeholder 15"/>
          <p:cNvSpPr>
            <a:spLocks noGrp="1"/>
          </p:cNvSpPr>
          <p:nvPr>
            <p:ph type="body" sz="quarter" idx="19" hasCustomPrompt="1"/>
          </p:nvPr>
        </p:nvSpPr>
        <p:spPr>
          <a:xfrm>
            <a:off x="6035040" y="7487920"/>
            <a:ext cx="7242048" cy="145288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292586">
              <a:lnSpc>
                <a:spcPct val="100000"/>
              </a:lnSpc>
              <a:spcAft>
                <a:spcPts val="0"/>
              </a:spcAft>
              <a:buNone/>
              <a:defRPr sz="1800" baseline="0"/>
            </a:lvl1pPr>
            <a:lvl2pPr>
              <a:buNone/>
              <a:defRPr sz="1800"/>
            </a:lvl2pPr>
            <a:lvl3pPr>
              <a:buNone/>
              <a:defRPr sz="17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en-US" dirty="0"/>
              <a:t>Sustain the Results and Next Steps:</a:t>
            </a:r>
          </a:p>
          <a:p>
            <a:pPr lvl="0"/>
            <a:endParaRPr lang="en-US" dirty="0"/>
          </a:p>
        </p:txBody>
      </p:sp>
      <p:sp>
        <p:nvSpPr>
          <p:cNvPr id="32" name="Content Placeholder 8"/>
          <p:cNvSpPr>
            <a:spLocks noGrp="1"/>
          </p:cNvSpPr>
          <p:nvPr>
            <p:ph sz="quarter" idx="28" hasCustomPrompt="1"/>
          </p:nvPr>
        </p:nvSpPr>
        <p:spPr>
          <a:xfrm>
            <a:off x="111760" y="167640"/>
            <a:ext cx="3911600" cy="670560"/>
          </a:xfrm>
        </p:spPr>
        <p:txBody>
          <a:bodyPr lIns="73146" rIns="73146" anchor="ctr">
            <a:noAutofit/>
          </a:bodyPr>
          <a:lstStyle>
            <a:lvl1pPr marL="0" marR="0" indent="0" algn="l" defTabSz="146292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500" b="1" baseline="0">
                <a:solidFill>
                  <a:schemeClr val="accent1"/>
                </a:solidFill>
              </a:defRPr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/>
            <a:r>
              <a:rPr lang="en-US" dirty="0"/>
              <a:t>Project Name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0560" y="402803"/>
            <a:ext cx="12070080" cy="1676401"/>
          </a:xfrm>
          <a:prstGeom prst="rect">
            <a:avLst/>
          </a:prstGeom>
        </p:spPr>
        <p:txBody>
          <a:bodyPr vert="horz" lIns="146293" tIns="73146" rIns="146293" bIns="7314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60" y="2346962"/>
            <a:ext cx="12070080" cy="6638079"/>
          </a:xfrm>
          <a:prstGeom prst="rect">
            <a:avLst/>
          </a:prstGeom>
        </p:spPr>
        <p:txBody>
          <a:bodyPr vert="horz" lIns="146293" tIns="73146" rIns="146293" bIns="7314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0561" y="9322648"/>
            <a:ext cx="3129280" cy="535516"/>
          </a:xfrm>
          <a:prstGeom prst="rect">
            <a:avLst/>
          </a:prstGeom>
        </p:spPr>
        <p:txBody>
          <a:bodyPr vert="horz" lIns="146293" tIns="73146" rIns="146293" bIns="7314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06D2D-AB32-45C8-8F40-816B7B1832C6}" type="datetimeFigureOut">
              <a:rPr lang="en-US" smtClean="0"/>
              <a:pPr/>
              <a:t>12/13/2022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82160" y="9322648"/>
            <a:ext cx="4246880" cy="535516"/>
          </a:xfrm>
          <a:prstGeom prst="rect">
            <a:avLst/>
          </a:prstGeom>
        </p:spPr>
        <p:txBody>
          <a:bodyPr vert="horz" lIns="146293" tIns="73146" rIns="146293" bIns="7314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11360" y="9322648"/>
            <a:ext cx="3129280" cy="535516"/>
          </a:xfrm>
          <a:prstGeom prst="rect">
            <a:avLst/>
          </a:prstGeom>
        </p:spPr>
        <p:txBody>
          <a:bodyPr vert="horz" lIns="146293" tIns="73146" rIns="146293" bIns="7314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83E52-9216-49B5-A0D8-330CA870FA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defTabSz="146292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599" indent="-548599" algn="l" defTabSz="146292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88629" indent="-457165" algn="l" defTabSz="1462928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661" indent="-365732" algn="l" defTabSz="1462928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60125" indent="-365732" algn="l" defTabSz="146292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91590" indent="-365732" algn="l" defTabSz="146292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23054" indent="-365732" algn="l" defTabSz="14629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54518" indent="-365732" algn="l" defTabSz="14629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85983" indent="-365732" algn="l" defTabSz="14629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17447" indent="-365732" algn="l" defTabSz="14629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1465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62928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393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25858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57321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88786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20251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51714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152400" y="1297256"/>
            <a:ext cx="6525497" cy="1150865"/>
          </a:xfrm>
          <a:ln w="952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231775" indent="-231775">
              <a:spcAft>
                <a:spcPct val="0"/>
              </a:spcAft>
              <a:buAutoNum type="arabicParenR"/>
            </a:pPr>
            <a:r>
              <a:rPr lang="en-US" sz="1600" b="1" dirty="0">
                <a:solidFill>
                  <a:schemeClr val="tx1"/>
                </a:solidFill>
                <a:latin typeface="Calibri" pitchFamily="34" charset="0"/>
              </a:rPr>
              <a:t>Problem Statement: </a:t>
            </a:r>
            <a:r>
              <a:rPr lang="en-US" sz="1000" dirty="0">
                <a:latin typeface="Calibri" pitchFamily="34" charset="0"/>
              </a:rPr>
              <a:t>(describe the problem, the gap, and the effect)</a:t>
            </a:r>
          </a:p>
          <a:p>
            <a:pPr marL="0" indent="0">
              <a:spcAft>
                <a:spcPct val="0"/>
              </a:spcAft>
            </a:pPr>
            <a:endParaRPr lang="en-US" sz="1000" dirty="0">
              <a:latin typeface="Calibri" pitchFamily="34" charset="0"/>
            </a:endParaRPr>
          </a:p>
        </p:txBody>
      </p:sp>
      <p:sp>
        <p:nvSpPr>
          <p:cNvPr id="307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152399" y="2507470"/>
            <a:ext cx="6525497" cy="2964642"/>
          </a:xfrm>
          <a:solidFill>
            <a:schemeClr val="bg1"/>
          </a:solidFill>
        </p:spPr>
        <p:txBody>
          <a:bodyPr/>
          <a:lstStyle/>
          <a:p>
            <a:pPr marL="292079">
              <a:spcAft>
                <a:spcPct val="0"/>
              </a:spcAft>
            </a:pPr>
            <a:r>
              <a:rPr lang="en-US" sz="1600" b="1" dirty="0"/>
              <a:t>2) Current State: </a:t>
            </a:r>
            <a:r>
              <a:rPr lang="en-US" sz="1000" dirty="0"/>
              <a:t>(depict/ describe the current state and the issues.  Optional: benchmark/lit review)</a:t>
            </a:r>
          </a:p>
          <a:p>
            <a:pPr marL="292079">
              <a:spcAft>
                <a:spcPct val="0"/>
              </a:spcAft>
            </a:pPr>
            <a:endParaRPr lang="en-US" sz="1000" dirty="0"/>
          </a:p>
        </p:txBody>
      </p:sp>
      <p:sp>
        <p:nvSpPr>
          <p:cNvPr id="3079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152398" y="6705600"/>
            <a:ext cx="6525498" cy="3156358"/>
          </a:xfrm>
          <a:solidFill>
            <a:schemeClr val="bg1"/>
          </a:solidFill>
        </p:spPr>
        <p:txBody>
          <a:bodyPr/>
          <a:lstStyle/>
          <a:p>
            <a:pPr marL="292079">
              <a:spcAft>
                <a:spcPct val="0"/>
              </a:spcAft>
            </a:pPr>
            <a:r>
              <a:rPr lang="en-US" sz="1600" b="1" dirty="0"/>
              <a:t>4) Root Cause Analysis: </a:t>
            </a:r>
            <a:r>
              <a:rPr lang="en-US" sz="1000" dirty="0"/>
              <a:t>(investigate the problem’s root causes)</a:t>
            </a:r>
          </a:p>
          <a:p>
            <a:pPr marL="292079">
              <a:spcAft>
                <a:spcPct val="0"/>
              </a:spcAft>
            </a:pPr>
            <a:endParaRPr lang="en-US" sz="1050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781800" y="1297256"/>
            <a:ext cx="6477001" cy="2817544"/>
          </a:xfrm>
          <a:solidFill>
            <a:schemeClr val="bg1"/>
          </a:solidFill>
        </p:spPr>
        <p:txBody>
          <a:bodyPr/>
          <a:lstStyle/>
          <a:p>
            <a:pPr marL="292079">
              <a:spcAft>
                <a:spcPct val="0"/>
              </a:spcAft>
            </a:pPr>
            <a:r>
              <a:rPr lang="en-US" sz="1600" b="1" dirty="0"/>
              <a:t>5) Solutions: </a:t>
            </a:r>
            <a:r>
              <a:rPr lang="en-US" sz="1000" dirty="0"/>
              <a:t>(transfer root causes here and identify solutions to be tested)</a:t>
            </a:r>
            <a:endParaRPr lang="en-US" sz="1000" b="1" dirty="0"/>
          </a:p>
          <a:p>
            <a:pPr marL="292079">
              <a:spcAft>
                <a:spcPct val="0"/>
              </a:spcAft>
            </a:pPr>
            <a:endParaRPr lang="en-US" sz="1900" dirty="0"/>
          </a:p>
          <a:p>
            <a:pPr marL="292079">
              <a:spcAft>
                <a:spcPct val="0"/>
              </a:spcAft>
            </a:pPr>
            <a:endParaRPr lang="en-US" sz="1900" dirty="0"/>
          </a:p>
          <a:p>
            <a:pPr marL="292079">
              <a:spcAft>
                <a:spcPct val="0"/>
              </a:spcAft>
            </a:pPr>
            <a:endParaRPr lang="en-US" sz="1900" dirty="0"/>
          </a:p>
          <a:p>
            <a:pPr marL="292079">
              <a:spcAft>
                <a:spcPct val="0"/>
              </a:spcAft>
            </a:pPr>
            <a:endParaRPr lang="en-US" sz="1900" dirty="0"/>
          </a:p>
          <a:p>
            <a:pPr marL="292079">
              <a:spcAft>
                <a:spcPct val="0"/>
              </a:spcAft>
            </a:pPr>
            <a:endParaRPr lang="en-US" sz="1900" dirty="0"/>
          </a:p>
          <a:p>
            <a:pPr marL="292079">
              <a:spcAft>
                <a:spcPct val="0"/>
              </a:spcAft>
            </a:pPr>
            <a:endParaRPr lang="en-US" sz="1900" dirty="0"/>
          </a:p>
          <a:p>
            <a:pPr marL="292079">
              <a:spcAft>
                <a:spcPct val="0"/>
              </a:spcAft>
            </a:pPr>
            <a:endParaRPr lang="en-US" sz="1900" dirty="0"/>
          </a:p>
          <a:p>
            <a:pPr marL="292079">
              <a:spcAft>
                <a:spcPct val="0"/>
              </a:spcAft>
            </a:pPr>
            <a:endParaRPr lang="en-US" sz="1900" dirty="0"/>
          </a:p>
        </p:txBody>
      </p:sp>
      <p:sp>
        <p:nvSpPr>
          <p:cNvPr id="25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6781801" y="8382000"/>
            <a:ext cx="6477000" cy="1482335"/>
          </a:xfrm>
          <a:solidFill>
            <a:schemeClr val="bg1"/>
          </a:solidFill>
        </p:spPr>
        <p:txBody>
          <a:bodyPr/>
          <a:lstStyle/>
          <a:p>
            <a:pPr marL="292079" indent="-292079">
              <a:spcAft>
                <a:spcPct val="0"/>
              </a:spcAft>
            </a:pPr>
            <a:r>
              <a:rPr lang="en-US" sz="1600" b="1" dirty="0"/>
              <a:t>7) Act: </a:t>
            </a:r>
            <a:r>
              <a:rPr lang="en-US" sz="1000" dirty="0"/>
              <a:t>(Update standard work procedures, work instructions, process control plans, </a:t>
            </a:r>
            <a:r>
              <a:rPr lang="en-US" sz="1000" dirty="0" err="1"/>
              <a:t>etc</a:t>
            </a:r>
            <a:r>
              <a:rPr lang="en-US" sz="1000" dirty="0"/>
              <a:t>)</a:t>
            </a:r>
          </a:p>
          <a:p>
            <a:pPr marL="292079" indent="-292079">
              <a:spcAft>
                <a:spcPct val="0"/>
              </a:spcAft>
            </a:pPr>
            <a:endParaRPr lang="en-US" sz="1050" dirty="0"/>
          </a:p>
          <a:p>
            <a:pPr marL="292079">
              <a:spcAft>
                <a:spcPct val="0"/>
              </a:spcAft>
            </a:pPr>
            <a:endParaRPr lang="en-US" sz="1900" dirty="0"/>
          </a:p>
        </p:txBody>
      </p:sp>
      <p:graphicFrame>
        <p:nvGraphicFramePr>
          <p:cNvPr id="20" name="Group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513091"/>
              </p:ext>
            </p:extLst>
          </p:nvPr>
        </p:nvGraphicFramePr>
        <p:xfrm>
          <a:off x="6934201" y="1782506"/>
          <a:ext cx="6172197" cy="223736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57199">
                  <a:extLst>
                    <a:ext uri="{9D8B030D-6E8A-4147-A177-3AD203B41FA5}">
                      <a16:colId xmlns:a16="http://schemas.microsoft.com/office/drawing/2014/main" val="40162982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7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78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42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Ref #</a:t>
                      </a: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Root Cause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Solution to be Tested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Responsible</a:t>
                      </a: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Due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Finding</a:t>
                      </a:r>
                    </a:p>
                  </a:txBody>
                  <a:tcPr marL="0" marR="0" marT="0" marB="0" anchor="ctr" anchorCtr="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53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13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13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13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13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152398" y="5565986"/>
            <a:ext cx="6525498" cy="1043777"/>
          </a:xfrm>
          <a:ln w="952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spcAft>
                <a:spcPct val="0"/>
              </a:spcAft>
            </a:pPr>
            <a:r>
              <a:rPr lang="en-US" sz="1600" b="1" dirty="0">
                <a:latin typeface="Calibri" pitchFamily="34" charset="0"/>
              </a:rPr>
              <a:t>3) Primary Goal: </a:t>
            </a:r>
            <a:r>
              <a:rPr lang="en-US" sz="1000" dirty="0">
                <a:latin typeface="Calibri" pitchFamily="34" charset="0"/>
              </a:rPr>
              <a:t>(Insert SMART Goal – specific, measureable, achievable, relevant, time-bound)</a:t>
            </a:r>
          </a:p>
          <a:p>
            <a:pPr marL="0" indent="0">
              <a:spcAft>
                <a:spcPct val="0"/>
              </a:spcAft>
            </a:pPr>
            <a:r>
              <a:rPr lang="en-US" sz="1200" dirty="0">
                <a:latin typeface="Calibri" pitchFamily="34" charset="0"/>
              </a:rPr>
              <a:t> </a:t>
            </a:r>
            <a:endParaRPr lang="en-US" sz="1000" dirty="0">
              <a:latin typeface="Calibri" pitchFamily="34" charset="0"/>
            </a:endParaRPr>
          </a:p>
        </p:txBody>
      </p:sp>
      <p:sp>
        <p:nvSpPr>
          <p:cNvPr id="21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6781800" y="4267201"/>
            <a:ext cx="6477001" cy="3988824"/>
          </a:xfr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txBody>
          <a:bodyPr/>
          <a:lstStyle/>
          <a:p>
            <a:pPr marL="292079">
              <a:spcAft>
                <a:spcPct val="0"/>
              </a:spcAft>
            </a:pPr>
            <a:r>
              <a:rPr lang="en-US" sz="1600" b="1" dirty="0"/>
              <a:t>6) Study: </a:t>
            </a:r>
            <a:r>
              <a:rPr lang="en-US" sz="1000" dirty="0"/>
              <a:t>(Summary of the solutions’ results, overall goal success, and any supporting metrics)</a:t>
            </a:r>
          </a:p>
          <a:p>
            <a:pPr marL="292079">
              <a:spcAft>
                <a:spcPct val="0"/>
              </a:spcAft>
            </a:pPr>
            <a:r>
              <a:rPr lang="en-US" sz="1300" dirty="0"/>
              <a:t> </a:t>
            </a:r>
          </a:p>
          <a:p>
            <a:pPr marL="292079">
              <a:spcAft>
                <a:spcPct val="0"/>
              </a:spcAft>
            </a:pPr>
            <a:endParaRPr lang="en-US" sz="1300" dirty="0"/>
          </a:p>
        </p:txBody>
      </p:sp>
      <p:graphicFrame>
        <p:nvGraphicFramePr>
          <p:cNvPr id="24" name="Chart 23"/>
          <p:cNvGraphicFramePr/>
          <p:nvPr>
            <p:extLst>
              <p:ext uri="{D42A27DB-BD31-4B8C-83A1-F6EECF244321}">
                <p14:modId xmlns:p14="http://schemas.microsoft.com/office/powerpoint/2010/main" val="1028710776"/>
              </p:ext>
            </p:extLst>
          </p:nvPr>
        </p:nvGraphicFramePr>
        <p:xfrm>
          <a:off x="6966031" y="4733925"/>
          <a:ext cx="6172199" cy="2305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760571"/>
              </p:ext>
            </p:extLst>
          </p:nvPr>
        </p:nvGraphicFramePr>
        <p:xfrm>
          <a:off x="6934201" y="8763000"/>
          <a:ext cx="6172200" cy="975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1885406688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84791884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23602747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50216009"/>
                    </a:ext>
                  </a:extLst>
                </a:gridCol>
              </a:tblGrid>
              <a:tr h="198240">
                <a:tc>
                  <a:txBody>
                    <a:bodyPr/>
                    <a:lstStyle/>
                    <a:p>
                      <a:r>
                        <a:rPr lang="en-US" sz="1000" dirty="0"/>
                        <a:t>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Responsible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142757"/>
                  </a:ext>
                </a:extLst>
              </a:tr>
              <a:tr h="198240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881574"/>
                  </a:ext>
                </a:extLst>
              </a:tr>
              <a:tr h="19824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3878318"/>
                  </a:ext>
                </a:extLst>
              </a:tr>
              <a:tr h="19824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970432"/>
                  </a:ext>
                </a:extLst>
              </a:tr>
            </a:tbl>
          </a:graphicData>
        </a:graphic>
      </p:graphicFrame>
      <p:graphicFrame>
        <p:nvGraphicFramePr>
          <p:cNvPr id="19" name="Group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303393"/>
              </p:ext>
            </p:extLst>
          </p:nvPr>
        </p:nvGraphicFramePr>
        <p:xfrm>
          <a:off x="6906229" y="7038974"/>
          <a:ext cx="6232002" cy="115252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4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5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68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10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60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Supporting Metrics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Baseline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Target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Current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83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Insert Supporting Metric</a:t>
                      </a: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83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Insert Supporting Metric</a:t>
                      </a: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83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Insert Supporting Metric</a:t>
                      </a: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0" marR="0" marT="0" marB="0" anchor="ctr" anchorCtr="1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" name="Content Placeholder 39"/>
          <p:cNvSpPr txBox="1">
            <a:spLocks/>
          </p:cNvSpPr>
          <p:nvPr/>
        </p:nvSpPr>
        <p:spPr>
          <a:xfrm>
            <a:off x="10964754" y="467961"/>
            <a:ext cx="2173476" cy="670560"/>
          </a:xfrm>
          <a:prstGeom prst="rect">
            <a:avLst/>
          </a:prstGeom>
        </p:spPr>
        <p:txBody>
          <a:bodyPr vert="horz" lIns="73146" tIns="73146" rIns="73146" bIns="73146" rtlCol="0" anchor="t">
            <a:noAutofit/>
          </a:bodyPr>
          <a:lstStyle>
            <a:lvl1pPr marL="0" marR="0" indent="0" algn="l" defTabSz="146292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500" b="1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1188629" indent="-457165" algn="l" defTabSz="1462928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661" indent="-365732" algn="l" defTabSz="1462928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560125" indent="-365732" algn="l" defTabSz="1462928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291590" indent="-365732" algn="l" defTabSz="1462928" rtl="0" eaLnBrk="1" latinLnBrk="0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023054" indent="-365732" algn="l" defTabSz="14629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754518" indent="-365732" algn="l" defTabSz="14629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485983" indent="-365732" algn="l" defTabSz="14629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217447" indent="-365732" algn="l" defTabSz="14629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ct val="0"/>
              </a:spcAft>
            </a:pPr>
            <a:r>
              <a:rPr lang="en-US" sz="1800" dirty="0">
                <a:solidFill>
                  <a:srgbClr val="7B93BE"/>
                </a:solidFill>
              </a:rPr>
              <a:t>Problem Solving A3</a:t>
            </a:r>
            <a:endParaRPr lang="en-US" sz="1600" dirty="0">
              <a:solidFill>
                <a:srgbClr val="7B93B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0780525" y="228601"/>
            <a:ext cx="0" cy="914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"/>
          <p:cNvSpPr>
            <a:spLocks noGrp="1"/>
          </p:cNvSpPr>
          <p:nvPr>
            <p:ph sz="quarter" idx="10"/>
          </p:nvPr>
        </p:nvSpPr>
        <p:spPr>
          <a:xfrm>
            <a:off x="3785886" y="89121"/>
            <a:ext cx="2994499" cy="988137"/>
          </a:xfrm>
        </p:spPr>
        <p:txBody>
          <a:bodyPr/>
          <a:lstStyle/>
          <a:p>
            <a:pPr marL="0" indent="0">
              <a:spcAft>
                <a:spcPct val="0"/>
              </a:spcAft>
            </a:pPr>
            <a:r>
              <a:rPr lang="en-US" sz="1600" b="1" dirty="0"/>
              <a:t>Lead: </a:t>
            </a:r>
            <a:r>
              <a:rPr lang="en-US" sz="1600" dirty="0"/>
              <a:t> </a:t>
            </a:r>
            <a:r>
              <a:rPr lang="en-US" sz="1000" dirty="0"/>
              <a:t>Name</a:t>
            </a:r>
            <a:endParaRPr lang="en-US" sz="1600" dirty="0"/>
          </a:p>
          <a:p>
            <a:pPr marL="0" indent="0">
              <a:spcAft>
                <a:spcPct val="0"/>
              </a:spcAft>
            </a:pPr>
            <a:r>
              <a:rPr lang="en-US" sz="1600" b="1" dirty="0"/>
              <a:t>Champion(s): </a:t>
            </a:r>
            <a:r>
              <a:rPr lang="en-US" sz="1600" dirty="0"/>
              <a:t> </a:t>
            </a:r>
            <a:r>
              <a:rPr lang="en-US" sz="1000" dirty="0"/>
              <a:t>Name</a:t>
            </a:r>
            <a:endParaRPr lang="en-US" sz="1600" dirty="0"/>
          </a:p>
          <a:p>
            <a:pPr marL="0" indent="0">
              <a:spcAft>
                <a:spcPct val="0"/>
              </a:spcAft>
            </a:pPr>
            <a:endParaRPr lang="en-US" sz="1600" dirty="0"/>
          </a:p>
        </p:txBody>
      </p:sp>
      <p:sp>
        <p:nvSpPr>
          <p:cNvPr id="29" name="Content Placeholder 3"/>
          <p:cNvSpPr>
            <a:spLocks noGrp="1"/>
          </p:cNvSpPr>
          <p:nvPr>
            <p:ph sz="quarter" idx="11"/>
          </p:nvPr>
        </p:nvSpPr>
        <p:spPr>
          <a:xfrm>
            <a:off x="6780385" y="147618"/>
            <a:ext cx="3885356" cy="995381"/>
          </a:xfrm>
        </p:spPr>
        <p:txBody>
          <a:bodyPr/>
          <a:lstStyle/>
          <a:p>
            <a:pPr>
              <a:defRPr/>
            </a:pPr>
            <a:r>
              <a:rPr lang="en-US" sz="1600" b="1" dirty="0"/>
              <a:t>Project Team:</a:t>
            </a:r>
          </a:p>
          <a:p>
            <a:pPr>
              <a:defRPr/>
            </a:pPr>
            <a:r>
              <a:rPr lang="en-US" sz="1000" dirty="0"/>
              <a:t>Input Team members</a:t>
            </a:r>
            <a:r>
              <a:rPr lang="en-US" sz="1600" b="1" dirty="0"/>
              <a:t> </a:t>
            </a:r>
            <a:r>
              <a:rPr lang="en-US" sz="1600" dirty="0"/>
              <a:t> </a:t>
            </a:r>
          </a:p>
          <a:p>
            <a:pPr>
              <a:defRPr/>
            </a:pPr>
            <a:endParaRPr lang="en-US" sz="1600" b="1" dirty="0"/>
          </a:p>
          <a:p>
            <a:pPr>
              <a:defRPr/>
            </a:pPr>
            <a:endParaRPr lang="en-US" sz="1600" dirty="0"/>
          </a:p>
        </p:txBody>
      </p:sp>
      <p:sp>
        <p:nvSpPr>
          <p:cNvPr id="30" name="Content Placeholder 39"/>
          <p:cNvSpPr>
            <a:spLocks noGrp="1"/>
          </p:cNvSpPr>
          <p:nvPr>
            <p:ph sz="quarter" idx="28"/>
          </p:nvPr>
        </p:nvSpPr>
        <p:spPr>
          <a:xfrm>
            <a:off x="152400" y="78662"/>
            <a:ext cx="3657600" cy="778599"/>
          </a:xfrm>
        </p:spPr>
        <p:txBody>
          <a:bodyPr anchor="t"/>
          <a:lstStyle/>
          <a:p>
            <a:pPr>
              <a:spcAft>
                <a:spcPct val="0"/>
              </a:spcAft>
            </a:pPr>
            <a:r>
              <a:rPr lang="en-US" sz="1600" dirty="0">
                <a:solidFill>
                  <a:schemeClr val="tx1"/>
                </a:solidFill>
              </a:rPr>
              <a:t>Insert Title Here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152400" y="857262"/>
            <a:ext cx="2209800" cy="419537"/>
          </a:xfrm>
          <a:prstGeom prst="rect">
            <a:avLst/>
          </a:prstGeom>
        </p:spPr>
        <p:txBody>
          <a:bodyPr vert="horz" lIns="146293" tIns="73146" rIns="146293" bIns="73146" rtlCol="0"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/>
              <a:t>Date Updated: </a:t>
            </a:r>
            <a:fld id="{28409619-ECBC-4879-988E-914A7436A45A}" type="datetime1">
              <a:rPr lang="en-US" sz="1050" b="1"/>
              <a:t>12/13/2022</a:t>
            </a:fld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201</Words>
  <Application>Microsoft Office PowerPoint</Application>
  <PresentationFormat>Custom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UCLA HealthSystem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jejun</dc:creator>
  <cp:lastModifiedBy>Martin, Bob</cp:lastModifiedBy>
  <cp:revision>52</cp:revision>
  <cp:lastPrinted>2019-10-01T15:47:20Z</cp:lastPrinted>
  <dcterms:created xsi:type="dcterms:W3CDTF">2012-02-24T23:19:53Z</dcterms:created>
  <dcterms:modified xsi:type="dcterms:W3CDTF">2022-12-13T20:31:32Z</dcterms:modified>
</cp:coreProperties>
</file>