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3411200" cy="10058400"/>
  <p:notesSz cx="6881813" cy="9296400"/>
  <p:defaultTextStyle>
    <a:defPPr>
      <a:defRPr lang="en-US"/>
    </a:defPPr>
    <a:lvl1pPr marL="0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465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2928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393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5858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321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8786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251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1714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2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579A"/>
    <a:srgbClr val="7B93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766" y="72"/>
      </p:cViewPr>
      <p:guideLst>
        <p:guide orient="horz" pos="3168"/>
        <p:guide pos="42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, Bob" userId="526126c3-f9d3-4d6d-81a6-40bf192b4903" providerId="ADAL" clId="{D369881E-2033-48E4-9627-0805CE596C36}"/>
    <pc:docChg chg="custSel modSld">
      <pc:chgData name="Martin, Bob" userId="526126c3-f9d3-4d6d-81a6-40bf192b4903" providerId="ADAL" clId="{D369881E-2033-48E4-9627-0805CE596C36}" dt="2022-11-03T22:52:53.038" v="1"/>
      <pc:docMkLst>
        <pc:docMk/>
      </pc:docMkLst>
      <pc:sldChg chg="addSp delSp modSp mod">
        <pc:chgData name="Martin, Bob" userId="526126c3-f9d3-4d6d-81a6-40bf192b4903" providerId="ADAL" clId="{D369881E-2033-48E4-9627-0805CE596C36}" dt="2022-11-03T22:52:53.038" v="1"/>
        <pc:sldMkLst>
          <pc:docMk/>
          <pc:sldMk cId="3187153999" sldId="263"/>
        </pc:sldMkLst>
        <pc:spChg chg="add mod">
          <ac:chgData name="Martin, Bob" userId="526126c3-f9d3-4d6d-81a6-40bf192b4903" providerId="ADAL" clId="{D369881E-2033-48E4-9627-0805CE596C36}" dt="2022-11-03T22:52:53.038" v="1"/>
          <ac:spMkLst>
            <pc:docMk/>
            <pc:sldMk cId="3187153999" sldId="263"/>
            <ac:spMk id="5" creationId="{ADE9380D-D0B9-C6A2-2961-54EA4797D8CA}"/>
          </ac:spMkLst>
        </pc:spChg>
        <pc:spChg chg="del">
          <ac:chgData name="Martin, Bob" userId="526126c3-f9d3-4d6d-81a6-40bf192b4903" providerId="ADAL" clId="{D369881E-2033-48E4-9627-0805CE596C36}" dt="2022-11-03T22:52:52.655" v="0" actId="478"/>
          <ac:spMkLst>
            <pc:docMk/>
            <pc:sldMk cId="3187153999" sldId="263"/>
            <ac:spMk id="27" creationId="{00000000-0000-0000-0000-000000000000}"/>
          </ac:spMkLst>
        </pc:spChg>
        <pc:picChg chg="add mod">
          <ac:chgData name="Martin, Bob" userId="526126c3-f9d3-4d6d-81a6-40bf192b4903" providerId="ADAL" clId="{D369881E-2033-48E4-9627-0805CE596C36}" dt="2022-11-03T22:52:53.038" v="1"/>
          <ac:picMkLst>
            <pc:docMk/>
            <pc:sldMk cId="3187153999" sldId="263"/>
            <ac:picMk id="2" creationId="{885CD401-B671-F5EE-7345-45A68ACB1A0D}"/>
          </ac:picMkLst>
        </pc:picChg>
      </pc:sldChg>
    </pc:docChg>
  </pc:docChgLst>
  <pc:docChgLst>
    <pc:chgData name="Martin, Bob" userId="526126c3-f9d3-4d6d-81a6-40bf192b4903" providerId="ADAL" clId="{E318B968-7ACA-4E88-B85E-16CFDBE75BBE}"/>
    <pc:docChg chg="custSel modSld">
      <pc:chgData name="Martin, Bob" userId="526126c3-f9d3-4d6d-81a6-40bf192b4903" providerId="ADAL" clId="{E318B968-7ACA-4E88-B85E-16CFDBE75BBE}" dt="2022-12-13T20:31:43.978" v="13" actId="20577"/>
      <pc:docMkLst>
        <pc:docMk/>
      </pc:docMkLst>
      <pc:sldChg chg="delSp modSp mod">
        <pc:chgData name="Martin, Bob" userId="526126c3-f9d3-4d6d-81a6-40bf192b4903" providerId="ADAL" clId="{E318B968-7ACA-4E88-B85E-16CFDBE75BBE}" dt="2022-12-13T20:31:43.978" v="13" actId="20577"/>
        <pc:sldMkLst>
          <pc:docMk/>
          <pc:sldMk cId="3187153999" sldId="263"/>
        </pc:sldMkLst>
        <pc:spChg chg="mod">
          <ac:chgData name="Martin, Bob" userId="526126c3-f9d3-4d6d-81a6-40bf192b4903" providerId="ADAL" clId="{E318B968-7ACA-4E88-B85E-16CFDBE75BBE}" dt="2022-12-13T20:31:43.978" v="13" actId="20577"/>
          <ac:spMkLst>
            <pc:docMk/>
            <pc:sldMk cId="3187153999" sldId="263"/>
            <ac:spMk id="5" creationId="{ADE9380D-D0B9-C6A2-2961-54EA4797D8CA}"/>
          </ac:spMkLst>
        </pc:spChg>
        <pc:spChg chg="mod">
          <ac:chgData name="Martin, Bob" userId="526126c3-f9d3-4d6d-81a6-40bf192b4903" providerId="ADAL" clId="{E318B968-7ACA-4E88-B85E-16CFDBE75BBE}" dt="2022-12-13T20:30:43.053" v="2" actId="6549"/>
          <ac:spMkLst>
            <pc:docMk/>
            <pc:sldMk cId="3187153999" sldId="263"/>
            <ac:spMk id="15" creationId="{00000000-0000-0000-0000-000000000000}"/>
          </ac:spMkLst>
        </pc:spChg>
        <pc:picChg chg="del">
          <ac:chgData name="Martin, Bob" userId="526126c3-f9d3-4d6d-81a6-40bf192b4903" providerId="ADAL" clId="{E318B968-7ACA-4E88-B85E-16CFDBE75BBE}" dt="2022-12-13T20:30:30.343" v="0" actId="478"/>
          <ac:picMkLst>
            <pc:docMk/>
            <pc:sldMk cId="3187153999" sldId="263"/>
            <ac:picMk id="2" creationId="{885CD401-B671-F5EE-7345-45A68ACB1A0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3" tIns="46587" rIns="93173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3" tIns="46587" rIns="93173" bIns="46587" rtlCol="0"/>
          <a:lstStyle>
            <a:lvl1pPr algn="r">
              <a:defRPr sz="1200"/>
            </a:lvl1pPr>
          </a:lstStyle>
          <a:p>
            <a:fld id="{59387B56-46B7-45DB-A903-48075D799480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3" tIns="46587" rIns="93173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3" tIns="46587" rIns="93173" bIns="4658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3" tIns="46587" rIns="93173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3" tIns="46587" rIns="93173" bIns="46587" rtlCol="0" anchor="b"/>
          <a:lstStyle>
            <a:lvl1pPr algn="r">
              <a:defRPr sz="1200"/>
            </a:lvl1pPr>
          </a:lstStyle>
          <a:p>
            <a:fld id="{66B0E20A-4260-444A-A607-B6E63DE76F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24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1465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62928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94393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25858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57321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88786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20251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51714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7600" y="696913"/>
            <a:ext cx="46466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0E909A-2549-40D5-BBD9-DF2F2AC5480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209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 userDrawn="1"/>
        </p:nvSpPr>
        <p:spPr>
          <a:xfrm>
            <a:off x="134112" y="111760"/>
            <a:ext cx="13142976" cy="11176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293" tIns="73146" rIns="146293" bIns="73146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900" dirty="0">
              <a:solidFill>
                <a:srgbClr val="FFFFFF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111760" y="1341123"/>
            <a:ext cx="5833873" cy="1502551"/>
          </a:xfr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92586">
              <a:lnSpc>
                <a:spcPct val="100000"/>
              </a:lnSpc>
              <a:spcAft>
                <a:spcPts val="0"/>
              </a:spcAft>
              <a:buNone/>
              <a:defRPr sz="1800" b="0"/>
            </a:lvl1pPr>
            <a:lvl2pPr>
              <a:buNone/>
              <a:defRPr sz="1800"/>
            </a:lvl2pPr>
            <a:lvl3pPr>
              <a:buNone/>
              <a:defRPr sz="17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/>
              <a:t>Problem Statement:</a:t>
            </a:r>
            <a:endParaRPr lang="en-US" b="0" dirty="0"/>
          </a:p>
          <a:p>
            <a:pPr lvl="0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 hasCustomPrompt="1"/>
          </p:nvPr>
        </p:nvSpPr>
        <p:spPr>
          <a:xfrm>
            <a:off x="4135120" y="167640"/>
            <a:ext cx="3352800" cy="670560"/>
          </a:xfrm>
        </p:spPr>
        <p:txBody>
          <a:bodyPr>
            <a:noAutofit/>
          </a:bodyPr>
          <a:lstStyle>
            <a:lvl1pPr marL="281919" marR="0" indent="-281919" algn="l" defTabSz="146292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700" baseline="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 dirty="0"/>
              <a:t>Project Lead:</a:t>
            </a:r>
          </a:p>
          <a:p>
            <a:pPr lvl="0"/>
            <a:r>
              <a:rPr lang="en-US" dirty="0"/>
              <a:t>Project Champion(s): </a:t>
            </a:r>
          </a:p>
          <a:p>
            <a:pPr marL="281919" marR="0" lvl="0" indent="-281919" algn="l" defTabSz="146292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Date Updated: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1" hasCustomPrompt="1"/>
          </p:nvPr>
        </p:nvSpPr>
        <p:spPr>
          <a:xfrm>
            <a:off x="7577328" y="167640"/>
            <a:ext cx="3263392" cy="67056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8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 dirty="0"/>
              <a:t>Project Team: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111760" y="2972817"/>
            <a:ext cx="5833873" cy="2615185"/>
          </a:xfr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92586">
              <a:lnSpc>
                <a:spcPct val="100000"/>
              </a:lnSpc>
              <a:spcAft>
                <a:spcPts val="0"/>
              </a:spcAft>
              <a:buNone/>
              <a:defRPr sz="1800" b="0"/>
            </a:lvl1pPr>
            <a:lvl2pPr>
              <a:buNone/>
              <a:defRPr sz="1800"/>
            </a:lvl2pPr>
            <a:lvl3pPr>
              <a:buNone/>
              <a:defRPr sz="17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/>
              <a:t>Current State: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111760" y="5699761"/>
            <a:ext cx="5833873" cy="134112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92586">
              <a:lnSpc>
                <a:spcPct val="100000"/>
              </a:lnSpc>
              <a:spcAft>
                <a:spcPts val="0"/>
              </a:spcAft>
              <a:buNone/>
              <a:defRPr sz="1800"/>
            </a:lvl1pPr>
            <a:lvl2pPr>
              <a:buNone/>
              <a:defRPr sz="1800"/>
            </a:lvl2pPr>
            <a:lvl3pPr>
              <a:buNone/>
              <a:defRPr sz="17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/>
              <a:t>Goals and Dashboard Metrics:</a:t>
            </a:r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111760" y="7152640"/>
            <a:ext cx="5833873" cy="27940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92586">
              <a:lnSpc>
                <a:spcPct val="100000"/>
              </a:lnSpc>
              <a:spcAft>
                <a:spcPts val="0"/>
              </a:spcAft>
              <a:buNone/>
              <a:defRPr sz="1800"/>
            </a:lvl1pPr>
            <a:lvl2pPr>
              <a:buNone/>
              <a:defRPr sz="1800"/>
            </a:lvl2pPr>
            <a:lvl3pPr>
              <a:buNone/>
              <a:defRPr sz="17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/>
              <a:t>Analysis:</a:t>
            </a:r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6035040" y="1341120"/>
            <a:ext cx="7242048" cy="268224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92586">
              <a:lnSpc>
                <a:spcPct val="100000"/>
              </a:lnSpc>
              <a:spcAft>
                <a:spcPts val="0"/>
              </a:spcAft>
              <a:buNone/>
              <a:defRPr sz="1800"/>
            </a:lvl1pPr>
            <a:lvl2pPr>
              <a:buNone/>
              <a:defRPr sz="1800"/>
            </a:lvl2pPr>
            <a:lvl3pPr>
              <a:buNone/>
              <a:defRPr sz="17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/>
              <a:t>Potential Solutions:</a:t>
            </a:r>
          </a:p>
          <a:p>
            <a:pPr lvl="0"/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6035040" y="4135120"/>
            <a:ext cx="7242048" cy="324104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92586">
              <a:lnSpc>
                <a:spcPct val="100000"/>
              </a:lnSpc>
              <a:spcAft>
                <a:spcPts val="0"/>
              </a:spcAft>
              <a:buNone/>
              <a:defRPr sz="1800"/>
            </a:lvl1pPr>
            <a:lvl2pPr>
              <a:buNone/>
              <a:defRPr sz="1800"/>
            </a:lvl2pPr>
            <a:lvl3pPr>
              <a:buNone/>
              <a:defRPr sz="17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/>
              <a:t>Action Plan:</a:t>
            </a:r>
          </a:p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9" hasCustomPrompt="1"/>
          </p:nvPr>
        </p:nvSpPr>
        <p:spPr>
          <a:xfrm>
            <a:off x="6035040" y="7487920"/>
            <a:ext cx="7242048" cy="145288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92586">
              <a:lnSpc>
                <a:spcPct val="100000"/>
              </a:lnSpc>
              <a:spcAft>
                <a:spcPts val="0"/>
              </a:spcAft>
              <a:buNone/>
              <a:defRPr sz="1800" baseline="0"/>
            </a:lvl1pPr>
            <a:lvl2pPr>
              <a:buNone/>
              <a:defRPr sz="1800"/>
            </a:lvl2pPr>
            <a:lvl3pPr>
              <a:buNone/>
              <a:defRPr sz="17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/>
              <a:t>Sustain the Results and Next Steps:</a:t>
            </a:r>
          </a:p>
          <a:p>
            <a:pPr lvl="0"/>
            <a:endParaRPr lang="en-US" dirty="0"/>
          </a:p>
        </p:txBody>
      </p:sp>
      <p:sp>
        <p:nvSpPr>
          <p:cNvPr id="32" name="Content Placeholder 8"/>
          <p:cNvSpPr>
            <a:spLocks noGrp="1"/>
          </p:cNvSpPr>
          <p:nvPr>
            <p:ph sz="quarter" idx="28" hasCustomPrompt="1"/>
          </p:nvPr>
        </p:nvSpPr>
        <p:spPr>
          <a:xfrm>
            <a:off x="111760" y="167640"/>
            <a:ext cx="3911600" cy="670560"/>
          </a:xfrm>
        </p:spPr>
        <p:txBody>
          <a:bodyPr lIns="73146" rIns="73146" anchor="ctr">
            <a:noAutofit/>
          </a:bodyPr>
          <a:lstStyle>
            <a:lvl1pPr marL="0" marR="0" indent="0" algn="l" defTabSz="146292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500" b="1" baseline="0">
                <a:solidFill>
                  <a:schemeClr val="accent1"/>
                </a:solidFill>
              </a:defRPr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 dirty="0"/>
              <a:t>Project Name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560" y="402803"/>
            <a:ext cx="12070080" cy="1676401"/>
          </a:xfrm>
          <a:prstGeom prst="rect">
            <a:avLst/>
          </a:prstGeom>
        </p:spPr>
        <p:txBody>
          <a:bodyPr vert="horz" lIns="146293" tIns="73146" rIns="146293" bIns="7314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60" y="2346962"/>
            <a:ext cx="12070080" cy="6638079"/>
          </a:xfrm>
          <a:prstGeom prst="rect">
            <a:avLst/>
          </a:prstGeom>
        </p:spPr>
        <p:txBody>
          <a:bodyPr vert="horz" lIns="146293" tIns="73146" rIns="146293" bIns="7314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561" y="9322648"/>
            <a:ext cx="312928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06D2D-AB32-45C8-8F40-816B7B1832C6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82160" y="9322648"/>
            <a:ext cx="424688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11360" y="9322648"/>
            <a:ext cx="312928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83E52-9216-49B5-A0D8-330CA870FA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146292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599" indent="-548599" algn="l" defTabSz="146292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629" indent="-457165" algn="l" defTabSz="1462928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61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125" indent="-365732" algn="l" defTabSz="146292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590" indent="-365732" algn="l" defTabSz="146292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3054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518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5983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447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465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2928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393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858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321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8786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251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1714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52400" y="1297256"/>
            <a:ext cx="6525497" cy="1150865"/>
          </a:xfrm>
          <a:ln w="952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31775" indent="-231775">
              <a:spcAft>
                <a:spcPct val="0"/>
              </a:spcAft>
              <a:buAutoNum type="arabicParenR"/>
            </a:pPr>
            <a:r>
              <a:rPr lang="en-US" sz="1600" b="1" dirty="0">
                <a:solidFill>
                  <a:schemeClr val="tx1"/>
                </a:solidFill>
                <a:latin typeface="Calibri" pitchFamily="34" charset="0"/>
              </a:rPr>
              <a:t>Introduction/Purpose: </a:t>
            </a:r>
            <a:endParaRPr lang="en-US" sz="1000" dirty="0">
              <a:latin typeface="Calibri" pitchFamily="34" charset="0"/>
            </a:endParaRPr>
          </a:p>
          <a:p>
            <a:pPr marL="231775" indent="-138113">
              <a:spcAft>
                <a:spcPct val="0"/>
              </a:spcAft>
              <a:buFont typeface="Arial" pitchFamily="34" charset="0"/>
              <a:buChar char="•"/>
            </a:pPr>
            <a:r>
              <a:rPr lang="en-US" sz="1100" dirty="0">
                <a:latin typeface="Calibri" pitchFamily="34" charset="0"/>
              </a:rPr>
              <a:t>Explain why the proposal/strategy is being introduced</a:t>
            </a:r>
          </a:p>
          <a:p>
            <a:pPr marL="231775" indent="-138113">
              <a:spcAft>
                <a:spcPct val="0"/>
              </a:spcAft>
              <a:buFont typeface="Arial" pitchFamily="34" charset="0"/>
              <a:buChar char="•"/>
            </a:pPr>
            <a:r>
              <a:rPr lang="en-US" sz="1100" dirty="0">
                <a:latin typeface="Calibri" pitchFamily="34" charset="0"/>
              </a:rPr>
              <a:t>What is the reason to consider it now?</a:t>
            </a:r>
          </a:p>
          <a:p>
            <a:pPr marL="231775" indent="-138113">
              <a:spcAft>
                <a:spcPct val="0"/>
              </a:spcAft>
            </a:pPr>
            <a:endParaRPr lang="en-US" sz="10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785887" y="89121"/>
            <a:ext cx="3072114" cy="988137"/>
          </a:xfrm>
        </p:spPr>
        <p:txBody>
          <a:bodyPr/>
          <a:lstStyle/>
          <a:p>
            <a:pPr marL="0" indent="0">
              <a:spcAft>
                <a:spcPct val="0"/>
              </a:spcAft>
            </a:pPr>
            <a:r>
              <a:rPr lang="en-US" sz="1600" b="1" dirty="0"/>
              <a:t>Lead: </a:t>
            </a:r>
            <a:r>
              <a:rPr lang="en-US" sz="1600" dirty="0"/>
              <a:t> </a:t>
            </a:r>
            <a:r>
              <a:rPr lang="en-US" sz="1100" dirty="0"/>
              <a:t>Name</a:t>
            </a:r>
            <a:endParaRPr lang="en-US" sz="1600" dirty="0"/>
          </a:p>
          <a:p>
            <a:pPr marL="0" indent="0">
              <a:spcAft>
                <a:spcPct val="0"/>
              </a:spcAft>
            </a:pPr>
            <a:r>
              <a:rPr lang="en-US" sz="1600" b="1" dirty="0"/>
              <a:t>Champion(s): </a:t>
            </a:r>
            <a:r>
              <a:rPr lang="en-US" sz="1600" dirty="0"/>
              <a:t> </a:t>
            </a:r>
            <a:r>
              <a:rPr lang="en-US" sz="1100" dirty="0"/>
              <a:t>Name</a:t>
            </a:r>
            <a:endParaRPr lang="en-US" sz="1600" dirty="0"/>
          </a:p>
          <a:p>
            <a:pPr marL="0" indent="0">
              <a:spcAft>
                <a:spcPct val="0"/>
              </a:spcAft>
            </a:pP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780385" y="147618"/>
            <a:ext cx="3885356" cy="995381"/>
          </a:xfrm>
        </p:spPr>
        <p:txBody>
          <a:bodyPr/>
          <a:lstStyle/>
          <a:p>
            <a:pPr>
              <a:defRPr/>
            </a:pPr>
            <a:r>
              <a:rPr lang="en-US" sz="1600" b="1" dirty="0"/>
              <a:t>Project Team:</a:t>
            </a:r>
          </a:p>
          <a:p>
            <a:pPr>
              <a:defRPr/>
            </a:pPr>
            <a:r>
              <a:rPr lang="en-US" sz="1100" dirty="0"/>
              <a:t>Input Team members</a:t>
            </a:r>
            <a:r>
              <a:rPr lang="en-US" sz="1100" b="1" dirty="0"/>
              <a:t> </a:t>
            </a:r>
            <a:r>
              <a:rPr lang="en-US" sz="1100" dirty="0"/>
              <a:t> </a:t>
            </a:r>
          </a:p>
          <a:p>
            <a:pPr>
              <a:defRPr/>
            </a:pPr>
            <a:endParaRPr lang="en-US" sz="1600" b="1" dirty="0"/>
          </a:p>
          <a:p>
            <a:pPr>
              <a:defRPr/>
            </a:pPr>
            <a:endParaRPr lang="en-US" sz="1600" dirty="0"/>
          </a:p>
        </p:txBody>
      </p:sp>
      <p:sp>
        <p:nvSpPr>
          <p:cNvPr id="307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152399" y="2507470"/>
            <a:ext cx="6525497" cy="2964642"/>
          </a:xfrm>
          <a:solidFill>
            <a:schemeClr val="bg1"/>
          </a:solidFill>
        </p:spPr>
        <p:txBody>
          <a:bodyPr/>
          <a:lstStyle/>
          <a:p>
            <a:pPr marL="292079">
              <a:spcAft>
                <a:spcPct val="0"/>
              </a:spcAft>
            </a:pPr>
            <a:r>
              <a:rPr lang="en-US" sz="1600" b="1" dirty="0"/>
              <a:t>2) Current State: </a:t>
            </a:r>
            <a:r>
              <a:rPr lang="en-US" sz="1000" dirty="0"/>
              <a:t>(depict/ describe the current state and the issues.  Optional: benchmark/lit review)</a:t>
            </a:r>
          </a:p>
          <a:p>
            <a:pPr marL="231775" indent="-174625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What is the organization doing now?</a:t>
            </a:r>
          </a:p>
          <a:p>
            <a:pPr marL="231775" indent="-174625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What is happening outside the organization?</a:t>
            </a:r>
          </a:p>
          <a:p>
            <a:pPr marL="292079">
              <a:spcAft>
                <a:spcPct val="0"/>
              </a:spcAft>
            </a:pPr>
            <a:endParaRPr lang="en-US" sz="1000" dirty="0"/>
          </a:p>
        </p:txBody>
      </p:sp>
      <p:sp>
        <p:nvSpPr>
          <p:cNvPr id="3090" name="Content Placeholder 39"/>
          <p:cNvSpPr>
            <a:spLocks noGrp="1"/>
          </p:cNvSpPr>
          <p:nvPr>
            <p:ph sz="quarter" idx="28"/>
          </p:nvPr>
        </p:nvSpPr>
        <p:spPr>
          <a:xfrm>
            <a:off x="152400" y="78662"/>
            <a:ext cx="3657600" cy="778599"/>
          </a:xfrm>
        </p:spPr>
        <p:txBody>
          <a:bodyPr anchor="t"/>
          <a:lstStyle/>
          <a:p>
            <a:pPr>
              <a:spcAft>
                <a:spcPct val="0"/>
              </a:spcAft>
            </a:pPr>
            <a:r>
              <a:rPr lang="en-US" sz="1600" dirty="0">
                <a:solidFill>
                  <a:schemeClr val="tx1"/>
                </a:solidFill>
              </a:rPr>
              <a:t>Insert Title Here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781800" y="1297256"/>
            <a:ext cx="6477001" cy="2817544"/>
          </a:xfrm>
          <a:solidFill>
            <a:schemeClr val="bg1"/>
          </a:solidFill>
        </p:spPr>
        <p:txBody>
          <a:bodyPr/>
          <a:lstStyle/>
          <a:p>
            <a:pPr marL="292079">
              <a:spcAft>
                <a:spcPct val="0"/>
              </a:spcAft>
            </a:pPr>
            <a:r>
              <a:rPr lang="en-US" sz="1600" b="1" dirty="0"/>
              <a:t>4) Benefits/Expected Outcome: </a:t>
            </a:r>
            <a:endParaRPr lang="en-US" sz="1000" b="1" dirty="0"/>
          </a:p>
          <a:p>
            <a:pPr marL="231775" indent="-138113">
              <a:spcAft>
                <a:spcPct val="0"/>
              </a:spcAft>
              <a:buFont typeface="Arial" pitchFamily="34" charset="0"/>
              <a:buChar char="•"/>
            </a:pPr>
            <a:r>
              <a:rPr lang="en-US" sz="1100" dirty="0"/>
              <a:t>What will happen if the proposal or strategy is adopted?</a:t>
            </a:r>
          </a:p>
          <a:p>
            <a:pPr marL="231775" indent="-138113">
              <a:spcAft>
                <a:spcPct val="0"/>
              </a:spcAft>
              <a:buFont typeface="Arial" pitchFamily="34" charset="0"/>
              <a:buChar char="•"/>
            </a:pPr>
            <a:r>
              <a:rPr lang="en-US" sz="1100" dirty="0"/>
              <a:t>What benefits or results should the organization expect to see after implementation?</a:t>
            </a:r>
          </a:p>
          <a:p>
            <a:pPr marL="231775" indent="-138113">
              <a:spcAft>
                <a:spcPct val="0"/>
              </a:spcAft>
              <a:buFont typeface="Arial" pitchFamily="34" charset="0"/>
              <a:buChar char="•"/>
            </a:pPr>
            <a:r>
              <a:rPr lang="en-US" sz="1100" dirty="0"/>
              <a:t>How will it impact the organization and the various stakeholders?</a:t>
            </a:r>
          </a:p>
          <a:p>
            <a:pPr marL="292079">
              <a:spcAft>
                <a:spcPct val="0"/>
              </a:spcAft>
            </a:pPr>
            <a:endParaRPr lang="en-US" sz="1900" dirty="0"/>
          </a:p>
          <a:p>
            <a:pPr marL="292079">
              <a:spcAft>
                <a:spcPct val="0"/>
              </a:spcAft>
            </a:pPr>
            <a:endParaRPr lang="en-US" sz="1900" dirty="0"/>
          </a:p>
          <a:p>
            <a:pPr marL="292079">
              <a:spcAft>
                <a:spcPct val="0"/>
              </a:spcAft>
            </a:pPr>
            <a:endParaRPr lang="en-US" sz="1900" dirty="0"/>
          </a:p>
          <a:p>
            <a:pPr marL="292079">
              <a:spcAft>
                <a:spcPct val="0"/>
              </a:spcAft>
            </a:pPr>
            <a:endParaRPr lang="en-US" sz="1900" dirty="0"/>
          </a:p>
          <a:p>
            <a:pPr marL="292079">
              <a:spcAft>
                <a:spcPct val="0"/>
              </a:spcAft>
            </a:pPr>
            <a:endParaRPr lang="en-US" sz="1900" dirty="0"/>
          </a:p>
          <a:p>
            <a:pPr marL="292079">
              <a:spcAft>
                <a:spcPct val="0"/>
              </a:spcAft>
            </a:pPr>
            <a:endParaRPr lang="en-US" sz="1900" dirty="0"/>
          </a:p>
          <a:p>
            <a:pPr marL="292079">
              <a:spcAft>
                <a:spcPct val="0"/>
              </a:spcAft>
            </a:pPr>
            <a:endParaRPr lang="en-US" sz="1900" dirty="0"/>
          </a:p>
          <a:p>
            <a:pPr marL="292079">
              <a:spcAft>
                <a:spcPct val="0"/>
              </a:spcAft>
            </a:pPr>
            <a:endParaRPr lang="en-US" sz="1900" dirty="0"/>
          </a:p>
        </p:txBody>
      </p:sp>
      <p:sp>
        <p:nvSpPr>
          <p:cNvPr id="25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6781801" y="8382000"/>
            <a:ext cx="6477000" cy="1482335"/>
          </a:xfrm>
          <a:solidFill>
            <a:schemeClr val="bg1"/>
          </a:solidFill>
        </p:spPr>
        <p:txBody>
          <a:bodyPr/>
          <a:lstStyle/>
          <a:p>
            <a:pPr marL="292079" indent="-292079">
              <a:spcAft>
                <a:spcPct val="0"/>
              </a:spcAft>
            </a:pPr>
            <a:r>
              <a:rPr lang="en-US" sz="1600" b="1" dirty="0"/>
              <a:t>6</a:t>
            </a:r>
            <a:r>
              <a:rPr lang="en-US" sz="1600" b="1"/>
              <a:t>) </a:t>
            </a:r>
            <a:r>
              <a:rPr lang="en-US" sz="1600" b="1" dirty="0"/>
              <a:t>Open Issues: </a:t>
            </a:r>
            <a:endParaRPr lang="en-US" sz="1000" dirty="0"/>
          </a:p>
          <a:p>
            <a:pPr marL="231775" indent="-138113">
              <a:spcAft>
                <a:spcPct val="0"/>
              </a:spcAft>
              <a:buFont typeface="Arial" pitchFamily="34" charset="0"/>
              <a:buChar char="•"/>
            </a:pPr>
            <a:r>
              <a:rPr lang="en-US" sz="1100" dirty="0"/>
              <a:t>Are there additional issues to consider?</a:t>
            </a:r>
          </a:p>
          <a:p>
            <a:pPr marL="231775" indent="-138113">
              <a:spcAft>
                <a:spcPct val="0"/>
              </a:spcAft>
              <a:buFont typeface="Arial" pitchFamily="34" charset="0"/>
              <a:buChar char="•"/>
            </a:pPr>
            <a:r>
              <a:rPr lang="en-US" sz="1100" dirty="0"/>
              <a:t>Have alternative options been considered?</a:t>
            </a:r>
          </a:p>
          <a:p>
            <a:pPr marL="292079" indent="-292079">
              <a:spcAft>
                <a:spcPct val="0"/>
              </a:spcAft>
            </a:pPr>
            <a:endParaRPr lang="en-US" sz="1050" dirty="0"/>
          </a:p>
          <a:p>
            <a:pPr marL="292079">
              <a:spcAft>
                <a:spcPct val="0"/>
              </a:spcAft>
            </a:pPr>
            <a:endParaRPr lang="en-US" sz="19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52400" y="857262"/>
            <a:ext cx="2209800" cy="419537"/>
          </a:xfrm>
          <a:prstGeom prst="rect">
            <a:avLst/>
          </a:prstGeom>
        </p:spPr>
        <p:txBody>
          <a:bodyPr vert="horz" lIns="146293" tIns="73146" rIns="146293" bIns="73146" rtlCol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/>
              <a:t>Date </a:t>
            </a:r>
            <a:r>
              <a:rPr lang="en-US" sz="1400" b="1"/>
              <a:t>Updated:</a:t>
            </a:r>
            <a:endParaRPr lang="en-US" sz="1400" dirty="0"/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52398" y="5565986"/>
            <a:ext cx="6525498" cy="4298349"/>
          </a:xfrm>
          <a:ln w="952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spcAft>
                <a:spcPct val="0"/>
              </a:spcAft>
            </a:pPr>
            <a:r>
              <a:rPr lang="en-US" sz="1600" b="1" dirty="0">
                <a:latin typeface="Calibri" pitchFamily="34" charset="0"/>
              </a:rPr>
              <a:t>3) Proposal/Analysis: </a:t>
            </a:r>
            <a:r>
              <a:rPr lang="en-US" sz="1000" dirty="0">
                <a:latin typeface="Calibri" pitchFamily="34" charset="0"/>
              </a:rPr>
              <a:t>(Insert SMART Goal – specific, measureable, achievable, relevant, time-bound)</a:t>
            </a:r>
          </a:p>
          <a:p>
            <a:pPr marL="231775" indent="-174625">
              <a:spcAft>
                <a:spcPct val="0"/>
              </a:spcAft>
              <a:buFont typeface="Arial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What do you want to change, add, or delete?</a:t>
            </a:r>
          </a:p>
          <a:p>
            <a:pPr marL="231775" indent="-174625">
              <a:spcAft>
                <a:spcPct val="0"/>
              </a:spcAft>
              <a:buFont typeface="Arial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Will it be effective? Does is address the root cause? How will you know?</a:t>
            </a:r>
          </a:p>
          <a:p>
            <a:pPr marL="231775" indent="-174625">
              <a:spcAft>
                <a:spcPct val="0"/>
              </a:spcAft>
              <a:buFont typeface="Arial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Will it be efficient? Does is provide the best overall balance between cost and benefits?</a:t>
            </a:r>
          </a:p>
          <a:p>
            <a:pPr marL="0" indent="0">
              <a:spcAft>
                <a:spcPct val="0"/>
              </a:spcAft>
            </a:pPr>
            <a:endParaRPr lang="en-US" sz="1000" dirty="0">
              <a:latin typeface="Calibri" pitchFamily="34" charset="0"/>
            </a:endParaRPr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6781800" y="4267201"/>
            <a:ext cx="6477001" cy="3988824"/>
          </a:xfr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/>
          <a:lstStyle/>
          <a:p>
            <a:pPr marL="292079">
              <a:spcAft>
                <a:spcPct val="0"/>
              </a:spcAft>
            </a:pPr>
            <a:r>
              <a:rPr lang="en-US" sz="1600" b="1" dirty="0"/>
              <a:t>5) Plan, Timing, Costs: </a:t>
            </a:r>
            <a:r>
              <a:rPr lang="en-US" sz="1000" dirty="0"/>
              <a:t>(Modify template below)</a:t>
            </a:r>
          </a:p>
          <a:p>
            <a:pPr marL="231775" indent="-138113">
              <a:spcAft>
                <a:spcPct val="0"/>
              </a:spcAft>
              <a:buFont typeface="Arial" pitchFamily="34" charset="0"/>
              <a:buChar char="•"/>
            </a:pPr>
            <a:r>
              <a:rPr lang="en-US" sz="1100" dirty="0"/>
              <a:t>What steps will be taken?</a:t>
            </a:r>
          </a:p>
          <a:p>
            <a:pPr marL="231775" indent="-138113">
              <a:spcAft>
                <a:spcPct val="0"/>
              </a:spcAft>
              <a:buFont typeface="Arial" pitchFamily="34" charset="0"/>
              <a:buChar char="•"/>
            </a:pPr>
            <a:r>
              <a:rPr lang="en-US" sz="1100" dirty="0"/>
              <a:t>Who will be responsible for implementation?</a:t>
            </a:r>
          </a:p>
          <a:p>
            <a:pPr marL="231775" indent="-138113">
              <a:spcAft>
                <a:spcPct val="0"/>
              </a:spcAft>
              <a:buFont typeface="Arial" pitchFamily="34" charset="0"/>
              <a:buChar char="•"/>
            </a:pPr>
            <a:r>
              <a:rPr lang="en-US" sz="1100" dirty="0"/>
              <a:t>When will the steps be taken?</a:t>
            </a:r>
          </a:p>
          <a:p>
            <a:pPr marL="231775" indent="-138113">
              <a:spcAft>
                <a:spcPct val="0"/>
              </a:spcAft>
              <a:buFont typeface="Arial" pitchFamily="34" charset="0"/>
              <a:buChar char="•"/>
            </a:pPr>
            <a:r>
              <a:rPr lang="en-US" sz="1100" dirty="0"/>
              <a:t>Are there costs associated with various efforts?</a:t>
            </a:r>
          </a:p>
          <a:p>
            <a:pPr marL="292079">
              <a:spcAft>
                <a:spcPct val="0"/>
              </a:spcAft>
            </a:pPr>
            <a:endParaRPr lang="en-US" sz="1300" dirty="0"/>
          </a:p>
          <a:p>
            <a:pPr marL="292079">
              <a:spcAft>
                <a:spcPct val="0"/>
              </a:spcAft>
            </a:pPr>
            <a:endParaRPr lang="en-US" sz="1300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10780525" y="228601"/>
            <a:ext cx="0" cy="914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37686"/>
              </p:ext>
            </p:extLst>
          </p:nvPr>
        </p:nvGraphicFramePr>
        <p:xfrm>
          <a:off x="6877292" y="5638800"/>
          <a:ext cx="6286016" cy="246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561">
                  <a:extLst>
                    <a:ext uri="{9D8B030D-6E8A-4147-A177-3AD203B41FA5}">
                      <a16:colId xmlns:a16="http://schemas.microsoft.com/office/drawing/2014/main" val="659036984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163941931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869739325"/>
                    </a:ext>
                  </a:extLst>
                </a:gridCol>
                <a:gridCol w="1087055">
                  <a:extLst>
                    <a:ext uri="{9D8B030D-6E8A-4147-A177-3AD203B41FA5}">
                      <a16:colId xmlns:a16="http://schemas.microsoft.com/office/drawing/2014/main" val="2032148347"/>
                    </a:ext>
                  </a:extLst>
                </a:gridCol>
              </a:tblGrid>
              <a:tr h="308575">
                <a:tc>
                  <a:txBody>
                    <a:bodyPr/>
                    <a:lstStyle/>
                    <a:p>
                      <a:r>
                        <a:rPr lang="en-US" sz="1000" dirty="0"/>
                        <a:t>Ref</a:t>
                      </a:r>
                      <a:r>
                        <a:rPr lang="en-US" sz="1000" baseline="0" dirty="0"/>
                        <a:t> #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Due 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06214"/>
                  </a:ext>
                </a:extLst>
              </a:tr>
              <a:tr h="308575"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892189"/>
                  </a:ext>
                </a:extLst>
              </a:tr>
              <a:tr h="308575">
                <a:tc>
                  <a:txBody>
                    <a:bodyPr/>
                    <a:lstStyle/>
                    <a:p>
                      <a:r>
                        <a:rPr lang="en-US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415169"/>
                  </a:ext>
                </a:extLst>
              </a:tr>
              <a:tr h="308575">
                <a:tc>
                  <a:txBody>
                    <a:bodyPr/>
                    <a:lstStyle/>
                    <a:p>
                      <a:r>
                        <a:rPr lang="en-US" sz="1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500357"/>
                  </a:ext>
                </a:extLst>
              </a:tr>
              <a:tr h="308575">
                <a:tc>
                  <a:txBody>
                    <a:bodyPr/>
                    <a:lstStyle/>
                    <a:p>
                      <a:r>
                        <a:rPr lang="en-US" sz="1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489798"/>
                  </a:ext>
                </a:extLst>
              </a:tr>
              <a:tr h="308575">
                <a:tc>
                  <a:txBody>
                    <a:bodyPr/>
                    <a:lstStyle/>
                    <a:p>
                      <a:r>
                        <a:rPr lang="en-US" sz="1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75664"/>
                  </a:ext>
                </a:extLst>
              </a:tr>
              <a:tr h="308575">
                <a:tc>
                  <a:txBody>
                    <a:bodyPr/>
                    <a:lstStyle/>
                    <a:p>
                      <a:r>
                        <a:rPr lang="en-US" sz="1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192431"/>
                  </a:ext>
                </a:extLst>
              </a:tr>
              <a:tr h="308575">
                <a:tc>
                  <a:txBody>
                    <a:bodyPr/>
                    <a:lstStyle/>
                    <a:p>
                      <a:r>
                        <a:rPr lang="en-US" sz="1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298549"/>
                  </a:ext>
                </a:extLst>
              </a:tr>
            </a:tbl>
          </a:graphicData>
        </a:graphic>
      </p:graphicFrame>
      <p:sp>
        <p:nvSpPr>
          <p:cNvPr id="5" name="Content Placeholder 39">
            <a:extLst>
              <a:ext uri="{FF2B5EF4-FFF2-40B4-BE49-F238E27FC236}">
                <a16:creationId xmlns:a16="http://schemas.microsoft.com/office/drawing/2014/main" id="{ADE9380D-D0B9-C6A2-2961-54EA4797D8CA}"/>
              </a:ext>
            </a:extLst>
          </p:cNvPr>
          <p:cNvSpPr txBox="1">
            <a:spLocks/>
          </p:cNvSpPr>
          <p:nvPr/>
        </p:nvSpPr>
        <p:spPr>
          <a:xfrm>
            <a:off x="10989832" y="406698"/>
            <a:ext cx="2173476" cy="670560"/>
          </a:xfrm>
          <a:prstGeom prst="rect">
            <a:avLst/>
          </a:prstGeom>
        </p:spPr>
        <p:txBody>
          <a:bodyPr vert="horz" lIns="73146" tIns="73146" rIns="73146" bIns="73146" rtlCol="0" anchor="t">
            <a:noAutofit/>
          </a:bodyPr>
          <a:lstStyle>
            <a:lvl1pPr marL="0" marR="0" indent="0" algn="l" defTabSz="146292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500" b="1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188629" indent="-457165" algn="l" defTabSz="1462928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661" indent="-365732" algn="l" defTabSz="1462928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560125" indent="-365732" algn="l" defTabSz="1462928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91590" indent="-365732" algn="l" defTabSz="1462928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23054" indent="-365732" algn="l" defTabSz="14629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54518" indent="-365732" algn="l" defTabSz="14629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485983" indent="-365732" algn="l" defTabSz="14629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17447" indent="-365732" algn="l" defTabSz="14629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ct val="0"/>
              </a:spcAft>
            </a:pPr>
            <a:r>
              <a:rPr lang="en-US" sz="1800" dirty="0">
                <a:solidFill>
                  <a:srgbClr val="7B93BE"/>
                </a:solidFill>
              </a:rPr>
              <a:t>Strategy A3</a:t>
            </a:r>
            <a:endParaRPr lang="en-US" sz="1600" dirty="0">
              <a:solidFill>
                <a:srgbClr val="7B93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153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263</Words>
  <Application>Microsoft Office PowerPoint</Application>
  <PresentationFormat>Custom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UCLA HealthSystem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jejun</dc:creator>
  <cp:lastModifiedBy>Martin, Bob</cp:lastModifiedBy>
  <cp:revision>54</cp:revision>
  <cp:lastPrinted>2019-10-01T15:47:20Z</cp:lastPrinted>
  <dcterms:created xsi:type="dcterms:W3CDTF">2012-02-24T23:19:53Z</dcterms:created>
  <dcterms:modified xsi:type="dcterms:W3CDTF">2022-12-13T20:31:45Z</dcterms:modified>
</cp:coreProperties>
</file>