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5"/>
  </p:notesMasterIdLst>
  <p:handoutMasterIdLst>
    <p:handoutMasterId r:id="rId66"/>
  </p:handoutMasterIdLst>
  <p:sldIdLst>
    <p:sldId id="256" r:id="rId2"/>
    <p:sldId id="258" r:id="rId3"/>
    <p:sldId id="305" r:id="rId4"/>
    <p:sldId id="304" r:id="rId5"/>
    <p:sldId id="306" r:id="rId6"/>
    <p:sldId id="307" r:id="rId7"/>
    <p:sldId id="308" r:id="rId8"/>
    <p:sldId id="309" r:id="rId9"/>
    <p:sldId id="311" r:id="rId10"/>
    <p:sldId id="310" r:id="rId11"/>
    <p:sldId id="259" r:id="rId12"/>
    <p:sldId id="260" r:id="rId13"/>
    <p:sldId id="263" r:id="rId14"/>
    <p:sldId id="312" r:id="rId15"/>
    <p:sldId id="280" r:id="rId16"/>
    <p:sldId id="313" r:id="rId17"/>
    <p:sldId id="314" r:id="rId18"/>
    <p:sldId id="264" r:id="rId19"/>
    <p:sldId id="265" r:id="rId20"/>
    <p:sldId id="267" r:id="rId21"/>
    <p:sldId id="269" r:id="rId22"/>
    <p:sldId id="375" r:id="rId23"/>
    <p:sldId id="277" r:id="rId24"/>
    <p:sldId id="279" r:id="rId25"/>
    <p:sldId id="286" r:id="rId26"/>
    <p:sldId id="287" r:id="rId27"/>
    <p:sldId id="376" r:id="rId28"/>
    <p:sldId id="272" r:id="rId29"/>
    <p:sldId id="270" r:id="rId30"/>
    <p:sldId id="281" r:id="rId31"/>
    <p:sldId id="282" r:id="rId32"/>
    <p:sldId id="317" r:id="rId33"/>
    <p:sldId id="318" r:id="rId34"/>
    <p:sldId id="319" r:id="rId35"/>
    <p:sldId id="321" r:id="rId36"/>
    <p:sldId id="322" r:id="rId37"/>
    <p:sldId id="323" r:id="rId38"/>
    <p:sldId id="324" r:id="rId39"/>
    <p:sldId id="325" r:id="rId40"/>
    <p:sldId id="326" r:id="rId41"/>
    <p:sldId id="327" r:id="rId42"/>
    <p:sldId id="328" r:id="rId43"/>
    <p:sldId id="329" r:id="rId44"/>
    <p:sldId id="330" r:id="rId45"/>
    <p:sldId id="331" r:id="rId46"/>
    <p:sldId id="332" r:id="rId47"/>
    <p:sldId id="374" r:id="rId48"/>
    <p:sldId id="358" r:id="rId49"/>
    <p:sldId id="359" r:id="rId50"/>
    <p:sldId id="360" r:id="rId51"/>
    <p:sldId id="361" r:id="rId52"/>
    <p:sldId id="362" r:id="rId53"/>
    <p:sldId id="363" r:id="rId54"/>
    <p:sldId id="364" r:id="rId55"/>
    <p:sldId id="366" r:id="rId56"/>
    <p:sldId id="367" r:id="rId57"/>
    <p:sldId id="368" r:id="rId58"/>
    <p:sldId id="369" r:id="rId59"/>
    <p:sldId id="370" r:id="rId60"/>
    <p:sldId id="371" r:id="rId61"/>
    <p:sldId id="285" r:id="rId62"/>
    <p:sldId id="288" r:id="rId63"/>
    <p:sldId id="289" r:id="rId64"/>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Phillips, Kevin" initials="PK" lastIdx="8" clrIdx="1">
    <p:extLst>
      <p:ext uri="{19B8F6BF-5375-455C-9EA6-DF929625EA0E}">
        <p15:presenceInfo xmlns:p15="http://schemas.microsoft.com/office/powerpoint/2012/main" userId="S-1-5-21-2170363719-1513864841-1999490025-99445" providerId="AD"/>
      </p:ext>
    </p:extLst>
  </p:cmAuthor>
  <p:cmAuthor id="3" name="Ramona AGRELA" initials="RA" lastIdx="15" clrIdx="0">
    <p:extLst>
      <p:ext uri="{19B8F6BF-5375-455C-9EA6-DF929625EA0E}">
        <p15:presenceInfo xmlns:p15="http://schemas.microsoft.com/office/powerpoint/2012/main" userId="S-1-5-21-3489568246-529205915-1452242028-15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A4"/>
    <a:srgbClr val="1B3D6D"/>
    <a:srgbClr val="555759"/>
    <a:srgbClr val="F78D05"/>
    <a:srgbClr val="C18C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20" d="100"/>
          <a:sy n="120" d="100"/>
        </p:scale>
        <p:origin x="84" y="444"/>
      </p:cViewPr>
      <p:guideLst/>
    </p:cSldViewPr>
  </p:slideViewPr>
  <p:notesTextViewPr>
    <p:cViewPr>
      <p:scale>
        <a:sx n="3" d="2"/>
        <a:sy n="3" d="2"/>
      </p:scale>
      <p:origin x="0" y="0"/>
    </p:cViewPr>
  </p:notesTextViewPr>
  <p:sorterViewPr>
    <p:cViewPr>
      <p:scale>
        <a:sx n="100" d="100"/>
        <a:sy n="100" d="100"/>
      </p:scale>
      <p:origin x="0" y="-8388"/>
    </p:cViewPr>
  </p:sorterViewPr>
  <p:notesViewPr>
    <p:cSldViewPr snapToGrid="0">
      <p:cViewPr varScale="1">
        <p:scale>
          <a:sx n="77" d="100"/>
          <a:sy n="77" d="100"/>
        </p:scale>
        <p:origin x="2904" y="8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D1DD40FB-3717-463A-B575-761048B4AA45}" type="datetime1">
              <a:rPr lang="en-US" smtClean="0"/>
              <a:t>11/27/2018</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4B05C4C4-30ED-4AA0-ADD3-4F936911F058}" type="slidenum">
              <a:rPr lang="en-US" smtClean="0"/>
              <a:t>‹#›</a:t>
            </a:fld>
            <a:endParaRPr lang="en-US"/>
          </a:p>
        </p:txBody>
      </p:sp>
    </p:spTree>
    <p:extLst>
      <p:ext uri="{BB962C8B-B14F-4D97-AF65-F5344CB8AC3E}">
        <p14:creationId xmlns:p14="http://schemas.microsoft.com/office/powerpoint/2010/main" val="256847284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E549C00C-9FC0-4AA1-8734-B51B28651F36}" type="datetime1">
              <a:rPr lang="en-US" smtClean="0"/>
              <a:t>11/27/2018</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4E3E4ADB-E8B5-425D-AFA9-B9B35AF0FB72}" type="slidenum">
              <a:rPr lang="en-US" smtClean="0"/>
              <a:t>‹#›</a:t>
            </a:fld>
            <a:endParaRPr lang="en-US"/>
          </a:p>
        </p:txBody>
      </p:sp>
    </p:spTree>
    <p:extLst>
      <p:ext uri="{BB962C8B-B14F-4D97-AF65-F5344CB8AC3E}">
        <p14:creationId xmlns:p14="http://schemas.microsoft.com/office/powerpoint/2010/main" val="875224217"/>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84C105A-A8A1-400D-80B3-C3D298F6AC36}" type="slidenum">
              <a:rPr lang="en-US" smtClean="0"/>
              <a:pPr/>
              <a:t>2</a:t>
            </a:fld>
            <a:endParaRPr lang="en-US" dirty="0"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41123736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DF102599-0C54-49D6-9500-EBCB7C8CC167}" type="slidenum">
              <a:rPr lang="en-US" smtClean="0"/>
              <a:pPr/>
              <a:t>23</a:t>
            </a:fld>
            <a:endParaRPr lang="en-U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8516614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DF102599-0C54-49D6-9500-EBCB7C8CC167}" type="slidenum">
              <a:rPr lang="en-US" smtClean="0"/>
              <a:pPr/>
              <a:t>24</a:t>
            </a:fld>
            <a:endParaRPr lang="en-U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8285568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2D620744-4498-4D56-87DF-619D1A00D70B}" type="slidenum">
              <a:rPr lang="en-US" smtClean="0"/>
              <a:pPr/>
              <a:t>25</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2799441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D50C9E53-7820-4276-9034-A542096CD1F5}" type="slidenum">
              <a:rPr lang="en-US" smtClean="0"/>
              <a:pPr/>
              <a:t>26</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1203272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AB1696AA-6E55-4595-81FF-1B3F50E44A57}" type="slidenum">
              <a:rPr lang="en-US" smtClean="0"/>
              <a:pPr/>
              <a:t>28</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1656147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4DE8804B-3DEC-4FA6-8F35-0CBA79C9878B}" type="slidenum">
              <a:rPr lang="en-US" smtClean="0"/>
              <a:pPr/>
              <a:t>29</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5700678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A4B53C68-EF8F-4DE6-B6E4-1FB9BAAE200B}" type="slidenum">
              <a:rPr lang="en-US" smtClean="0"/>
              <a:pPr/>
              <a:t>30</a:t>
            </a:fld>
            <a:endParaRPr lang="en-US" dirty="0"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8351698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460DCA38-EB71-4B43-9748-DAEAF023F09D}" type="slidenum">
              <a:rPr lang="en-US" smtClean="0"/>
              <a:pPr/>
              <a:t>31</a:t>
            </a:fld>
            <a:endParaRPr lang="en-US" dirty="0"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11888828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Georgia" pitchFamily="18" charset="0"/>
                <a:cs typeface="Arial" pitchFamily="34" charset="0"/>
              </a:defRPr>
            </a:lvl1pPr>
            <a:lvl2pPr marL="742950" indent="-285750" defTabSz="930275" eaLnBrk="0" hangingPunct="0">
              <a:defRPr>
                <a:solidFill>
                  <a:schemeClr val="tx1"/>
                </a:solidFill>
                <a:latin typeface="Georgia" pitchFamily="18" charset="0"/>
                <a:cs typeface="Arial" pitchFamily="34" charset="0"/>
              </a:defRPr>
            </a:lvl2pPr>
            <a:lvl3pPr marL="1143000" indent="-228600" defTabSz="930275" eaLnBrk="0" hangingPunct="0">
              <a:defRPr>
                <a:solidFill>
                  <a:schemeClr val="tx1"/>
                </a:solidFill>
                <a:latin typeface="Georgia" pitchFamily="18" charset="0"/>
                <a:cs typeface="Arial" pitchFamily="34" charset="0"/>
              </a:defRPr>
            </a:lvl3pPr>
            <a:lvl4pPr marL="1600200" indent="-228600" defTabSz="930275" eaLnBrk="0" hangingPunct="0">
              <a:defRPr>
                <a:solidFill>
                  <a:schemeClr val="tx1"/>
                </a:solidFill>
                <a:latin typeface="Georgia" pitchFamily="18" charset="0"/>
                <a:cs typeface="Arial" pitchFamily="34" charset="0"/>
              </a:defRPr>
            </a:lvl4pPr>
            <a:lvl5pPr marL="2057400" indent="-228600" defTabSz="930275" eaLnBrk="0" hangingPunct="0">
              <a:defRPr>
                <a:solidFill>
                  <a:schemeClr val="tx1"/>
                </a:solidFill>
                <a:latin typeface="Georgia" pitchFamily="18" charset="0"/>
                <a:cs typeface="Arial" pitchFamily="34" charset="0"/>
              </a:defRPr>
            </a:lvl5pPr>
            <a:lvl6pPr marL="2514600" indent="-228600" defTabSz="930275"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defTabSz="930275"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defTabSz="930275"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defTabSz="930275"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A77583C3-2F12-4846-9032-32B256E4ACCD}" type="slidenum">
              <a:rPr lang="en-US" smtClean="0">
                <a:solidFill>
                  <a:srgbClr val="800000"/>
                </a:solidFill>
              </a:rPr>
              <a:pPr eaLnBrk="1" hangingPunct="1"/>
              <a:t>32</a:t>
            </a:fld>
            <a:endParaRPr lang="en-US" smtClean="0">
              <a:solidFill>
                <a:srgbClr val="800000"/>
              </a:solidFill>
            </a:endParaRPr>
          </a:p>
        </p:txBody>
      </p:sp>
      <p:sp>
        <p:nvSpPr>
          <p:cNvPr id="103427" name="Rectangle 2"/>
          <p:cNvSpPr>
            <a:spLocks noGrp="1" noRot="1" noChangeAspect="1" noChangeArrowheads="1" noTextEdit="1"/>
          </p:cNvSpPr>
          <p:nvPr>
            <p:ph type="sldImg"/>
          </p:nvPr>
        </p:nvSpPr>
        <p:spPr>
          <a:xfrm>
            <a:off x="409575" y="695325"/>
            <a:ext cx="6178550" cy="3476625"/>
          </a:xfrm>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cs typeface="Arial" pitchFamily="34" charset="0"/>
            </a:endParaRPr>
          </a:p>
        </p:txBody>
      </p:sp>
    </p:spTree>
    <p:extLst>
      <p:ext uri="{BB962C8B-B14F-4D97-AF65-F5344CB8AC3E}">
        <p14:creationId xmlns:p14="http://schemas.microsoft.com/office/powerpoint/2010/main" val="25622379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Georgia" pitchFamily="18" charset="0"/>
                <a:cs typeface="Arial" pitchFamily="34" charset="0"/>
              </a:defRPr>
            </a:lvl1pPr>
            <a:lvl2pPr marL="742950" indent="-285750" defTabSz="930275" eaLnBrk="0" hangingPunct="0">
              <a:defRPr>
                <a:solidFill>
                  <a:schemeClr val="tx1"/>
                </a:solidFill>
                <a:latin typeface="Georgia" pitchFamily="18" charset="0"/>
                <a:cs typeface="Arial" pitchFamily="34" charset="0"/>
              </a:defRPr>
            </a:lvl2pPr>
            <a:lvl3pPr marL="1143000" indent="-228600" defTabSz="930275" eaLnBrk="0" hangingPunct="0">
              <a:defRPr>
                <a:solidFill>
                  <a:schemeClr val="tx1"/>
                </a:solidFill>
                <a:latin typeface="Georgia" pitchFamily="18" charset="0"/>
                <a:cs typeface="Arial" pitchFamily="34" charset="0"/>
              </a:defRPr>
            </a:lvl3pPr>
            <a:lvl4pPr marL="1600200" indent="-228600" defTabSz="930275" eaLnBrk="0" hangingPunct="0">
              <a:defRPr>
                <a:solidFill>
                  <a:schemeClr val="tx1"/>
                </a:solidFill>
                <a:latin typeface="Georgia" pitchFamily="18" charset="0"/>
                <a:cs typeface="Arial" pitchFamily="34" charset="0"/>
              </a:defRPr>
            </a:lvl4pPr>
            <a:lvl5pPr marL="2057400" indent="-228600" defTabSz="930275" eaLnBrk="0" hangingPunct="0">
              <a:defRPr>
                <a:solidFill>
                  <a:schemeClr val="tx1"/>
                </a:solidFill>
                <a:latin typeface="Georgia" pitchFamily="18" charset="0"/>
                <a:cs typeface="Arial" pitchFamily="34" charset="0"/>
              </a:defRPr>
            </a:lvl5pPr>
            <a:lvl6pPr marL="2514600" indent="-228600" defTabSz="930275"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defTabSz="930275"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defTabSz="930275"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defTabSz="930275"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9A94D3B9-4FA7-4C7D-9311-BD0EC5E0631C}" type="slidenum">
              <a:rPr lang="en-US" smtClean="0">
                <a:solidFill>
                  <a:srgbClr val="800000"/>
                </a:solidFill>
              </a:rPr>
              <a:pPr eaLnBrk="1" hangingPunct="1"/>
              <a:t>33</a:t>
            </a:fld>
            <a:endParaRPr lang="en-US" smtClean="0">
              <a:solidFill>
                <a:srgbClr val="800000"/>
              </a:solidFill>
            </a:endParaRPr>
          </a:p>
        </p:txBody>
      </p:sp>
      <p:sp>
        <p:nvSpPr>
          <p:cNvPr id="105475" name="Rectangle 2"/>
          <p:cNvSpPr>
            <a:spLocks noGrp="1" noRot="1" noChangeAspect="1" noChangeArrowheads="1" noTextEdit="1"/>
          </p:cNvSpPr>
          <p:nvPr>
            <p:ph type="sldImg"/>
          </p:nvPr>
        </p:nvSpPr>
        <p:spPr>
          <a:xfrm>
            <a:off x="409575" y="695325"/>
            <a:ext cx="6178550" cy="3476625"/>
          </a:xfrm>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cs typeface="Arial" pitchFamily="34" charset="0"/>
            </a:endParaRPr>
          </a:p>
        </p:txBody>
      </p:sp>
    </p:spTree>
    <p:extLst>
      <p:ext uri="{BB962C8B-B14F-4D97-AF65-F5344CB8AC3E}">
        <p14:creationId xmlns:p14="http://schemas.microsoft.com/office/powerpoint/2010/main" val="3011797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91D19A25-903E-46CA-9954-0530ED3B6B44}" type="slidenum">
              <a:rPr lang="en-US" smtClean="0"/>
              <a:pPr/>
              <a:t>11</a:t>
            </a:fld>
            <a:endParaRPr lang="en-US" dirty="0"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40057016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Georgia" pitchFamily="18" charset="0"/>
                <a:cs typeface="Arial" pitchFamily="34" charset="0"/>
              </a:defRPr>
            </a:lvl1pPr>
            <a:lvl2pPr marL="742950" indent="-285750" defTabSz="930275" eaLnBrk="0" hangingPunct="0">
              <a:defRPr>
                <a:solidFill>
                  <a:schemeClr val="tx1"/>
                </a:solidFill>
                <a:latin typeface="Georgia" pitchFamily="18" charset="0"/>
                <a:cs typeface="Arial" pitchFamily="34" charset="0"/>
              </a:defRPr>
            </a:lvl2pPr>
            <a:lvl3pPr marL="1143000" indent="-228600" defTabSz="930275" eaLnBrk="0" hangingPunct="0">
              <a:defRPr>
                <a:solidFill>
                  <a:schemeClr val="tx1"/>
                </a:solidFill>
                <a:latin typeface="Georgia" pitchFamily="18" charset="0"/>
                <a:cs typeface="Arial" pitchFamily="34" charset="0"/>
              </a:defRPr>
            </a:lvl3pPr>
            <a:lvl4pPr marL="1600200" indent="-228600" defTabSz="930275" eaLnBrk="0" hangingPunct="0">
              <a:defRPr>
                <a:solidFill>
                  <a:schemeClr val="tx1"/>
                </a:solidFill>
                <a:latin typeface="Georgia" pitchFamily="18" charset="0"/>
                <a:cs typeface="Arial" pitchFamily="34" charset="0"/>
              </a:defRPr>
            </a:lvl4pPr>
            <a:lvl5pPr marL="2057400" indent="-228600" defTabSz="930275" eaLnBrk="0" hangingPunct="0">
              <a:defRPr>
                <a:solidFill>
                  <a:schemeClr val="tx1"/>
                </a:solidFill>
                <a:latin typeface="Georgia" pitchFamily="18" charset="0"/>
                <a:cs typeface="Arial" pitchFamily="34" charset="0"/>
              </a:defRPr>
            </a:lvl5pPr>
            <a:lvl6pPr marL="2514600" indent="-228600" defTabSz="930275"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defTabSz="930275"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defTabSz="930275"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defTabSz="930275"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F9400E9A-184F-4D98-8F1A-2336948D60CC}" type="slidenum">
              <a:rPr lang="en-US" smtClean="0">
                <a:solidFill>
                  <a:srgbClr val="800000"/>
                </a:solidFill>
              </a:rPr>
              <a:pPr eaLnBrk="1" hangingPunct="1"/>
              <a:t>34</a:t>
            </a:fld>
            <a:endParaRPr lang="en-US" smtClean="0">
              <a:solidFill>
                <a:srgbClr val="800000"/>
              </a:solidFill>
            </a:endParaRPr>
          </a:p>
        </p:txBody>
      </p:sp>
      <p:sp>
        <p:nvSpPr>
          <p:cNvPr id="107523" name="Rectangle 2"/>
          <p:cNvSpPr>
            <a:spLocks noGrp="1" noRot="1" noChangeAspect="1" noChangeArrowheads="1" noTextEdit="1"/>
          </p:cNvSpPr>
          <p:nvPr>
            <p:ph type="sldImg"/>
          </p:nvPr>
        </p:nvSpPr>
        <p:spPr>
          <a:xfrm>
            <a:off x="409575" y="695325"/>
            <a:ext cx="6178550" cy="3476625"/>
          </a:xfrm>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cs typeface="Arial" pitchFamily="34" charset="0"/>
            </a:endParaRPr>
          </a:p>
        </p:txBody>
      </p:sp>
    </p:spTree>
    <p:extLst>
      <p:ext uri="{BB962C8B-B14F-4D97-AF65-F5344CB8AC3E}">
        <p14:creationId xmlns:p14="http://schemas.microsoft.com/office/powerpoint/2010/main" val="38398796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Georgia" pitchFamily="18" charset="0"/>
                <a:cs typeface="Arial" pitchFamily="34" charset="0"/>
              </a:defRPr>
            </a:lvl1pPr>
            <a:lvl2pPr marL="742950" indent="-285750" defTabSz="930275" eaLnBrk="0" hangingPunct="0">
              <a:defRPr>
                <a:solidFill>
                  <a:schemeClr val="tx1"/>
                </a:solidFill>
                <a:latin typeface="Georgia" pitchFamily="18" charset="0"/>
                <a:cs typeface="Arial" pitchFamily="34" charset="0"/>
              </a:defRPr>
            </a:lvl2pPr>
            <a:lvl3pPr marL="1143000" indent="-228600" defTabSz="930275" eaLnBrk="0" hangingPunct="0">
              <a:defRPr>
                <a:solidFill>
                  <a:schemeClr val="tx1"/>
                </a:solidFill>
                <a:latin typeface="Georgia" pitchFamily="18" charset="0"/>
                <a:cs typeface="Arial" pitchFamily="34" charset="0"/>
              </a:defRPr>
            </a:lvl3pPr>
            <a:lvl4pPr marL="1600200" indent="-228600" defTabSz="930275" eaLnBrk="0" hangingPunct="0">
              <a:defRPr>
                <a:solidFill>
                  <a:schemeClr val="tx1"/>
                </a:solidFill>
                <a:latin typeface="Georgia" pitchFamily="18" charset="0"/>
                <a:cs typeface="Arial" pitchFamily="34" charset="0"/>
              </a:defRPr>
            </a:lvl4pPr>
            <a:lvl5pPr marL="2057400" indent="-228600" defTabSz="930275" eaLnBrk="0" hangingPunct="0">
              <a:defRPr>
                <a:solidFill>
                  <a:schemeClr val="tx1"/>
                </a:solidFill>
                <a:latin typeface="Georgia" pitchFamily="18" charset="0"/>
                <a:cs typeface="Arial" pitchFamily="34" charset="0"/>
              </a:defRPr>
            </a:lvl5pPr>
            <a:lvl6pPr marL="2514600" indent="-228600" defTabSz="930275"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defTabSz="930275"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defTabSz="930275"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defTabSz="930275"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A77583C3-2F12-4846-9032-32B256E4ACCD}" type="slidenum">
              <a:rPr lang="en-US" smtClean="0">
                <a:solidFill>
                  <a:srgbClr val="800000"/>
                </a:solidFill>
              </a:rPr>
              <a:pPr eaLnBrk="1" hangingPunct="1"/>
              <a:t>35</a:t>
            </a:fld>
            <a:endParaRPr lang="en-US" smtClean="0">
              <a:solidFill>
                <a:srgbClr val="800000"/>
              </a:solidFill>
            </a:endParaRPr>
          </a:p>
        </p:txBody>
      </p:sp>
      <p:sp>
        <p:nvSpPr>
          <p:cNvPr id="103427" name="Rectangle 2"/>
          <p:cNvSpPr>
            <a:spLocks noGrp="1" noRot="1" noChangeAspect="1" noChangeArrowheads="1" noTextEdit="1"/>
          </p:cNvSpPr>
          <p:nvPr>
            <p:ph type="sldImg"/>
          </p:nvPr>
        </p:nvSpPr>
        <p:spPr>
          <a:xfrm>
            <a:off x="409575" y="695325"/>
            <a:ext cx="6178550" cy="3476625"/>
          </a:xfrm>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cs typeface="Arial" pitchFamily="34" charset="0"/>
            </a:endParaRPr>
          </a:p>
        </p:txBody>
      </p:sp>
    </p:spTree>
    <p:extLst>
      <p:ext uri="{BB962C8B-B14F-4D97-AF65-F5344CB8AC3E}">
        <p14:creationId xmlns:p14="http://schemas.microsoft.com/office/powerpoint/2010/main" val="3040550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Georgia" pitchFamily="18" charset="0"/>
                <a:cs typeface="Arial" pitchFamily="34" charset="0"/>
              </a:defRPr>
            </a:lvl1pPr>
            <a:lvl2pPr marL="742950" indent="-285750" defTabSz="930275" eaLnBrk="0" hangingPunct="0">
              <a:defRPr>
                <a:solidFill>
                  <a:schemeClr val="tx1"/>
                </a:solidFill>
                <a:latin typeface="Georgia" pitchFamily="18" charset="0"/>
                <a:cs typeface="Arial" pitchFamily="34" charset="0"/>
              </a:defRPr>
            </a:lvl2pPr>
            <a:lvl3pPr marL="1143000" indent="-228600" defTabSz="930275" eaLnBrk="0" hangingPunct="0">
              <a:defRPr>
                <a:solidFill>
                  <a:schemeClr val="tx1"/>
                </a:solidFill>
                <a:latin typeface="Georgia" pitchFamily="18" charset="0"/>
                <a:cs typeface="Arial" pitchFamily="34" charset="0"/>
              </a:defRPr>
            </a:lvl3pPr>
            <a:lvl4pPr marL="1600200" indent="-228600" defTabSz="930275" eaLnBrk="0" hangingPunct="0">
              <a:defRPr>
                <a:solidFill>
                  <a:schemeClr val="tx1"/>
                </a:solidFill>
                <a:latin typeface="Georgia" pitchFamily="18" charset="0"/>
                <a:cs typeface="Arial" pitchFamily="34" charset="0"/>
              </a:defRPr>
            </a:lvl4pPr>
            <a:lvl5pPr marL="2057400" indent="-228600" defTabSz="930275" eaLnBrk="0" hangingPunct="0">
              <a:defRPr>
                <a:solidFill>
                  <a:schemeClr val="tx1"/>
                </a:solidFill>
                <a:latin typeface="Georgia" pitchFamily="18" charset="0"/>
                <a:cs typeface="Arial" pitchFamily="34" charset="0"/>
              </a:defRPr>
            </a:lvl5pPr>
            <a:lvl6pPr marL="2514600" indent="-228600" defTabSz="930275"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defTabSz="930275"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defTabSz="930275"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defTabSz="930275"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F9400E9A-184F-4D98-8F1A-2336948D60CC}" type="slidenum">
              <a:rPr lang="en-US" smtClean="0">
                <a:solidFill>
                  <a:srgbClr val="800000"/>
                </a:solidFill>
              </a:rPr>
              <a:pPr eaLnBrk="1" hangingPunct="1"/>
              <a:t>36</a:t>
            </a:fld>
            <a:endParaRPr lang="en-US" smtClean="0">
              <a:solidFill>
                <a:srgbClr val="800000"/>
              </a:solidFill>
            </a:endParaRPr>
          </a:p>
        </p:txBody>
      </p:sp>
      <p:sp>
        <p:nvSpPr>
          <p:cNvPr id="107523" name="Rectangle 2"/>
          <p:cNvSpPr>
            <a:spLocks noGrp="1" noRot="1" noChangeAspect="1" noChangeArrowheads="1" noTextEdit="1"/>
          </p:cNvSpPr>
          <p:nvPr>
            <p:ph type="sldImg"/>
          </p:nvPr>
        </p:nvSpPr>
        <p:spPr>
          <a:xfrm>
            <a:off x="409575" y="695325"/>
            <a:ext cx="6178550" cy="3476625"/>
          </a:xfrm>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cs typeface="Arial" pitchFamily="34" charset="0"/>
            </a:endParaRPr>
          </a:p>
        </p:txBody>
      </p:sp>
    </p:spTree>
    <p:extLst>
      <p:ext uri="{BB962C8B-B14F-4D97-AF65-F5344CB8AC3E}">
        <p14:creationId xmlns:p14="http://schemas.microsoft.com/office/powerpoint/2010/main" val="1457136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Georgia" pitchFamily="18" charset="0"/>
                <a:cs typeface="Arial" pitchFamily="34" charset="0"/>
              </a:defRPr>
            </a:lvl1pPr>
            <a:lvl2pPr marL="742950" indent="-285750" defTabSz="930275" eaLnBrk="0" hangingPunct="0">
              <a:defRPr>
                <a:solidFill>
                  <a:schemeClr val="tx1"/>
                </a:solidFill>
                <a:latin typeface="Georgia" pitchFamily="18" charset="0"/>
                <a:cs typeface="Arial" pitchFamily="34" charset="0"/>
              </a:defRPr>
            </a:lvl2pPr>
            <a:lvl3pPr marL="1143000" indent="-228600" defTabSz="930275" eaLnBrk="0" hangingPunct="0">
              <a:defRPr>
                <a:solidFill>
                  <a:schemeClr val="tx1"/>
                </a:solidFill>
                <a:latin typeface="Georgia" pitchFamily="18" charset="0"/>
                <a:cs typeface="Arial" pitchFamily="34" charset="0"/>
              </a:defRPr>
            </a:lvl3pPr>
            <a:lvl4pPr marL="1600200" indent="-228600" defTabSz="930275" eaLnBrk="0" hangingPunct="0">
              <a:defRPr>
                <a:solidFill>
                  <a:schemeClr val="tx1"/>
                </a:solidFill>
                <a:latin typeface="Georgia" pitchFamily="18" charset="0"/>
                <a:cs typeface="Arial" pitchFamily="34" charset="0"/>
              </a:defRPr>
            </a:lvl4pPr>
            <a:lvl5pPr marL="2057400" indent="-228600" defTabSz="930275" eaLnBrk="0" hangingPunct="0">
              <a:defRPr>
                <a:solidFill>
                  <a:schemeClr val="tx1"/>
                </a:solidFill>
                <a:latin typeface="Georgia" pitchFamily="18" charset="0"/>
                <a:cs typeface="Arial" pitchFamily="34" charset="0"/>
              </a:defRPr>
            </a:lvl5pPr>
            <a:lvl6pPr marL="2514600" indent="-228600" defTabSz="930275"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defTabSz="930275"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defTabSz="930275"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defTabSz="930275"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F9400E9A-184F-4D98-8F1A-2336948D60CC}" type="slidenum">
              <a:rPr lang="en-US" smtClean="0">
                <a:solidFill>
                  <a:srgbClr val="800000"/>
                </a:solidFill>
              </a:rPr>
              <a:pPr eaLnBrk="1" hangingPunct="1"/>
              <a:t>37</a:t>
            </a:fld>
            <a:endParaRPr lang="en-US" smtClean="0">
              <a:solidFill>
                <a:srgbClr val="800000"/>
              </a:solidFill>
            </a:endParaRPr>
          </a:p>
        </p:txBody>
      </p:sp>
      <p:sp>
        <p:nvSpPr>
          <p:cNvPr id="107523" name="Rectangle 2"/>
          <p:cNvSpPr>
            <a:spLocks noGrp="1" noRot="1" noChangeAspect="1" noChangeArrowheads="1" noTextEdit="1"/>
          </p:cNvSpPr>
          <p:nvPr>
            <p:ph type="sldImg"/>
          </p:nvPr>
        </p:nvSpPr>
        <p:spPr>
          <a:xfrm>
            <a:off x="409575" y="695325"/>
            <a:ext cx="6178550" cy="3476625"/>
          </a:xfrm>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cs typeface="Arial" pitchFamily="34" charset="0"/>
            </a:endParaRPr>
          </a:p>
        </p:txBody>
      </p:sp>
    </p:spTree>
    <p:extLst>
      <p:ext uri="{BB962C8B-B14F-4D97-AF65-F5344CB8AC3E}">
        <p14:creationId xmlns:p14="http://schemas.microsoft.com/office/powerpoint/2010/main" val="31804984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Georgia" pitchFamily="18" charset="0"/>
                <a:cs typeface="Arial" pitchFamily="34" charset="0"/>
              </a:defRPr>
            </a:lvl1pPr>
            <a:lvl2pPr marL="742950" indent="-285750" defTabSz="930275" eaLnBrk="0" hangingPunct="0">
              <a:defRPr>
                <a:solidFill>
                  <a:schemeClr val="tx1"/>
                </a:solidFill>
                <a:latin typeface="Georgia" pitchFamily="18" charset="0"/>
                <a:cs typeface="Arial" pitchFamily="34" charset="0"/>
              </a:defRPr>
            </a:lvl2pPr>
            <a:lvl3pPr marL="1143000" indent="-228600" defTabSz="930275" eaLnBrk="0" hangingPunct="0">
              <a:defRPr>
                <a:solidFill>
                  <a:schemeClr val="tx1"/>
                </a:solidFill>
                <a:latin typeface="Georgia" pitchFamily="18" charset="0"/>
                <a:cs typeface="Arial" pitchFamily="34" charset="0"/>
              </a:defRPr>
            </a:lvl3pPr>
            <a:lvl4pPr marL="1600200" indent="-228600" defTabSz="930275" eaLnBrk="0" hangingPunct="0">
              <a:defRPr>
                <a:solidFill>
                  <a:schemeClr val="tx1"/>
                </a:solidFill>
                <a:latin typeface="Georgia" pitchFamily="18" charset="0"/>
                <a:cs typeface="Arial" pitchFamily="34" charset="0"/>
              </a:defRPr>
            </a:lvl4pPr>
            <a:lvl5pPr marL="2057400" indent="-228600" defTabSz="930275" eaLnBrk="0" hangingPunct="0">
              <a:defRPr>
                <a:solidFill>
                  <a:schemeClr val="tx1"/>
                </a:solidFill>
                <a:latin typeface="Georgia" pitchFamily="18" charset="0"/>
                <a:cs typeface="Arial" pitchFamily="34" charset="0"/>
              </a:defRPr>
            </a:lvl5pPr>
            <a:lvl6pPr marL="2514600" indent="-228600" defTabSz="930275"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defTabSz="930275"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defTabSz="930275"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defTabSz="930275"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A77583C3-2F12-4846-9032-32B256E4ACCD}" type="slidenum">
              <a:rPr lang="en-US" smtClean="0">
                <a:solidFill>
                  <a:srgbClr val="800000"/>
                </a:solidFill>
              </a:rPr>
              <a:pPr eaLnBrk="1" hangingPunct="1"/>
              <a:t>38</a:t>
            </a:fld>
            <a:endParaRPr lang="en-US" smtClean="0">
              <a:solidFill>
                <a:srgbClr val="800000"/>
              </a:solidFill>
            </a:endParaRPr>
          </a:p>
        </p:txBody>
      </p:sp>
      <p:sp>
        <p:nvSpPr>
          <p:cNvPr id="103427" name="Rectangle 2"/>
          <p:cNvSpPr>
            <a:spLocks noGrp="1" noRot="1" noChangeAspect="1" noChangeArrowheads="1" noTextEdit="1"/>
          </p:cNvSpPr>
          <p:nvPr>
            <p:ph type="sldImg"/>
          </p:nvPr>
        </p:nvSpPr>
        <p:spPr>
          <a:xfrm>
            <a:off x="409575" y="695325"/>
            <a:ext cx="6178550" cy="3476625"/>
          </a:xfrm>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cs typeface="Arial" pitchFamily="34" charset="0"/>
            </a:endParaRPr>
          </a:p>
        </p:txBody>
      </p:sp>
    </p:spTree>
    <p:extLst>
      <p:ext uri="{BB962C8B-B14F-4D97-AF65-F5344CB8AC3E}">
        <p14:creationId xmlns:p14="http://schemas.microsoft.com/office/powerpoint/2010/main" val="9770992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Georgia" pitchFamily="18" charset="0"/>
                <a:cs typeface="Arial" pitchFamily="34" charset="0"/>
              </a:defRPr>
            </a:lvl1pPr>
            <a:lvl2pPr marL="742950" indent="-285750" defTabSz="930275" eaLnBrk="0" hangingPunct="0">
              <a:defRPr>
                <a:solidFill>
                  <a:schemeClr val="tx1"/>
                </a:solidFill>
                <a:latin typeface="Georgia" pitchFamily="18" charset="0"/>
                <a:cs typeface="Arial" pitchFamily="34" charset="0"/>
              </a:defRPr>
            </a:lvl2pPr>
            <a:lvl3pPr marL="1143000" indent="-228600" defTabSz="930275" eaLnBrk="0" hangingPunct="0">
              <a:defRPr>
                <a:solidFill>
                  <a:schemeClr val="tx1"/>
                </a:solidFill>
                <a:latin typeface="Georgia" pitchFamily="18" charset="0"/>
                <a:cs typeface="Arial" pitchFamily="34" charset="0"/>
              </a:defRPr>
            </a:lvl3pPr>
            <a:lvl4pPr marL="1600200" indent="-228600" defTabSz="930275" eaLnBrk="0" hangingPunct="0">
              <a:defRPr>
                <a:solidFill>
                  <a:schemeClr val="tx1"/>
                </a:solidFill>
                <a:latin typeface="Georgia" pitchFamily="18" charset="0"/>
                <a:cs typeface="Arial" pitchFamily="34" charset="0"/>
              </a:defRPr>
            </a:lvl4pPr>
            <a:lvl5pPr marL="2057400" indent="-228600" defTabSz="930275" eaLnBrk="0" hangingPunct="0">
              <a:defRPr>
                <a:solidFill>
                  <a:schemeClr val="tx1"/>
                </a:solidFill>
                <a:latin typeface="Georgia" pitchFamily="18" charset="0"/>
                <a:cs typeface="Arial" pitchFamily="34" charset="0"/>
              </a:defRPr>
            </a:lvl5pPr>
            <a:lvl6pPr marL="2514600" indent="-228600" defTabSz="930275"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defTabSz="930275"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defTabSz="930275"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defTabSz="930275"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5FB10CA7-C357-4BF0-80C7-9E03B7B91A00}" type="slidenum">
              <a:rPr lang="en-US" smtClean="0">
                <a:solidFill>
                  <a:srgbClr val="800000"/>
                </a:solidFill>
              </a:rPr>
              <a:pPr eaLnBrk="1" hangingPunct="1"/>
              <a:t>39</a:t>
            </a:fld>
            <a:endParaRPr lang="en-US" smtClean="0">
              <a:solidFill>
                <a:srgbClr val="800000"/>
              </a:solidFill>
            </a:endParaRPr>
          </a:p>
        </p:txBody>
      </p:sp>
      <p:sp>
        <p:nvSpPr>
          <p:cNvPr id="111619" name="Rectangle 2"/>
          <p:cNvSpPr>
            <a:spLocks noGrp="1" noRot="1" noChangeAspect="1" noChangeArrowheads="1" noTextEdit="1"/>
          </p:cNvSpPr>
          <p:nvPr>
            <p:ph type="sldImg"/>
          </p:nvPr>
        </p:nvSpPr>
        <p:spPr>
          <a:xfrm>
            <a:off x="409575" y="695325"/>
            <a:ext cx="6178550" cy="3476625"/>
          </a:xfrm>
          <a:ln/>
        </p:spPr>
      </p:sp>
      <p:sp>
        <p:nvSpPr>
          <p:cNvPr id="1116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cs typeface="Arial" pitchFamily="34" charset="0"/>
            </a:endParaRPr>
          </a:p>
        </p:txBody>
      </p:sp>
    </p:spTree>
    <p:extLst>
      <p:ext uri="{BB962C8B-B14F-4D97-AF65-F5344CB8AC3E}">
        <p14:creationId xmlns:p14="http://schemas.microsoft.com/office/powerpoint/2010/main" val="32003405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Georgia" pitchFamily="18" charset="0"/>
                <a:cs typeface="Arial" pitchFamily="34" charset="0"/>
              </a:defRPr>
            </a:lvl1pPr>
            <a:lvl2pPr marL="742950" indent="-285750" defTabSz="930275" eaLnBrk="0" hangingPunct="0">
              <a:defRPr>
                <a:solidFill>
                  <a:schemeClr val="tx1"/>
                </a:solidFill>
                <a:latin typeface="Georgia" pitchFamily="18" charset="0"/>
                <a:cs typeface="Arial" pitchFamily="34" charset="0"/>
              </a:defRPr>
            </a:lvl2pPr>
            <a:lvl3pPr marL="1143000" indent="-228600" defTabSz="930275" eaLnBrk="0" hangingPunct="0">
              <a:defRPr>
                <a:solidFill>
                  <a:schemeClr val="tx1"/>
                </a:solidFill>
                <a:latin typeface="Georgia" pitchFamily="18" charset="0"/>
                <a:cs typeface="Arial" pitchFamily="34" charset="0"/>
              </a:defRPr>
            </a:lvl3pPr>
            <a:lvl4pPr marL="1600200" indent="-228600" defTabSz="930275" eaLnBrk="0" hangingPunct="0">
              <a:defRPr>
                <a:solidFill>
                  <a:schemeClr val="tx1"/>
                </a:solidFill>
                <a:latin typeface="Georgia" pitchFamily="18" charset="0"/>
                <a:cs typeface="Arial" pitchFamily="34" charset="0"/>
              </a:defRPr>
            </a:lvl4pPr>
            <a:lvl5pPr marL="2057400" indent="-228600" defTabSz="930275" eaLnBrk="0" hangingPunct="0">
              <a:defRPr>
                <a:solidFill>
                  <a:schemeClr val="tx1"/>
                </a:solidFill>
                <a:latin typeface="Georgia" pitchFamily="18" charset="0"/>
                <a:cs typeface="Arial" pitchFamily="34" charset="0"/>
              </a:defRPr>
            </a:lvl5pPr>
            <a:lvl6pPr marL="2514600" indent="-228600" defTabSz="930275"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defTabSz="930275"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defTabSz="930275"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defTabSz="930275"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5FB10CA7-C357-4BF0-80C7-9E03B7B91A00}" type="slidenum">
              <a:rPr lang="en-US" smtClean="0">
                <a:solidFill>
                  <a:srgbClr val="800000"/>
                </a:solidFill>
              </a:rPr>
              <a:pPr eaLnBrk="1" hangingPunct="1"/>
              <a:t>40</a:t>
            </a:fld>
            <a:endParaRPr lang="en-US" smtClean="0">
              <a:solidFill>
                <a:srgbClr val="800000"/>
              </a:solidFill>
            </a:endParaRPr>
          </a:p>
        </p:txBody>
      </p:sp>
      <p:sp>
        <p:nvSpPr>
          <p:cNvPr id="111619" name="Rectangle 2"/>
          <p:cNvSpPr>
            <a:spLocks noGrp="1" noRot="1" noChangeAspect="1" noChangeArrowheads="1" noTextEdit="1"/>
          </p:cNvSpPr>
          <p:nvPr>
            <p:ph type="sldImg"/>
          </p:nvPr>
        </p:nvSpPr>
        <p:spPr>
          <a:xfrm>
            <a:off x="409575" y="695325"/>
            <a:ext cx="6178550" cy="3476625"/>
          </a:xfrm>
          <a:ln/>
        </p:spPr>
      </p:sp>
      <p:sp>
        <p:nvSpPr>
          <p:cNvPr id="1116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cs typeface="Arial" pitchFamily="34" charset="0"/>
            </a:endParaRPr>
          </a:p>
        </p:txBody>
      </p:sp>
    </p:spTree>
    <p:extLst>
      <p:ext uri="{BB962C8B-B14F-4D97-AF65-F5344CB8AC3E}">
        <p14:creationId xmlns:p14="http://schemas.microsoft.com/office/powerpoint/2010/main" val="22672072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Georgia" pitchFamily="18" charset="0"/>
                <a:cs typeface="Arial" pitchFamily="34" charset="0"/>
              </a:defRPr>
            </a:lvl1pPr>
            <a:lvl2pPr marL="742950" indent="-285750" defTabSz="930275" eaLnBrk="0" hangingPunct="0">
              <a:defRPr>
                <a:solidFill>
                  <a:schemeClr val="tx1"/>
                </a:solidFill>
                <a:latin typeface="Georgia" pitchFamily="18" charset="0"/>
                <a:cs typeface="Arial" pitchFamily="34" charset="0"/>
              </a:defRPr>
            </a:lvl2pPr>
            <a:lvl3pPr marL="1143000" indent="-228600" defTabSz="930275" eaLnBrk="0" hangingPunct="0">
              <a:defRPr>
                <a:solidFill>
                  <a:schemeClr val="tx1"/>
                </a:solidFill>
                <a:latin typeface="Georgia" pitchFamily="18" charset="0"/>
                <a:cs typeface="Arial" pitchFamily="34" charset="0"/>
              </a:defRPr>
            </a:lvl3pPr>
            <a:lvl4pPr marL="1600200" indent="-228600" defTabSz="930275" eaLnBrk="0" hangingPunct="0">
              <a:defRPr>
                <a:solidFill>
                  <a:schemeClr val="tx1"/>
                </a:solidFill>
                <a:latin typeface="Georgia" pitchFamily="18" charset="0"/>
                <a:cs typeface="Arial" pitchFamily="34" charset="0"/>
              </a:defRPr>
            </a:lvl4pPr>
            <a:lvl5pPr marL="2057400" indent="-228600" defTabSz="930275" eaLnBrk="0" hangingPunct="0">
              <a:defRPr>
                <a:solidFill>
                  <a:schemeClr val="tx1"/>
                </a:solidFill>
                <a:latin typeface="Georgia" pitchFamily="18" charset="0"/>
                <a:cs typeface="Arial" pitchFamily="34" charset="0"/>
              </a:defRPr>
            </a:lvl5pPr>
            <a:lvl6pPr marL="2514600" indent="-228600" defTabSz="930275"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defTabSz="930275"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defTabSz="930275"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defTabSz="930275"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58686772-6996-455E-9663-6A15201C9EF6}" type="slidenum">
              <a:rPr lang="en-US" smtClean="0">
                <a:solidFill>
                  <a:srgbClr val="800000"/>
                </a:solidFill>
              </a:rPr>
              <a:pPr eaLnBrk="1" hangingPunct="1"/>
              <a:t>41</a:t>
            </a:fld>
            <a:endParaRPr lang="en-US" smtClean="0">
              <a:solidFill>
                <a:srgbClr val="800000"/>
              </a:solidFill>
            </a:endParaRPr>
          </a:p>
        </p:txBody>
      </p:sp>
      <p:sp>
        <p:nvSpPr>
          <p:cNvPr id="112643" name="Rectangle 2"/>
          <p:cNvSpPr>
            <a:spLocks noGrp="1" noRot="1" noChangeAspect="1" noChangeArrowheads="1" noTextEdit="1"/>
          </p:cNvSpPr>
          <p:nvPr>
            <p:ph type="sldImg"/>
          </p:nvPr>
        </p:nvSpPr>
        <p:spPr>
          <a:xfrm>
            <a:off x="409575" y="695325"/>
            <a:ext cx="6178550" cy="3476625"/>
          </a:xfrm>
          <a:ln/>
        </p:spPr>
      </p:sp>
      <p:sp>
        <p:nvSpPr>
          <p:cNvPr id="112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cs typeface="Arial" pitchFamily="34" charset="0"/>
            </a:endParaRPr>
          </a:p>
        </p:txBody>
      </p:sp>
    </p:spTree>
    <p:extLst>
      <p:ext uri="{BB962C8B-B14F-4D97-AF65-F5344CB8AC3E}">
        <p14:creationId xmlns:p14="http://schemas.microsoft.com/office/powerpoint/2010/main" val="17006419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Georgia" pitchFamily="18" charset="0"/>
                <a:cs typeface="Arial" pitchFamily="34" charset="0"/>
              </a:defRPr>
            </a:lvl1pPr>
            <a:lvl2pPr marL="742950" indent="-285750" defTabSz="930275" eaLnBrk="0" hangingPunct="0">
              <a:defRPr>
                <a:solidFill>
                  <a:schemeClr val="tx1"/>
                </a:solidFill>
                <a:latin typeface="Georgia" pitchFamily="18" charset="0"/>
                <a:cs typeface="Arial" pitchFamily="34" charset="0"/>
              </a:defRPr>
            </a:lvl2pPr>
            <a:lvl3pPr marL="1143000" indent="-228600" defTabSz="930275" eaLnBrk="0" hangingPunct="0">
              <a:defRPr>
                <a:solidFill>
                  <a:schemeClr val="tx1"/>
                </a:solidFill>
                <a:latin typeface="Georgia" pitchFamily="18" charset="0"/>
                <a:cs typeface="Arial" pitchFamily="34" charset="0"/>
              </a:defRPr>
            </a:lvl3pPr>
            <a:lvl4pPr marL="1600200" indent="-228600" defTabSz="930275" eaLnBrk="0" hangingPunct="0">
              <a:defRPr>
                <a:solidFill>
                  <a:schemeClr val="tx1"/>
                </a:solidFill>
                <a:latin typeface="Georgia" pitchFamily="18" charset="0"/>
                <a:cs typeface="Arial" pitchFamily="34" charset="0"/>
              </a:defRPr>
            </a:lvl4pPr>
            <a:lvl5pPr marL="2057400" indent="-228600" defTabSz="930275" eaLnBrk="0" hangingPunct="0">
              <a:defRPr>
                <a:solidFill>
                  <a:schemeClr val="tx1"/>
                </a:solidFill>
                <a:latin typeface="Georgia" pitchFamily="18" charset="0"/>
                <a:cs typeface="Arial" pitchFamily="34" charset="0"/>
              </a:defRPr>
            </a:lvl5pPr>
            <a:lvl6pPr marL="2514600" indent="-228600" defTabSz="930275"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defTabSz="930275"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defTabSz="930275"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defTabSz="930275"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CA2E2EB7-43AF-4703-992A-A33899C610A7}" type="slidenum">
              <a:rPr lang="en-US" smtClean="0">
                <a:solidFill>
                  <a:srgbClr val="800000"/>
                </a:solidFill>
              </a:rPr>
              <a:pPr eaLnBrk="1" hangingPunct="1"/>
              <a:t>42</a:t>
            </a:fld>
            <a:endParaRPr lang="en-US" smtClean="0">
              <a:solidFill>
                <a:srgbClr val="800000"/>
              </a:solidFill>
            </a:endParaRPr>
          </a:p>
        </p:txBody>
      </p:sp>
      <p:sp>
        <p:nvSpPr>
          <p:cNvPr id="108547" name="Rectangle 2"/>
          <p:cNvSpPr>
            <a:spLocks noGrp="1" noRot="1" noChangeAspect="1" noChangeArrowheads="1" noTextEdit="1"/>
          </p:cNvSpPr>
          <p:nvPr>
            <p:ph type="sldImg"/>
          </p:nvPr>
        </p:nvSpPr>
        <p:spPr>
          <a:xfrm>
            <a:off x="409575" y="695325"/>
            <a:ext cx="6178550" cy="3476625"/>
          </a:xfrm>
          <a:ln/>
        </p:spPr>
      </p:sp>
      <p:sp>
        <p:nvSpPr>
          <p:cNvPr id="108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cs typeface="Arial" pitchFamily="34" charset="0"/>
            </a:endParaRPr>
          </a:p>
        </p:txBody>
      </p:sp>
    </p:spTree>
    <p:extLst>
      <p:ext uri="{BB962C8B-B14F-4D97-AF65-F5344CB8AC3E}">
        <p14:creationId xmlns:p14="http://schemas.microsoft.com/office/powerpoint/2010/main" val="26258059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Georgia" pitchFamily="18" charset="0"/>
                <a:cs typeface="Arial" pitchFamily="34" charset="0"/>
              </a:defRPr>
            </a:lvl1pPr>
            <a:lvl2pPr marL="742950" indent="-285750" defTabSz="930275" eaLnBrk="0" hangingPunct="0">
              <a:defRPr>
                <a:solidFill>
                  <a:schemeClr val="tx1"/>
                </a:solidFill>
                <a:latin typeface="Georgia" pitchFamily="18" charset="0"/>
                <a:cs typeface="Arial" pitchFamily="34" charset="0"/>
              </a:defRPr>
            </a:lvl2pPr>
            <a:lvl3pPr marL="1143000" indent="-228600" defTabSz="930275" eaLnBrk="0" hangingPunct="0">
              <a:defRPr>
                <a:solidFill>
                  <a:schemeClr val="tx1"/>
                </a:solidFill>
                <a:latin typeface="Georgia" pitchFamily="18" charset="0"/>
                <a:cs typeface="Arial" pitchFamily="34" charset="0"/>
              </a:defRPr>
            </a:lvl3pPr>
            <a:lvl4pPr marL="1600200" indent="-228600" defTabSz="930275" eaLnBrk="0" hangingPunct="0">
              <a:defRPr>
                <a:solidFill>
                  <a:schemeClr val="tx1"/>
                </a:solidFill>
                <a:latin typeface="Georgia" pitchFamily="18" charset="0"/>
                <a:cs typeface="Arial" pitchFamily="34" charset="0"/>
              </a:defRPr>
            </a:lvl4pPr>
            <a:lvl5pPr marL="2057400" indent="-228600" defTabSz="930275" eaLnBrk="0" hangingPunct="0">
              <a:defRPr>
                <a:solidFill>
                  <a:schemeClr val="tx1"/>
                </a:solidFill>
                <a:latin typeface="Georgia" pitchFamily="18" charset="0"/>
                <a:cs typeface="Arial" pitchFamily="34" charset="0"/>
              </a:defRPr>
            </a:lvl5pPr>
            <a:lvl6pPr marL="2514600" indent="-228600" defTabSz="930275"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defTabSz="930275"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defTabSz="930275"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defTabSz="930275"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CA2E2EB7-43AF-4703-992A-A33899C610A7}" type="slidenum">
              <a:rPr lang="en-US" smtClean="0">
                <a:solidFill>
                  <a:srgbClr val="800000"/>
                </a:solidFill>
              </a:rPr>
              <a:pPr eaLnBrk="1" hangingPunct="1"/>
              <a:t>43</a:t>
            </a:fld>
            <a:endParaRPr lang="en-US" smtClean="0">
              <a:solidFill>
                <a:srgbClr val="800000"/>
              </a:solidFill>
            </a:endParaRPr>
          </a:p>
        </p:txBody>
      </p:sp>
      <p:sp>
        <p:nvSpPr>
          <p:cNvPr id="108547" name="Rectangle 2"/>
          <p:cNvSpPr>
            <a:spLocks noGrp="1" noRot="1" noChangeAspect="1" noChangeArrowheads="1" noTextEdit="1"/>
          </p:cNvSpPr>
          <p:nvPr>
            <p:ph type="sldImg"/>
          </p:nvPr>
        </p:nvSpPr>
        <p:spPr>
          <a:xfrm>
            <a:off x="409575" y="695325"/>
            <a:ext cx="6178550" cy="3476625"/>
          </a:xfrm>
          <a:ln/>
        </p:spPr>
      </p:sp>
      <p:sp>
        <p:nvSpPr>
          <p:cNvPr id="108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cs typeface="Arial" pitchFamily="34" charset="0"/>
            </a:endParaRPr>
          </a:p>
        </p:txBody>
      </p:sp>
    </p:spTree>
    <p:extLst>
      <p:ext uri="{BB962C8B-B14F-4D97-AF65-F5344CB8AC3E}">
        <p14:creationId xmlns:p14="http://schemas.microsoft.com/office/powerpoint/2010/main" val="1812158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EC054987-C8D0-458C-9A71-4F43D962A401}" type="slidenum">
              <a:rPr lang="en-US" smtClean="0"/>
              <a:pPr/>
              <a:t>12</a:t>
            </a:fld>
            <a:endParaRPr lang="en-US" dirty="0"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21361329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Georgia" pitchFamily="18" charset="0"/>
                <a:cs typeface="Arial" pitchFamily="34" charset="0"/>
              </a:defRPr>
            </a:lvl1pPr>
            <a:lvl2pPr marL="742950" indent="-285750" defTabSz="930275" eaLnBrk="0" hangingPunct="0">
              <a:defRPr>
                <a:solidFill>
                  <a:schemeClr val="tx1"/>
                </a:solidFill>
                <a:latin typeface="Georgia" pitchFamily="18" charset="0"/>
                <a:cs typeface="Arial" pitchFamily="34" charset="0"/>
              </a:defRPr>
            </a:lvl2pPr>
            <a:lvl3pPr marL="1143000" indent="-228600" defTabSz="930275" eaLnBrk="0" hangingPunct="0">
              <a:defRPr>
                <a:solidFill>
                  <a:schemeClr val="tx1"/>
                </a:solidFill>
                <a:latin typeface="Georgia" pitchFamily="18" charset="0"/>
                <a:cs typeface="Arial" pitchFamily="34" charset="0"/>
              </a:defRPr>
            </a:lvl3pPr>
            <a:lvl4pPr marL="1600200" indent="-228600" defTabSz="930275" eaLnBrk="0" hangingPunct="0">
              <a:defRPr>
                <a:solidFill>
                  <a:schemeClr val="tx1"/>
                </a:solidFill>
                <a:latin typeface="Georgia" pitchFamily="18" charset="0"/>
                <a:cs typeface="Arial" pitchFamily="34" charset="0"/>
              </a:defRPr>
            </a:lvl4pPr>
            <a:lvl5pPr marL="2057400" indent="-228600" defTabSz="930275" eaLnBrk="0" hangingPunct="0">
              <a:defRPr>
                <a:solidFill>
                  <a:schemeClr val="tx1"/>
                </a:solidFill>
                <a:latin typeface="Georgia" pitchFamily="18" charset="0"/>
                <a:cs typeface="Arial" pitchFamily="34" charset="0"/>
              </a:defRPr>
            </a:lvl5pPr>
            <a:lvl6pPr marL="2514600" indent="-228600" defTabSz="930275"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defTabSz="930275"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defTabSz="930275"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defTabSz="930275"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CA2E2EB7-43AF-4703-992A-A33899C610A7}" type="slidenum">
              <a:rPr lang="en-US" smtClean="0">
                <a:solidFill>
                  <a:srgbClr val="800000"/>
                </a:solidFill>
              </a:rPr>
              <a:pPr eaLnBrk="1" hangingPunct="1"/>
              <a:t>44</a:t>
            </a:fld>
            <a:endParaRPr lang="en-US" smtClean="0">
              <a:solidFill>
                <a:srgbClr val="800000"/>
              </a:solidFill>
            </a:endParaRPr>
          </a:p>
        </p:txBody>
      </p:sp>
      <p:sp>
        <p:nvSpPr>
          <p:cNvPr id="108547" name="Rectangle 2"/>
          <p:cNvSpPr>
            <a:spLocks noGrp="1" noRot="1" noChangeAspect="1" noChangeArrowheads="1" noTextEdit="1"/>
          </p:cNvSpPr>
          <p:nvPr>
            <p:ph type="sldImg"/>
          </p:nvPr>
        </p:nvSpPr>
        <p:spPr>
          <a:xfrm>
            <a:off x="409575" y="695325"/>
            <a:ext cx="6178550" cy="3476625"/>
          </a:xfrm>
          <a:ln/>
        </p:spPr>
      </p:sp>
      <p:sp>
        <p:nvSpPr>
          <p:cNvPr id="108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cs typeface="Arial" pitchFamily="34" charset="0"/>
            </a:endParaRPr>
          </a:p>
        </p:txBody>
      </p:sp>
    </p:spTree>
    <p:extLst>
      <p:ext uri="{BB962C8B-B14F-4D97-AF65-F5344CB8AC3E}">
        <p14:creationId xmlns:p14="http://schemas.microsoft.com/office/powerpoint/2010/main" val="25474287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Georgia" pitchFamily="18" charset="0"/>
                <a:cs typeface="Arial" pitchFamily="34" charset="0"/>
              </a:defRPr>
            </a:lvl1pPr>
            <a:lvl2pPr marL="742950" indent="-285750" defTabSz="930275" eaLnBrk="0" hangingPunct="0">
              <a:defRPr>
                <a:solidFill>
                  <a:schemeClr val="tx1"/>
                </a:solidFill>
                <a:latin typeface="Georgia" pitchFamily="18" charset="0"/>
                <a:cs typeface="Arial" pitchFamily="34" charset="0"/>
              </a:defRPr>
            </a:lvl2pPr>
            <a:lvl3pPr marL="1143000" indent="-228600" defTabSz="930275" eaLnBrk="0" hangingPunct="0">
              <a:defRPr>
                <a:solidFill>
                  <a:schemeClr val="tx1"/>
                </a:solidFill>
                <a:latin typeface="Georgia" pitchFamily="18" charset="0"/>
                <a:cs typeface="Arial" pitchFamily="34" charset="0"/>
              </a:defRPr>
            </a:lvl3pPr>
            <a:lvl4pPr marL="1600200" indent="-228600" defTabSz="930275" eaLnBrk="0" hangingPunct="0">
              <a:defRPr>
                <a:solidFill>
                  <a:schemeClr val="tx1"/>
                </a:solidFill>
                <a:latin typeface="Georgia" pitchFamily="18" charset="0"/>
                <a:cs typeface="Arial" pitchFamily="34" charset="0"/>
              </a:defRPr>
            </a:lvl4pPr>
            <a:lvl5pPr marL="2057400" indent="-228600" defTabSz="930275" eaLnBrk="0" hangingPunct="0">
              <a:defRPr>
                <a:solidFill>
                  <a:schemeClr val="tx1"/>
                </a:solidFill>
                <a:latin typeface="Georgia" pitchFamily="18" charset="0"/>
                <a:cs typeface="Arial" pitchFamily="34" charset="0"/>
              </a:defRPr>
            </a:lvl5pPr>
            <a:lvl6pPr marL="2514600" indent="-228600" defTabSz="930275"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defTabSz="930275"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defTabSz="930275"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defTabSz="930275"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0A6178D9-B923-4937-9FA7-9A96E21D7F4F}" type="slidenum">
              <a:rPr lang="en-US" smtClean="0">
                <a:solidFill>
                  <a:srgbClr val="800000"/>
                </a:solidFill>
              </a:rPr>
              <a:pPr eaLnBrk="1" hangingPunct="1"/>
              <a:t>45</a:t>
            </a:fld>
            <a:endParaRPr lang="en-US" smtClean="0">
              <a:solidFill>
                <a:srgbClr val="800000"/>
              </a:solidFill>
            </a:endParaRPr>
          </a:p>
        </p:txBody>
      </p:sp>
      <p:sp>
        <p:nvSpPr>
          <p:cNvPr id="110595" name="Rectangle 2"/>
          <p:cNvSpPr>
            <a:spLocks noGrp="1" noRot="1" noChangeAspect="1" noChangeArrowheads="1" noTextEdit="1"/>
          </p:cNvSpPr>
          <p:nvPr>
            <p:ph type="sldImg"/>
          </p:nvPr>
        </p:nvSpPr>
        <p:spPr>
          <a:xfrm>
            <a:off x="409575" y="695325"/>
            <a:ext cx="6178550" cy="3476625"/>
          </a:xfrm>
          <a:ln/>
        </p:spPr>
      </p:sp>
      <p:sp>
        <p:nvSpPr>
          <p:cNvPr id="1105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cs typeface="Arial" pitchFamily="34" charset="0"/>
            </a:endParaRPr>
          </a:p>
        </p:txBody>
      </p:sp>
    </p:spTree>
    <p:extLst>
      <p:ext uri="{BB962C8B-B14F-4D97-AF65-F5344CB8AC3E}">
        <p14:creationId xmlns:p14="http://schemas.microsoft.com/office/powerpoint/2010/main" val="41023781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Georgia" pitchFamily="18" charset="0"/>
                <a:cs typeface="Arial" pitchFamily="34" charset="0"/>
              </a:defRPr>
            </a:lvl1pPr>
            <a:lvl2pPr marL="742950" indent="-285750" defTabSz="930275" eaLnBrk="0" hangingPunct="0">
              <a:defRPr>
                <a:solidFill>
                  <a:schemeClr val="tx1"/>
                </a:solidFill>
                <a:latin typeface="Georgia" pitchFamily="18" charset="0"/>
                <a:cs typeface="Arial" pitchFamily="34" charset="0"/>
              </a:defRPr>
            </a:lvl2pPr>
            <a:lvl3pPr marL="1143000" indent="-228600" defTabSz="930275" eaLnBrk="0" hangingPunct="0">
              <a:defRPr>
                <a:solidFill>
                  <a:schemeClr val="tx1"/>
                </a:solidFill>
                <a:latin typeface="Georgia" pitchFamily="18" charset="0"/>
                <a:cs typeface="Arial" pitchFamily="34" charset="0"/>
              </a:defRPr>
            </a:lvl3pPr>
            <a:lvl4pPr marL="1600200" indent="-228600" defTabSz="930275" eaLnBrk="0" hangingPunct="0">
              <a:defRPr>
                <a:solidFill>
                  <a:schemeClr val="tx1"/>
                </a:solidFill>
                <a:latin typeface="Georgia" pitchFamily="18" charset="0"/>
                <a:cs typeface="Arial" pitchFamily="34" charset="0"/>
              </a:defRPr>
            </a:lvl4pPr>
            <a:lvl5pPr marL="2057400" indent="-228600" defTabSz="930275" eaLnBrk="0" hangingPunct="0">
              <a:defRPr>
                <a:solidFill>
                  <a:schemeClr val="tx1"/>
                </a:solidFill>
                <a:latin typeface="Georgia" pitchFamily="18" charset="0"/>
                <a:cs typeface="Arial" pitchFamily="34" charset="0"/>
              </a:defRPr>
            </a:lvl5pPr>
            <a:lvl6pPr marL="2514600" indent="-228600" defTabSz="930275"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defTabSz="930275"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defTabSz="930275"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defTabSz="930275"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0A6178D9-B923-4937-9FA7-9A96E21D7F4F}" type="slidenum">
              <a:rPr lang="en-US" smtClean="0">
                <a:solidFill>
                  <a:srgbClr val="800000"/>
                </a:solidFill>
              </a:rPr>
              <a:pPr eaLnBrk="1" hangingPunct="1"/>
              <a:t>46</a:t>
            </a:fld>
            <a:endParaRPr lang="en-US" smtClean="0">
              <a:solidFill>
                <a:srgbClr val="800000"/>
              </a:solidFill>
            </a:endParaRPr>
          </a:p>
        </p:txBody>
      </p:sp>
      <p:sp>
        <p:nvSpPr>
          <p:cNvPr id="110595" name="Rectangle 2"/>
          <p:cNvSpPr>
            <a:spLocks noGrp="1" noRot="1" noChangeAspect="1" noChangeArrowheads="1" noTextEdit="1"/>
          </p:cNvSpPr>
          <p:nvPr>
            <p:ph type="sldImg"/>
          </p:nvPr>
        </p:nvSpPr>
        <p:spPr>
          <a:xfrm>
            <a:off x="409575" y="695325"/>
            <a:ext cx="6178550" cy="3476625"/>
          </a:xfrm>
          <a:ln/>
        </p:spPr>
      </p:sp>
      <p:sp>
        <p:nvSpPr>
          <p:cNvPr id="1105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cs typeface="Arial" pitchFamily="34" charset="0"/>
            </a:endParaRPr>
          </a:p>
        </p:txBody>
      </p:sp>
    </p:spTree>
    <p:extLst>
      <p:ext uri="{BB962C8B-B14F-4D97-AF65-F5344CB8AC3E}">
        <p14:creationId xmlns:p14="http://schemas.microsoft.com/office/powerpoint/2010/main" val="341718336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2C9AE753-83BA-41DD-8A97-7037B983E84D}" type="slidenum">
              <a:rPr lang="en-US" smtClean="0">
                <a:cs typeface="Arial" charset="0"/>
              </a:rPr>
              <a:pPr/>
              <a:t>48</a:t>
            </a:fld>
            <a:endParaRPr lang="en-US" smtClean="0">
              <a:cs typeface="Arial" charset="0"/>
            </a:endParaRPr>
          </a:p>
        </p:txBody>
      </p:sp>
      <p:sp>
        <p:nvSpPr>
          <p:cNvPr id="124931" name="Rectangle 2"/>
          <p:cNvSpPr>
            <a:spLocks noGrp="1" noRot="1" noChangeAspect="1" noChangeArrowheads="1" noTextEdit="1"/>
          </p:cNvSpPr>
          <p:nvPr>
            <p:ph type="sldImg"/>
          </p:nvPr>
        </p:nvSpPr>
        <p:spPr>
          <a:xfrm>
            <a:off x="407988" y="695325"/>
            <a:ext cx="6181725" cy="3476625"/>
          </a:xfrm>
          <a:ln/>
        </p:spPr>
      </p:sp>
      <p:sp>
        <p:nvSpPr>
          <p:cNvPr id="1249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3586569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p>
            <a:fld id="{4C999C70-4453-416A-8F11-DB78F28B4791}" type="slidenum">
              <a:rPr lang="en-US" smtClean="0">
                <a:cs typeface="Arial" charset="0"/>
              </a:rPr>
              <a:pPr/>
              <a:t>49</a:t>
            </a:fld>
            <a:endParaRPr lang="en-US" smtClean="0">
              <a:cs typeface="Arial" charset="0"/>
            </a:endParaRPr>
          </a:p>
        </p:txBody>
      </p:sp>
      <p:sp>
        <p:nvSpPr>
          <p:cNvPr id="126979" name="Rectangle 2"/>
          <p:cNvSpPr>
            <a:spLocks noGrp="1" noRot="1" noChangeAspect="1" noChangeArrowheads="1" noTextEdit="1"/>
          </p:cNvSpPr>
          <p:nvPr>
            <p:ph type="sldImg"/>
          </p:nvPr>
        </p:nvSpPr>
        <p:spPr>
          <a:xfrm>
            <a:off x="407988" y="695325"/>
            <a:ext cx="6181725" cy="3476625"/>
          </a:xfrm>
          <a:ln/>
        </p:spPr>
      </p:sp>
      <p:sp>
        <p:nvSpPr>
          <p:cNvPr id="12698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57312174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Georgia" pitchFamily="18" charset="0"/>
                <a:cs typeface="Arial" pitchFamily="34" charset="0"/>
              </a:defRPr>
            </a:lvl1pPr>
            <a:lvl2pPr marL="742950" indent="-285750" defTabSz="930275" eaLnBrk="0" hangingPunct="0">
              <a:defRPr>
                <a:solidFill>
                  <a:schemeClr val="tx1"/>
                </a:solidFill>
                <a:latin typeface="Georgia" pitchFamily="18" charset="0"/>
                <a:cs typeface="Arial" pitchFamily="34" charset="0"/>
              </a:defRPr>
            </a:lvl2pPr>
            <a:lvl3pPr marL="1143000" indent="-228600" defTabSz="930275" eaLnBrk="0" hangingPunct="0">
              <a:defRPr>
                <a:solidFill>
                  <a:schemeClr val="tx1"/>
                </a:solidFill>
                <a:latin typeface="Georgia" pitchFamily="18" charset="0"/>
                <a:cs typeface="Arial" pitchFamily="34" charset="0"/>
              </a:defRPr>
            </a:lvl3pPr>
            <a:lvl4pPr marL="1600200" indent="-228600" defTabSz="930275" eaLnBrk="0" hangingPunct="0">
              <a:defRPr>
                <a:solidFill>
                  <a:schemeClr val="tx1"/>
                </a:solidFill>
                <a:latin typeface="Georgia" pitchFamily="18" charset="0"/>
                <a:cs typeface="Arial" pitchFamily="34" charset="0"/>
              </a:defRPr>
            </a:lvl4pPr>
            <a:lvl5pPr marL="2057400" indent="-228600" defTabSz="930275" eaLnBrk="0" hangingPunct="0">
              <a:defRPr>
                <a:solidFill>
                  <a:schemeClr val="tx1"/>
                </a:solidFill>
                <a:latin typeface="Georgia" pitchFamily="18" charset="0"/>
                <a:cs typeface="Arial" pitchFamily="34" charset="0"/>
              </a:defRPr>
            </a:lvl5pPr>
            <a:lvl6pPr marL="2514600" indent="-228600" defTabSz="930275"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defTabSz="930275"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defTabSz="930275"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defTabSz="930275"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35E10BC0-89EB-4E66-ACD3-2FEC413BF799}" type="slidenum">
              <a:rPr lang="en-US" smtClean="0">
                <a:solidFill>
                  <a:srgbClr val="800000"/>
                </a:solidFill>
              </a:rPr>
              <a:pPr eaLnBrk="1" hangingPunct="1"/>
              <a:t>50</a:t>
            </a:fld>
            <a:endParaRPr lang="en-US" smtClean="0">
              <a:solidFill>
                <a:srgbClr val="800000"/>
              </a:solidFill>
            </a:endParaRPr>
          </a:p>
        </p:txBody>
      </p:sp>
      <p:sp>
        <p:nvSpPr>
          <p:cNvPr id="143363" name="Rectangle 2"/>
          <p:cNvSpPr>
            <a:spLocks noGrp="1" noRot="1" noChangeAspect="1" noChangeArrowheads="1" noTextEdit="1"/>
          </p:cNvSpPr>
          <p:nvPr>
            <p:ph type="sldImg"/>
          </p:nvPr>
        </p:nvSpPr>
        <p:spPr>
          <a:xfrm>
            <a:off x="409575" y="695325"/>
            <a:ext cx="6178550" cy="3476625"/>
          </a:xfrm>
          <a:ln/>
        </p:spPr>
      </p:sp>
      <p:sp>
        <p:nvSpPr>
          <p:cNvPr id="143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cs typeface="Arial" pitchFamily="34" charset="0"/>
            </a:endParaRPr>
          </a:p>
        </p:txBody>
      </p:sp>
    </p:spTree>
    <p:extLst>
      <p:ext uri="{BB962C8B-B14F-4D97-AF65-F5344CB8AC3E}">
        <p14:creationId xmlns:p14="http://schemas.microsoft.com/office/powerpoint/2010/main" val="412783695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p>
            <a:fld id="{0E7B8CBC-8FFA-4DFE-8A9E-E01C64F58164}" type="slidenum">
              <a:rPr lang="en-US" smtClean="0">
                <a:cs typeface="Arial" charset="0"/>
              </a:rPr>
              <a:pPr/>
              <a:t>51</a:t>
            </a:fld>
            <a:endParaRPr lang="en-US" smtClean="0">
              <a:cs typeface="Arial" charset="0"/>
            </a:endParaRPr>
          </a:p>
        </p:txBody>
      </p:sp>
      <p:sp>
        <p:nvSpPr>
          <p:cNvPr id="130051" name="Rectangle 2"/>
          <p:cNvSpPr>
            <a:spLocks noGrp="1" noRot="1" noChangeAspect="1" noChangeArrowheads="1" noTextEdit="1"/>
          </p:cNvSpPr>
          <p:nvPr>
            <p:ph type="sldImg"/>
          </p:nvPr>
        </p:nvSpPr>
        <p:spPr>
          <a:xfrm>
            <a:off x="407988" y="695325"/>
            <a:ext cx="6181725" cy="3476625"/>
          </a:xfrm>
          <a:ln/>
        </p:spPr>
      </p:sp>
      <p:sp>
        <p:nvSpPr>
          <p:cNvPr id="13005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19856374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F06E79D9-0C79-4C37-BECE-93742AA5D389}" type="slidenum">
              <a:rPr lang="en-US" smtClean="0">
                <a:cs typeface="Arial" charset="0"/>
              </a:rPr>
              <a:pPr/>
              <a:t>52</a:t>
            </a:fld>
            <a:endParaRPr lang="en-US" smtClean="0">
              <a:cs typeface="Arial" charset="0"/>
            </a:endParaRPr>
          </a:p>
        </p:txBody>
      </p:sp>
      <p:sp>
        <p:nvSpPr>
          <p:cNvPr id="84995" name="Rectangle 2"/>
          <p:cNvSpPr>
            <a:spLocks noGrp="1" noRot="1" noChangeAspect="1" noChangeArrowheads="1" noTextEdit="1"/>
          </p:cNvSpPr>
          <p:nvPr>
            <p:ph type="sldImg"/>
          </p:nvPr>
        </p:nvSpPr>
        <p:spPr>
          <a:xfrm>
            <a:off x="407988" y="695325"/>
            <a:ext cx="6181725" cy="3476625"/>
          </a:xfrm>
          <a:ln/>
        </p:spPr>
      </p:sp>
      <p:sp>
        <p:nvSpPr>
          <p:cNvPr id="8499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19734412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Georgia" pitchFamily="18" charset="0"/>
                <a:cs typeface="Arial" pitchFamily="34" charset="0"/>
              </a:defRPr>
            </a:lvl1pPr>
            <a:lvl2pPr marL="742950" indent="-285750" defTabSz="930275" eaLnBrk="0" hangingPunct="0">
              <a:defRPr>
                <a:solidFill>
                  <a:schemeClr val="tx1"/>
                </a:solidFill>
                <a:latin typeface="Georgia" pitchFamily="18" charset="0"/>
                <a:cs typeface="Arial" pitchFamily="34" charset="0"/>
              </a:defRPr>
            </a:lvl2pPr>
            <a:lvl3pPr marL="1143000" indent="-228600" defTabSz="930275" eaLnBrk="0" hangingPunct="0">
              <a:defRPr>
                <a:solidFill>
                  <a:schemeClr val="tx1"/>
                </a:solidFill>
                <a:latin typeface="Georgia" pitchFamily="18" charset="0"/>
                <a:cs typeface="Arial" pitchFamily="34" charset="0"/>
              </a:defRPr>
            </a:lvl3pPr>
            <a:lvl4pPr marL="1600200" indent="-228600" defTabSz="930275" eaLnBrk="0" hangingPunct="0">
              <a:defRPr>
                <a:solidFill>
                  <a:schemeClr val="tx1"/>
                </a:solidFill>
                <a:latin typeface="Georgia" pitchFamily="18" charset="0"/>
                <a:cs typeface="Arial" pitchFamily="34" charset="0"/>
              </a:defRPr>
            </a:lvl4pPr>
            <a:lvl5pPr marL="2057400" indent="-228600" defTabSz="930275" eaLnBrk="0" hangingPunct="0">
              <a:defRPr>
                <a:solidFill>
                  <a:schemeClr val="tx1"/>
                </a:solidFill>
                <a:latin typeface="Georgia" pitchFamily="18" charset="0"/>
                <a:cs typeface="Arial" pitchFamily="34" charset="0"/>
              </a:defRPr>
            </a:lvl5pPr>
            <a:lvl6pPr marL="2514600" indent="-228600" defTabSz="930275"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defTabSz="930275"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defTabSz="930275"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defTabSz="930275"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C340A993-91A4-4D57-A541-0D1592BB8CB9}" type="slidenum">
              <a:rPr lang="en-US" smtClean="0">
                <a:solidFill>
                  <a:srgbClr val="800000"/>
                </a:solidFill>
              </a:rPr>
              <a:pPr eaLnBrk="1" hangingPunct="1"/>
              <a:t>53</a:t>
            </a:fld>
            <a:endParaRPr lang="en-US" smtClean="0">
              <a:solidFill>
                <a:srgbClr val="800000"/>
              </a:solidFill>
            </a:endParaRPr>
          </a:p>
        </p:txBody>
      </p:sp>
      <p:sp>
        <p:nvSpPr>
          <p:cNvPr id="120835" name="Rectangle 2"/>
          <p:cNvSpPr>
            <a:spLocks noGrp="1" noRot="1" noChangeAspect="1" noChangeArrowheads="1" noTextEdit="1"/>
          </p:cNvSpPr>
          <p:nvPr>
            <p:ph type="sldImg"/>
          </p:nvPr>
        </p:nvSpPr>
        <p:spPr>
          <a:xfrm>
            <a:off x="409575" y="695325"/>
            <a:ext cx="6178550" cy="3476625"/>
          </a:xfrm>
          <a:ln/>
        </p:spPr>
      </p:sp>
      <p:sp>
        <p:nvSpPr>
          <p:cNvPr id="1208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cs typeface="Arial" pitchFamily="34" charset="0"/>
            </a:endParaRPr>
          </a:p>
        </p:txBody>
      </p:sp>
    </p:spTree>
    <p:extLst>
      <p:ext uri="{BB962C8B-B14F-4D97-AF65-F5344CB8AC3E}">
        <p14:creationId xmlns:p14="http://schemas.microsoft.com/office/powerpoint/2010/main" val="367557236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p>
            <a:fld id="{FA929DA1-0EA6-44C0-975F-3954CCEC3C06}" type="slidenum">
              <a:rPr lang="en-US" smtClean="0">
                <a:cs typeface="Arial" charset="0"/>
              </a:rPr>
              <a:pPr/>
              <a:t>54</a:t>
            </a:fld>
            <a:endParaRPr lang="en-US" smtClean="0">
              <a:cs typeface="Arial" charset="0"/>
            </a:endParaRPr>
          </a:p>
        </p:txBody>
      </p:sp>
      <p:sp>
        <p:nvSpPr>
          <p:cNvPr id="129027" name="Rectangle 2"/>
          <p:cNvSpPr>
            <a:spLocks noGrp="1" noRot="1" noChangeAspect="1" noChangeArrowheads="1" noTextEdit="1"/>
          </p:cNvSpPr>
          <p:nvPr>
            <p:ph type="sldImg"/>
          </p:nvPr>
        </p:nvSpPr>
        <p:spPr>
          <a:xfrm>
            <a:off x="407988" y="695325"/>
            <a:ext cx="6181725" cy="3476625"/>
          </a:xfrm>
          <a:ln/>
        </p:spPr>
      </p:sp>
      <p:sp>
        <p:nvSpPr>
          <p:cNvPr id="12902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7161513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F1736C0B-2DB3-4E3F-B766-3A63099D46D9}" type="slidenum">
              <a:rPr lang="en-US" smtClean="0"/>
              <a:pPr/>
              <a:t>13</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63936180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Georgia" pitchFamily="18" charset="0"/>
                <a:cs typeface="Arial" pitchFamily="34" charset="0"/>
              </a:defRPr>
            </a:lvl1pPr>
            <a:lvl2pPr marL="742950" indent="-285750" defTabSz="930275" eaLnBrk="0" hangingPunct="0">
              <a:defRPr>
                <a:solidFill>
                  <a:schemeClr val="tx1"/>
                </a:solidFill>
                <a:latin typeface="Georgia" pitchFamily="18" charset="0"/>
                <a:cs typeface="Arial" pitchFamily="34" charset="0"/>
              </a:defRPr>
            </a:lvl2pPr>
            <a:lvl3pPr marL="1143000" indent="-228600" defTabSz="930275" eaLnBrk="0" hangingPunct="0">
              <a:defRPr>
                <a:solidFill>
                  <a:schemeClr val="tx1"/>
                </a:solidFill>
                <a:latin typeface="Georgia" pitchFamily="18" charset="0"/>
                <a:cs typeface="Arial" pitchFamily="34" charset="0"/>
              </a:defRPr>
            </a:lvl3pPr>
            <a:lvl4pPr marL="1600200" indent="-228600" defTabSz="930275" eaLnBrk="0" hangingPunct="0">
              <a:defRPr>
                <a:solidFill>
                  <a:schemeClr val="tx1"/>
                </a:solidFill>
                <a:latin typeface="Georgia" pitchFamily="18" charset="0"/>
                <a:cs typeface="Arial" pitchFamily="34" charset="0"/>
              </a:defRPr>
            </a:lvl4pPr>
            <a:lvl5pPr marL="2057400" indent="-228600" defTabSz="930275" eaLnBrk="0" hangingPunct="0">
              <a:defRPr>
                <a:solidFill>
                  <a:schemeClr val="tx1"/>
                </a:solidFill>
                <a:latin typeface="Georgia" pitchFamily="18" charset="0"/>
                <a:cs typeface="Arial" pitchFamily="34" charset="0"/>
              </a:defRPr>
            </a:lvl5pPr>
            <a:lvl6pPr marL="2514600" indent="-228600" defTabSz="930275"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defTabSz="930275"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defTabSz="930275"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defTabSz="930275"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F4164E13-2AD8-42DB-A387-ADCA42B251DB}" type="slidenum">
              <a:rPr lang="en-US" smtClean="0">
                <a:solidFill>
                  <a:srgbClr val="800000"/>
                </a:solidFill>
              </a:rPr>
              <a:pPr eaLnBrk="1" hangingPunct="1"/>
              <a:t>55</a:t>
            </a:fld>
            <a:endParaRPr lang="en-US" smtClean="0">
              <a:solidFill>
                <a:srgbClr val="800000"/>
              </a:solidFill>
            </a:endParaRPr>
          </a:p>
        </p:txBody>
      </p:sp>
      <p:sp>
        <p:nvSpPr>
          <p:cNvPr id="142339" name="Rectangle 2"/>
          <p:cNvSpPr>
            <a:spLocks noGrp="1" noRot="1" noChangeAspect="1" noChangeArrowheads="1" noTextEdit="1"/>
          </p:cNvSpPr>
          <p:nvPr>
            <p:ph type="sldImg"/>
          </p:nvPr>
        </p:nvSpPr>
        <p:spPr>
          <a:xfrm>
            <a:off x="409575" y="695325"/>
            <a:ext cx="6178550" cy="3476625"/>
          </a:xfrm>
          <a:ln/>
        </p:spPr>
      </p:sp>
      <p:sp>
        <p:nvSpPr>
          <p:cNvPr id="142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cs typeface="Arial" pitchFamily="34" charset="0"/>
            </a:endParaRPr>
          </a:p>
        </p:txBody>
      </p:sp>
    </p:spTree>
    <p:extLst>
      <p:ext uri="{BB962C8B-B14F-4D97-AF65-F5344CB8AC3E}">
        <p14:creationId xmlns:p14="http://schemas.microsoft.com/office/powerpoint/2010/main" val="46704013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Georgia" pitchFamily="18" charset="0"/>
                <a:cs typeface="Arial" pitchFamily="34" charset="0"/>
              </a:defRPr>
            </a:lvl1pPr>
            <a:lvl2pPr marL="742950" indent="-285750" defTabSz="930275" eaLnBrk="0" hangingPunct="0">
              <a:defRPr>
                <a:solidFill>
                  <a:schemeClr val="tx1"/>
                </a:solidFill>
                <a:latin typeface="Georgia" pitchFamily="18" charset="0"/>
                <a:cs typeface="Arial" pitchFamily="34" charset="0"/>
              </a:defRPr>
            </a:lvl2pPr>
            <a:lvl3pPr marL="1143000" indent="-228600" defTabSz="930275" eaLnBrk="0" hangingPunct="0">
              <a:defRPr>
                <a:solidFill>
                  <a:schemeClr val="tx1"/>
                </a:solidFill>
                <a:latin typeface="Georgia" pitchFamily="18" charset="0"/>
                <a:cs typeface="Arial" pitchFamily="34" charset="0"/>
              </a:defRPr>
            </a:lvl3pPr>
            <a:lvl4pPr marL="1600200" indent="-228600" defTabSz="930275" eaLnBrk="0" hangingPunct="0">
              <a:defRPr>
                <a:solidFill>
                  <a:schemeClr val="tx1"/>
                </a:solidFill>
                <a:latin typeface="Georgia" pitchFamily="18" charset="0"/>
                <a:cs typeface="Arial" pitchFamily="34" charset="0"/>
              </a:defRPr>
            </a:lvl4pPr>
            <a:lvl5pPr marL="2057400" indent="-228600" defTabSz="930275" eaLnBrk="0" hangingPunct="0">
              <a:defRPr>
                <a:solidFill>
                  <a:schemeClr val="tx1"/>
                </a:solidFill>
                <a:latin typeface="Georgia" pitchFamily="18" charset="0"/>
                <a:cs typeface="Arial" pitchFamily="34" charset="0"/>
              </a:defRPr>
            </a:lvl5pPr>
            <a:lvl6pPr marL="2514600" indent="-228600" defTabSz="930275"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defTabSz="930275"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defTabSz="930275"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defTabSz="930275"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35E10BC0-89EB-4E66-ACD3-2FEC413BF799}" type="slidenum">
              <a:rPr lang="en-US" smtClean="0">
                <a:solidFill>
                  <a:srgbClr val="800000"/>
                </a:solidFill>
              </a:rPr>
              <a:pPr eaLnBrk="1" hangingPunct="1"/>
              <a:t>56</a:t>
            </a:fld>
            <a:endParaRPr lang="en-US" smtClean="0">
              <a:solidFill>
                <a:srgbClr val="800000"/>
              </a:solidFill>
            </a:endParaRPr>
          </a:p>
        </p:txBody>
      </p:sp>
      <p:sp>
        <p:nvSpPr>
          <p:cNvPr id="143363" name="Rectangle 2"/>
          <p:cNvSpPr>
            <a:spLocks noGrp="1" noRot="1" noChangeAspect="1" noChangeArrowheads="1" noTextEdit="1"/>
          </p:cNvSpPr>
          <p:nvPr>
            <p:ph type="sldImg"/>
          </p:nvPr>
        </p:nvSpPr>
        <p:spPr>
          <a:xfrm>
            <a:off x="409575" y="695325"/>
            <a:ext cx="6178550" cy="3476625"/>
          </a:xfrm>
          <a:ln/>
        </p:spPr>
      </p:sp>
      <p:sp>
        <p:nvSpPr>
          <p:cNvPr id="143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cs typeface="Arial" pitchFamily="34" charset="0"/>
            </a:endParaRPr>
          </a:p>
        </p:txBody>
      </p:sp>
    </p:spTree>
    <p:extLst>
      <p:ext uri="{BB962C8B-B14F-4D97-AF65-F5344CB8AC3E}">
        <p14:creationId xmlns:p14="http://schemas.microsoft.com/office/powerpoint/2010/main" val="229263447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Georgia" pitchFamily="18" charset="0"/>
                <a:cs typeface="Arial" pitchFamily="34" charset="0"/>
              </a:defRPr>
            </a:lvl1pPr>
            <a:lvl2pPr marL="742950" indent="-285750" defTabSz="930275" eaLnBrk="0" hangingPunct="0">
              <a:defRPr>
                <a:solidFill>
                  <a:schemeClr val="tx1"/>
                </a:solidFill>
                <a:latin typeface="Georgia" pitchFamily="18" charset="0"/>
                <a:cs typeface="Arial" pitchFamily="34" charset="0"/>
              </a:defRPr>
            </a:lvl2pPr>
            <a:lvl3pPr marL="1143000" indent="-228600" defTabSz="930275" eaLnBrk="0" hangingPunct="0">
              <a:defRPr>
                <a:solidFill>
                  <a:schemeClr val="tx1"/>
                </a:solidFill>
                <a:latin typeface="Georgia" pitchFamily="18" charset="0"/>
                <a:cs typeface="Arial" pitchFamily="34" charset="0"/>
              </a:defRPr>
            </a:lvl3pPr>
            <a:lvl4pPr marL="1600200" indent="-228600" defTabSz="930275" eaLnBrk="0" hangingPunct="0">
              <a:defRPr>
                <a:solidFill>
                  <a:schemeClr val="tx1"/>
                </a:solidFill>
                <a:latin typeface="Georgia" pitchFamily="18" charset="0"/>
                <a:cs typeface="Arial" pitchFamily="34" charset="0"/>
              </a:defRPr>
            </a:lvl4pPr>
            <a:lvl5pPr marL="2057400" indent="-228600" defTabSz="930275" eaLnBrk="0" hangingPunct="0">
              <a:defRPr>
                <a:solidFill>
                  <a:schemeClr val="tx1"/>
                </a:solidFill>
                <a:latin typeface="Georgia" pitchFamily="18" charset="0"/>
                <a:cs typeface="Arial" pitchFamily="34" charset="0"/>
              </a:defRPr>
            </a:lvl5pPr>
            <a:lvl6pPr marL="2514600" indent="-228600" defTabSz="930275"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defTabSz="930275"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defTabSz="930275"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defTabSz="930275"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0F2758BB-6A54-4AFE-BAB7-92ACF8017824}" type="slidenum">
              <a:rPr lang="en-US" smtClean="0">
                <a:solidFill>
                  <a:srgbClr val="800000"/>
                </a:solidFill>
              </a:rPr>
              <a:pPr eaLnBrk="1" hangingPunct="1"/>
              <a:t>57</a:t>
            </a:fld>
            <a:endParaRPr lang="en-US" smtClean="0">
              <a:solidFill>
                <a:srgbClr val="800000"/>
              </a:solidFill>
            </a:endParaRPr>
          </a:p>
        </p:txBody>
      </p:sp>
      <p:sp>
        <p:nvSpPr>
          <p:cNvPr id="146435" name="Rectangle 2"/>
          <p:cNvSpPr>
            <a:spLocks noGrp="1" noRot="1" noChangeAspect="1" noChangeArrowheads="1" noTextEdit="1"/>
          </p:cNvSpPr>
          <p:nvPr>
            <p:ph type="sldImg"/>
          </p:nvPr>
        </p:nvSpPr>
        <p:spPr>
          <a:xfrm>
            <a:off x="409575" y="695325"/>
            <a:ext cx="6178550" cy="3476625"/>
          </a:xfrm>
          <a:ln/>
        </p:spPr>
      </p:sp>
      <p:sp>
        <p:nvSpPr>
          <p:cNvPr id="146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cs typeface="Arial" pitchFamily="34" charset="0"/>
            </a:endParaRPr>
          </a:p>
        </p:txBody>
      </p:sp>
    </p:spTree>
    <p:extLst>
      <p:ext uri="{BB962C8B-B14F-4D97-AF65-F5344CB8AC3E}">
        <p14:creationId xmlns:p14="http://schemas.microsoft.com/office/powerpoint/2010/main" val="77193710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p>
            <a:fld id="{0E7B8CBC-8FFA-4DFE-8A9E-E01C64F58164}" type="slidenum">
              <a:rPr lang="en-US" smtClean="0">
                <a:cs typeface="Arial" charset="0"/>
              </a:rPr>
              <a:pPr/>
              <a:t>58</a:t>
            </a:fld>
            <a:endParaRPr lang="en-US" smtClean="0">
              <a:cs typeface="Arial" charset="0"/>
            </a:endParaRPr>
          </a:p>
        </p:txBody>
      </p:sp>
      <p:sp>
        <p:nvSpPr>
          <p:cNvPr id="130051" name="Rectangle 2"/>
          <p:cNvSpPr>
            <a:spLocks noGrp="1" noRot="1" noChangeAspect="1" noChangeArrowheads="1" noTextEdit="1"/>
          </p:cNvSpPr>
          <p:nvPr>
            <p:ph type="sldImg"/>
          </p:nvPr>
        </p:nvSpPr>
        <p:spPr>
          <a:xfrm>
            <a:off x="407988" y="695325"/>
            <a:ext cx="6181725" cy="3476625"/>
          </a:xfrm>
          <a:ln/>
        </p:spPr>
      </p:sp>
      <p:sp>
        <p:nvSpPr>
          <p:cNvPr id="13005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72073368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Georgia" pitchFamily="18" charset="0"/>
                <a:cs typeface="Arial" pitchFamily="34" charset="0"/>
              </a:defRPr>
            </a:lvl1pPr>
            <a:lvl2pPr marL="742950" indent="-285750" defTabSz="930275" eaLnBrk="0" hangingPunct="0">
              <a:defRPr>
                <a:solidFill>
                  <a:schemeClr val="tx1"/>
                </a:solidFill>
                <a:latin typeface="Georgia" pitchFamily="18" charset="0"/>
                <a:cs typeface="Arial" pitchFamily="34" charset="0"/>
              </a:defRPr>
            </a:lvl2pPr>
            <a:lvl3pPr marL="1143000" indent="-228600" defTabSz="930275" eaLnBrk="0" hangingPunct="0">
              <a:defRPr>
                <a:solidFill>
                  <a:schemeClr val="tx1"/>
                </a:solidFill>
                <a:latin typeface="Georgia" pitchFamily="18" charset="0"/>
                <a:cs typeface="Arial" pitchFamily="34" charset="0"/>
              </a:defRPr>
            </a:lvl3pPr>
            <a:lvl4pPr marL="1600200" indent="-228600" defTabSz="930275" eaLnBrk="0" hangingPunct="0">
              <a:defRPr>
                <a:solidFill>
                  <a:schemeClr val="tx1"/>
                </a:solidFill>
                <a:latin typeface="Georgia" pitchFamily="18" charset="0"/>
                <a:cs typeface="Arial" pitchFamily="34" charset="0"/>
              </a:defRPr>
            </a:lvl4pPr>
            <a:lvl5pPr marL="2057400" indent="-228600" defTabSz="930275" eaLnBrk="0" hangingPunct="0">
              <a:defRPr>
                <a:solidFill>
                  <a:schemeClr val="tx1"/>
                </a:solidFill>
                <a:latin typeface="Georgia" pitchFamily="18" charset="0"/>
                <a:cs typeface="Arial" pitchFamily="34" charset="0"/>
              </a:defRPr>
            </a:lvl5pPr>
            <a:lvl6pPr marL="2514600" indent="-228600" defTabSz="930275"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defTabSz="930275"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defTabSz="930275"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defTabSz="930275"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EDE37439-FC89-468A-9CF0-7F8A626DAD47}" type="slidenum">
              <a:rPr lang="en-US" smtClean="0">
                <a:solidFill>
                  <a:srgbClr val="800000"/>
                </a:solidFill>
              </a:rPr>
              <a:pPr eaLnBrk="1" hangingPunct="1"/>
              <a:t>59</a:t>
            </a:fld>
            <a:endParaRPr lang="en-US" smtClean="0">
              <a:solidFill>
                <a:srgbClr val="800000"/>
              </a:solidFill>
            </a:endParaRPr>
          </a:p>
        </p:txBody>
      </p:sp>
      <p:sp>
        <p:nvSpPr>
          <p:cNvPr id="144387" name="Rectangle 2"/>
          <p:cNvSpPr>
            <a:spLocks noGrp="1" noRot="1" noChangeAspect="1" noChangeArrowheads="1" noTextEdit="1"/>
          </p:cNvSpPr>
          <p:nvPr>
            <p:ph type="sldImg"/>
          </p:nvPr>
        </p:nvSpPr>
        <p:spPr>
          <a:xfrm>
            <a:off x="409575" y="695325"/>
            <a:ext cx="6178550" cy="3476625"/>
          </a:xfrm>
          <a:ln/>
        </p:spPr>
      </p:sp>
      <p:sp>
        <p:nvSpPr>
          <p:cNvPr id="144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cs typeface="Arial" pitchFamily="34" charset="0"/>
            </a:endParaRPr>
          </a:p>
        </p:txBody>
      </p:sp>
    </p:spTree>
    <p:extLst>
      <p:ext uri="{BB962C8B-B14F-4D97-AF65-F5344CB8AC3E}">
        <p14:creationId xmlns:p14="http://schemas.microsoft.com/office/powerpoint/2010/main" val="324091471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Georgia" pitchFamily="18" charset="0"/>
                <a:cs typeface="Arial" pitchFamily="34" charset="0"/>
              </a:defRPr>
            </a:lvl1pPr>
            <a:lvl2pPr marL="742950" indent="-285750" defTabSz="930275" eaLnBrk="0" hangingPunct="0">
              <a:defRPr>
                <a:solidFill>
                  <a:schemeClr val="tx1"/>
                </a:solidFill>
                <a:latin typeface="Georgia" pitchFamily="18" charset="0"/>
                <a:cs typeface="Arial" pitchFamily="34" charset="0"/>
              </a:defRPr>
            </a:lvl2pPr>
            <a:lvl3pPr marL="1143000" indent="-228600" defTabSz="930275" eaLnBrk="0" hangingPunct="0">
              <a:defRPr>
                <a:solidFill>
                  <a:schemeClr val="tx1"/>
                </a:solidFill>
                <a:latin typeface="Georgia" pitchFamily="18" charset="0"/>
                <a:cs typeface="Arial" pitchFamily="34" charset="0"/>
              </a:defRPr>
            </a:lvl3pPr>
            <a:lvl4pPr marL="1600200" indent="-228600" defTabSz="930275" eaLnBrk="0" hangingPunct="0">
              <a:defRPr>
                <a:solidFill>
                  <a:schemeClr val="tx1"/>
                </a:solidFill>
                <a:latin typeface="Georgia" pitchFamily="18" charset="0"/>
                <a:cs typeface="Arial" pitchFamily="34" charset="0"/>
              </a:defRPr>
            </a:lvl4pPr>
            <a:lvl5pPr marL="2057400" indent="-228600" defTabSz="930275" eaLnBrk="0" hangingPunct="0">
              <a:defRPr>
                <a:solidFill>
                  <a:schemeClr val="tx1"/>
                </a:solidFill>
                <a:latin typeface="Georgia" pitchFamily="18" charset="0"/>
                <a:cs typeface="Arial" pitchFamily="34" charset="0"/>
              </a:defRPr>
            </a:lvl5pPr>
            <a:lvl6pPr marL="2514600" indent="-228600" defTabSz="930275"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defTabSz="930275"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defTabSz="930275"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defTabSz="930275"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D3D277C0-FB2F-46EC-837F-6341BC3AB05E}" type="slidenum">
              <a:rPr lang="en-US" smtClean="0">
                <a:solidFill>
                  <a:srgbClr val="800000"/>
                </a:solidFill>
              </a:rPr>
              <a:pPr eaLnBrk="1" hangingPunct="1"/>
              <a:t>60</a:t>
            </a:fld>
            <a:endParaRPr lang="en-US" smtClean="0">
              <a:solidFill>
                <a:srgbClr val="800000"/>
              </a:solidFill>
            </a:endParaRPr>
          </a:p>
        </p:txBody>
      </p:sp>
      <p:sp>
        <p:nvSpPr>
          <p:cNvPr id="145411" name="Rectangle 2"/>
          <p:cNvSpPr>
            <a:spLocks noGrp="1" noRot="1" noChangeAspect="1" noChangeArrowheads="1" noTextEdit="1"/>
          </p:cNvSpPr>
          <p:nvPr>
            <p:ph type="sldImg"/>
          </p:nvPr>
        </p:nvSpPr>
        <p:spPr>
          <a:xfrm>
            <a:off x="409575" y="695325"/>
            <a:ext cx="6178550" cy="3476625"/>
          </a:xfrm>
          <a:ln/>
        </p:spPr>
      </p:sp>
      <p:sp>
        <p:nvSpPr>
          <p:cNvPr id="145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cs typeface="Arial" pitchFamily="34" charset="0"/>
            </a:endParaRPr>
          </a:p>
        </p:txBody>
      </p:sp>
    </p:spTree>
    <p:extLst>
      <p:ext uri="{BB962C8B-B14F-4D97-AF65-F5344CB8AC3E}">
        <p14:creationId xmlns:p14="http://schemas.microsoft.com/office/powerpoint/2010/main" val="2495188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E2733E47-02D5-4D8D-9DFA-86E08720F069}" type="slidenum">
              <a:rPr lang="en-US" smtClean="0"/>
              <a:pPr/>
              <a:t>15</a:t>
            </a:fld>
            <a:endParaRPr lang="en-US" dirty="0"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2447060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7F068900-62C1-412A-81D2-B6837D5896C1}" type="slidenum">
              <a:rPr lang="en-US" smtClean="0"/>
              <a:pPr/>
              <a:t>18</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146683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291AA283-D639-4149-9899-F89925162FA5}" type="slidenum">
              <a:rPr lang="en-US" smtClean="0"/>
              <a:pPr/>
              <a:t>19</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581210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86915D15-D82A-4833-A3E4-9582FFCDF4BA}" type="slidenum">
              <a:rPr lang="en-US" smtClean="0"/>
              <a:pPr/>
              <a:t>20</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1902710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DB4F5E91-DFB3-4BB0-A57A-937EF57ABA5F}" type="slidenum">
              <a:rPr lang="en-US" smtClean="0"/>
              <a:pPr/>
              <a:t>21</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9441817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hasCustomPrompt="1"/>
          </p:nvPr>
        </p:nvSpPr>
        <p:spPr>
          <a:xfrm>
            <a:off x="465762" y="1041400"/>
            <a:ext cx="11503631" cy="2387600"/>
          </a:xfrm>
          <a:prstGeom prst="rect">
            <a:avLst/>
          </a:prstGeom>
        </p:spPr>
        <p:txBody>
          <a:bodyPr anchor="b">
            <a:normAutofit/>
          </a:bodyPr>
          <a:lstStyle>
            <a:lvl1pPr algn="l">
              <a:defRPr sz="5400"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Title Slide</a:t>
            </a:r>
            <a:endParaRPr lang="en-US" dirty="0"/>
          </a:p>
        </p:txBody>
      </p:sp>
      <p:sp>
        <p:nvSpPr>
          <p:cNvPr id="3" name="Subtitle 2"/>
          <p:cNvSpPr>
            <a:spLocks noGrp="1"/>
          </p:cNvSpPr>
          <p:nvPr>
            <p:ph type="subTitle" idx="1" hasCustomPrompt="1"/>
          </p:nvPr>
        </p:nvSpPr>
        <p:spPr>
          <a:xfrm>
            <a:off x="496583" y="3642519"/>
            <a:ext cx="9144000" cy="1655762"/>
          </a:xfrm>
        </p:spPr>
        <p:txBody>
          <a:bodyPr>
            <a:normAutofit/>
          </a:bodyPr>
          <a:lstStyle>
            <a:lvl1pPr marL="0" indent="0" algn="l">
              <a:buNone/>
              <a:defRPr sz="2000"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smtClean="0"/>
              <a:t>Include Name, Title, Department and Date if Desired</a:t>
            </a:r>
            <a:endParaRPr lang="en-US" dirty="0"/>
          </a:p>
        </p:txBody>
      </p:sp>
      <p:grpSp>
        <p:nvGrpSpPr>
          <p:cNvPr id="6" name="Group 5"/>
          <p:cNvGrpSpPr/>
          <p:nvPr userDrawn="1"/>
        </p:nvGrpSpPr>
        <p:grpSpPr>
          <a:xfrm>
            <a:off x="128102" y="5088835"/>
            <a:ext cx="4626780" cy="1623368"/>
            <a:chOff x="279175" y="5154627"/>
            <a:chExt cx="4817611" cy="1708651"/>
          </a:xfrm>
        </p:grpSpPr>
        <p:pic>
          <p:nvPicPr>
            <p:cNvPr id="5" name="Picture 4"/>
            <p:cNvPicPr>
              <a:picLocks noChangeAspect="1"/>
            </p:cNvPicPr>
            <p:nvPr userDrawn="1"/>
          </p:nvPicPr>
          <p:blipFill rotWithShape="1">
            <a:blip r:embed="rId3" cstate="print">
              <a:extLst>
                <a:ext uri="{28A0092B-C50C-407E-A947-70E740481C1C}">
                  <a14:useLocalDpi xmlns:a14="http://schemas.microsoft.com/office/drawing/2010/main" val="0"/>
                </a:ext>
              </a:extLst>
            </a:blip>
            <a:srcRect l="19945"/>
            <a:stretch/>
          </p:blipFill>
          <p:spPr>
            <a:xfrm>
              <a:off x="1722792" y="5878610"/>
              <a:ext cx="3373994" cy="291615"/>
            </a:xfrm>
            <a:prstGeom prst="rect">
              <a:avLst/>
            </a:prstGeom>
          </p:spPr>
        </p:pic>
        <p:pic>
          <p:nvPicPr>
            <p:cNvPr id="4" name="Picture 3"/>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79175" y="5154627"/>
              <a:ext cx="1708651" cy="1708651"/>
            </a:xfrm>
            <a:prstGeom prst="rect">
              <a:avLst/>
            </a:prstGeom>
          </p:spPr>
        </p:pic>
      </p:grpSp>
    </p:spTree>
    <p:extLst>
      <p:ext uri="{BB962C8B-B14F-4D97-AF65-F5344CB8AC3E}">
        <p14:creationId xmlns:p14="http://schemas.microsoft.com/office/powerpoint/2010/main" val="109505929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a:xfrm>
            <a:off x="11787146" y="6527305"/>
            <a:ext cx="404854" cy="365125"/>
          </a:xfrm>
          <a:prstGeom prst="rect">
            <a:avLst/>
          </a:prstGeom>
        </p:spPr>
        <p:txBody>
          <a:bodyPr/>
          <a:lstStyle/>
          <a:p>
            <a:fld id="{07297065-12DB-4451-8B30-EBF38A6018EA}" type="slidenum">
              <a:rPr lang="en-US" smtClean="0"/>
              <a:t>‹#›</a:t>
            </a:fld>
            <a:endParaRPr lang="en-US"/>
          </a:p>
        </p:txBody>
      </p:sp>
      <p:sp>
        <p:nvSpPr>
          <p:cNvPr id="9" name="Title 8"/>
          <p:cNvSpPr>
            <a:spLocks noGrp="1"/>
          </p:cNvSpPr>
          <p:nvPr>
            <p:ph type="title"/>
          </p:nvPr>
        </p:nvSpPr>
        <p:spPr/>
        <p:txBody>
          <a:bodyPr/>
          <a:lstStyle/>
          <a:p>
            <a:r>
              <a:rPr lang="en-US" dirty="0" smtClean="0"/>
              <a:t>Click to edit Master title style</a:t>
            </a:r>
            <a:endParaRPr lang="en-US" dirty="0"/>
          </a:p>
        </p:txBody>
      </p:sp>
      <p:sp>
        <p:nvSpPr>
          <p:cNvPr id="10" name="Text Placeholder 2"/>
          <p:cNvSpPr>
            <a:spLocks noGrp="1"/>
          </p:cNvSpPr>
          <p:nvPr>
            <p:ph idx="1"/>
          </p:nvPr>
        </p:nvSpPr>
        <p:spPr>
          <a:xfrm>
            <a:off x="631370" y="1157509"/>
            <a:ext cx="10515600" cy="501057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0338412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6" y="1208600"/>
            <a:ext cx="5181600" cy="5130557"/>
          </a:xfrm>
        </p:spPr>
        <p:txBody>
          <a:bodyPr/>
          <a:lstStyle>
            <a:lvl1pPr>
              <a:defRPr sz="2400">
                <a:solidFill>
                  <a:srgbClr val="0064A4"/>
                </a:solidFill>
                <a:latin typeface="Verdana" panose="020B0604030504040204" pitchFamily="34" charset="0"/>
                <a:ea typeface="Verdana" panose="020B0604030504040204" pitchFamily="34" charset="0"/>
                <a:cs typeface="Verdana" panose="020B0604030504040204" pitchFamily="34" charset="0"/>
              </a:defRPr>
            </a:lvl1pPr>
            <a:lvl2pPr>
              <a:defRPr sz="2000">
                <a:solidFill>
                  <a:srgbClr val="0064A4"/>
                </a:solidFill>
                <a:latin typeface="Verdana" panose="020B0604030504040204" pitchFamily="34" charset="0"/>
                <a:ea typeface="Verdana" panose="020B0604030504040204" pitchFamily="34" charset="0"/>
                <a:cs typeface="Verdana" panose="020B0604030504040204" pitchFamily="34" charset="0"/>
              </a:defRPr>
            </a:lvl2pPr>
            <a:lvl3pPr>
              <a:defRPr sz="1800">
                <a:solidFill>
                  <a:srgbClr val="0064A4"/>
                </a:solidFill>
                <a:latin typeface="Verdana" panose="020B0604030504040204" pitchFamily="34" charset="0"/>
                <a:ea typeface="Verdana" panose="020B0604030504040204" pitchFamily="34" charset="0"/>
                <a:cs typeface="Verdana" panose="020B0604030504040204" pitchFamily="34" charset="0"/>
              </a:defRPr>
            </a:lvl3pPr>
            <a:lvl4pPr>
              <a:defRPr sz="1600">
                <a:solidFill>
                  <a:srgbClr val="0064A4"/>
                </a:solidFill>
                <a:latin typeface="Verdana" panose="020B0604030504040204" pitchFamily="34" charset="0"/>
                <a:ea typeface="Verdana" panose="020B0604030504040204" pitchFamily="34" charset="0"/>
                <a:cs typeface="Verdana" panose="020B0604030504040204" pitchFamily="34" charset="0"/>
              </a:defRPr>
            </a:lvl4pPr>
            <a:lvl5pPr>
              <a:defRPr sz="1400">
                <a:solidFill>
                  <a:srgbClr val="0064A4"/>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0" y="1208598"/>
            <a:ext cx="5181600" cy="5110009"/>
          </a:xfrm>
        </p:spPr>
        <p:txBody>
          <a:bodyPr/>
          <a:lstStyle>
            <a:lvl1pPr>
              <a:defRPr sz="2400">
                <a:solidFill>
                  <a:srgbClr val="0064A4"/>
                </a:solidFill>
                <a:latin typeface="Verdana" panose="020B0604030504040204" pitchFamily="34" charset="0"/>
                <a:ea typeface="Verdana" panose="020B0604030504040204" pitchFamily="34" charset="0"/>
                <a:cs typeface="Verdana" panose="020B0604030504040204" pitchFamily="34" charset="0"/>
              </a:defRPr>
            </a:lvl1pPr>
            <a:lvl2pPr>
              <a:defRPr sz="2000">
                <a:solidFill>
                  <a:srgbClr val="0064A4"/>
                </a:solidFill>
                <a:latin typeface="Verdana" panose="020B0604030504040204" pitchFamily="34" charset="0"/>
                <a:ea typeface="Verdana" panose="020B0604030504040204" pitchFamily="34" charset="0"/>
                <a:cs typeface="Verdana" panose="020B0604030504040204" pitchFamily="34" charset="0"/>
              </a:defRPr>
            </a:lvl2pPr>
            <a:lvl3pPr>
              <a:defRPr sz="1800">
                <a:solidFill>
                  <a:srgbClr val="0064A4"/>
                </a:solidFill>
                <a:latin typeface="Verdana" panose="020B0604030504040204" pitchFamily="34" charset="0"/>
                <a:ea typeface="Verdana" panose="020B0604030504040204" pitchFamily="34" charset="0"/>
                <a:cs typeface="Verdana" panose="020B0604030504040204" pitchFamily="34" charset="0"/>
              </a:defRPr>
            </a:lvl3pPr>
            <a:lvl4pPr>
              <a:defRPr sz="1600">
                <a:solidFill>
                  <a:srgbClr val="0064A4"/>
                </a:solidFill>
                <a:latin typeface="Verdana" panose="020B0604030504040204" pitchFamily="34" charset="0"/>
                <a:ea typeface="Verdana" panose="020B0604030504040204" pitchFamily="34" charset="0"/>
                <a:cs typeface="Verdana" panose="020B0604030504040204" pitchFamily="34" charset="0"/>
              </a:defRPr>
            </a:lvl4pPr>
            <a:lvl5pPr>
              <a:defRPr sz="1400">
                <a:solidFill>
                  <a:srgbClr val="0064A4"/>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6"/>
          <p:cNvSpPr>
            <a:spLocks noGrp="1"/>
          </p:cNvSpPr>
          <p:nvPr>
            <p:ph type="sldNum" sz="quarter" idx="12"/>
          </p:nvPr>
        </p:nvSpPr>
        <p:spPr>
          <a:xfrm>
            <a:off x="11787146" y="6527305"/>
            <a:ext cx="404854" cy="365125"/>
          </a:xfrm>
          <a:prstGeom prst="rect">
            <a:avLst/>
          </a:prstGeom>
        </p:spPr>
        <p:txBody>
          <a:bodyPr/>
          <a:lstStyle/>
          <a:p>
            <a:fld id="{07297065-12DB-4451-8B30-EBF38A6018EA}"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9116521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Slide Number Placeholder 6"/>
          <p:cNvSpPr>
            <a:spLocks noGrp="1"/>
          </p:cNvSpPr>
          <p:nvPr>
            <p:ph type="sldNum" sz="quarter" idx="12"/>
          </p:nvPr>
        </p:nvSpPr>
        <p:spPr>
          <a:xfrm>
            <a:off x="11787146" y="6527305"/>
            <a:ext cx="404854" cy="365125"/>
          </a:xfrm>
          <a:prstGeom prst="rect">
            <a:avLst/>
          </a:prstGeom>
        </p:spPr>
        <p:txBody>
          <a:bodyPr/>
          <a:lstStyle/>
          <a:p>
            <a:fld id="{07297065-12DB-4451-8B30-EBF38A6018EA}" type="slidenum">
              <a:rPr lang="en-US" smtClean="0"/>
              <a:t>‹#›</a:t>
            </a:fld>
            <a:endParaRPr lang="en-US"/>
          </a:p>
        </p:txBody>
      </p:sp>
      <p:sp>
        <p:nvSpPr>
          <p:cNvPr id="3" name="Title 2"/>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9575418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1600" y="1000140"/>
            <a:ext cx="6172200" cy="5210333"/>
          </a:xfrm>
        </p:spPr>
        <p:txBody>
          <a:bodyPr/>
          <a:lstStyle>
            <a:lvl1pPr>
              <a:defRPr sz="2400">
                <a:solidFill>
                  <a:srgbClr val="0064A4"/>
                </a:solidFill>
              </a:defRPr>
            </a:lvl1pPr>
            <a:lvl2pPr>
              <a:defRPr sz="2000">
                <a:solidFill>
                  <a:srgbClr val="0064A4"/>
                </a:solidFill>
              </a:defRPr>
            </a:lvl2pPr>
            <a:lvl3pPr>
              <a:defRPr sz="18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Text Placeholder 3"/>
          <p:cNvSpPr>
            <a:spLocks noGrp="1"/>
          </p:cNvSpPr>
          <p:nvPr>
            <p:ph type="body" sz="half" idx="2"/>
          </p:nvPr>
        </p:nvSpPr>
        <p:spPr>
          <a:xfrm>
            <a:off x="839788" y="2406718"/>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dirty="0" smtClean="0"/>
              <a:t>Click to edit Master text styles</a:t>
            </a:r>
          </a:p>
        </p:txBody>
      </p:sp>
      <p:sp>
        <p:nvSpPr>
          <p:cNvPr id="7" name="Slide Number Placeholder 6"/>
          <p:cNvSpPr>
            <a:spLocks noGrp="1"/>
          </p:cNvSpPr>
          <p:nvPr>
            <p:ph type="sldNum" sz="quarter" idx="12"/>
          </p:nvPr>
        </p:nvSpPr>
        <p:spPr>
          <a:xfrm>
            <a:off x="11787146" y="6527305"/>
            <a:ext cx="404854" cy="365125"/>
          </a:xfrm>
          <a:prstGeom prst="rect">
            <a:avLst/>
          </a:prstGeom>
        </p:spPr>
        <p:txBody>
          <a:bodyPr/>
          <a:lstStyle/>
          <a:p>
            <a:fld id="{07297065-12DB-4451-8B30-EBF38A6018EA}" type="slidenum">
              <a:rPr lang="en-US" smtClean="0"/>
              <a:t>‹#›</a:t>
            </a:fld>
            <a:endParaRPr lang="en-US"/>
          </a:p>
        </p:txBody>
      </p:sp>
      <p:sp>
        <p:nvSpPr>
          <p:cNvPr id="5" name="Title 4"/>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9424553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181600" y="995365"/>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p:cNvSpPr>
            <a:spLocks noGrp="1"/>
          </p:cNvSpPr>
          <p:nvPr>
            <p:ph type="body" sz="half" idx="2"/>
          </p:nvPr>
        </p:nvSpPr>
        <p:spPr>
          <a:xfrm>
            <a:off x="838200" y="2416995"/>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dirty="0" smtClean="0"/>
              <a:t>Click to edit Master text styles</a:t>
            </a:r>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07297065-12DB-4451-8B30-EBF38A6018EA}" type="slidenum">
              <a:rPr lang="en-US" smtClean="0"/>
              <a:t>‹#›</a:t>
            </a:fld>
            <a:endParaRPr lang="en-US"/>
          </a:p>
        </p:txBody>
      </p:sp>
      <p:sp>
        <p:nvSpPr>
          <p:cNvPr id="8" name="Slide Number Placeholder 6"/>
          <p:cNvSpPr txBox="1">
            <a:spLocks/>
          </p:cNvSpPr>
          <p:nvPr userDrawn="1"/>
        </p:nvSpPr>
        <p:spPr>
          <a:xfrm>
            <a:off x="11787146" y="6527305"/>
            <a:ext cx="404854" cy="365125"/>
          </a:xfrm>
          <a:prstGeom prst="rect">
            <a:avLst/>
          </a:prstGeom>
        </p:spPr>
        <p:txBody>
          <a:bodyPr/>
          <a:lstStyle>
            <a:defPPr>
              <a:defRPr lang="en-US"/>
            </a:defPPr>
            <a:lvl1pPr marL="0" algn="l" defTabSz="914400" rtl="0" eaLnBrk="1" latinLnBrk="0" hangingPunct="1">
              <a:defRPr sz="1400" kern="1200">
                <a:solidFill>
                  <a:srgbClr val="0064A4"/>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7297065-12DB-4451-8B30-EBF38A6018EA}"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006645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Slide Number Placeholder 6"/>
          <p:cNvSpPr>
            <a:spLocks noGrp="1"/>
          </p:cNvSpPr>
          <p:nvPr>
            <p:ph type="sldNum" sz="quarter" idx="12"/>
          </p:nvPr>
        </p:nvSpPr>
        <p:spPr>
          <a:xfrm>
            <a:off x="11787146" y="6527305"/>
            <a:ext cx="404854" cy="365125"/>
          </a:xfrm>
          <a:prstGeom prst="rect">
            <a:avLst/>
          </a:prstGeom>
        </p:spPr>
        <p:txBody>
          <a:bodyPr/>
          <a:lstStyle/>
          <a:p>
            <a:fld id="{07297065-12DB-4451-8B30-EBF38A6018EA}" type="slidenum">
              <a:rPr lang="en-US" smtClean="0"/>
              <a:t>‹#›</a:t>
            </a:fld>
            <a:endParaRPr lang="en-US"/>
          </a:p>
        </p:txBody>
      </p:sp>
      <p:sp>
        <p:nvSpPr>
          <p:cNvPr id="3" name="Title 2"/>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5112043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2100"/>
            <a:ext cx="10972800" cy="1384300"/>
          </a:xfrm>
        </p:spPr>
        <p:txBody>
          <a:bodyPr/>
          <a:lstStyle>
            <a:lvl1pPr>
              <a:defRPr b="1" i="1"/>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609600" y="1981200"/>
            <a:ext cx="538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38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r>
              <a:rPr lang="en-US"/>
              <a:t>Health Insurance After You Retire</a:t>
            </a:r>
          </a:p>
        </p:txBody>
      </p:sp>
      <p:sp>
        <p:nvSpPr>
          <p:cNvPr id="7" name="Rectangle 6"/>
          <p:cNvSpPr>
            <a:spLocks noGrp="1" noChangeArrowheads="1"/>
          </p:cNvSpPr>
          <p:nvPr>
            <p:ph type="sldNum" sz="quarter" idx="12"/>
          </p:nvPr>
        </p:nvSpPr>
        <p:spPr>
          <a:ln/>
        </p:spPr>
        <p:txBody>
          <a:bodyPr/>
          <a:lstStyle>
            <a:lvl1pPr>
              <a:defRPr/>
            </a:lvl1pPr>
          </a:lstStyle>
          <a:p>
            <a:pPr>
              <a:defRPr/>
            </a:pPr>
            <a:fld id="{D1374CB8-4920-4233-85E9-5A4722949E6B}" type="slidenum">
              <a:rPr lang="en-US"/>
              <a:pPr>
                <a:defRPr/>
              </a:pPr>
              <a:t>‹#›</a:t>
            </a:fld>
            <a:endParaRPr lang="en-US"/>
          </a:p>
        </p:txBody>
      </p:sp>
    </p:spTree>
    <p:extLst>
      <p:ext uri="{BB962C8B-B14F-4D97-AF65-F5344CB8AC3E}">
        <p14:creationId xmlns:p14="http://schemas.microsoft.com/office/powerpoint/2010/main" val="3572699720"/>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92100"/>
            <a:ext cx="10972800" cy="13843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981200"/>
            <a:ext cx="10972800" cy="4114800"/>
          </a:xfrm>
        </p:spPr>
        <p:txBody>
          <a:bodyPr/>
          <a:lstStyle/>
          <a:p>
            <a:pPr lvl="0"/>
            <a:endParaRPr lang="en-US" noProof="0" smtClean="0"/>
          </a:p>
        </p:txBody>
      </p:sp>
      <p:sp>
        <p:nvSpPr>
          <p:cNvPr id="5"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r>
              <a:rPr lang="en-US"/>
              <a:t>Health Insurance After You Retire</a:t>
            </a:r>
          </a:p>
        </p:txBody>
      </p:sp>
      <p:sp>
        <p:nvSpPr>
          <p:cNvPr id="6" name="Rectangle 6"/>
          <p:cNvSpPr>
            <a:spLocks noGrp="1" noChangeArrowheads="1"/>
          </p:cNvSpPr>
          <p:nvPr>
            <p:ph type="sldNum" sz="quarter" idx="12"/>
          </p:nvPr>
        </p:nvSpPr>
        <p:spPr>
          <a:ln/>
        </p:spPr>
        <p:txBody>
          <a:bodyPr/>
          <a:lstStyle>
            <a:lvl1pPr>
              <a:defRPr/>
            </a:lvl1pPr>
          </a:lstStyle>
          <a:p>
            <a:pPr>
              <a:defRPr/>
            </a:pPr>
            <a:fld id="{19FF72A2-5815-4B72-947E-CCE074CAAF06}" type="slidenum">
              <a:rPr lang="en-US"/>
              <a:pPr>
                <a:defRPr/>
              </a:pPr>
              <a:t>‹#›</a:t>
            </a:fld>
            <a:endParaRPr lang="en-US"/>
          </a:p>
        </p:txBody>
      </p:sp>
    </p:spTree>
    <p:extLst>
      <p:ext uri="{BB962C8B-B14F-4D97-AF65-F5344CB8AC3E}">
        <p14:creationId xmlns:p14="http://schemas.microsoft.com/office/powerpoint/2010/main" val="3078104684"/>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1370" y="1157509"/>
            <a:ext cx="10515600" cy="501057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9" name="Straight Connector 8"/>
          <p:cNvCxnSpPr/>
          <p:nvPr userDrawn="1"/>
        </p:nvCxnSpPr>
        <p:spPr>
          <a:xfrm>
            <a:off x="2" y="759483"/>
            <a:ext cx="12191999"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8483324" y="6446300"/>
            <a:ext cx="2870475" cy="198028"/>
          </a:xfrm>
          <a:prstGeom prst="rect">
            <a:avLst/>
          </a:prstGeom>
        </p:spPr>
      </p:pic>
      <p:pic>
        <p:nvPicPr>
          <p:cNvPr id="10" name="Picture 9"/>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2" y="0"/>
            <a:ext cx="12198096" cy="825913"/>
          </a:xfrm>
          <a:prstGeom prst="rect">
            <a:avLst/>
          </a:prstGeom>
        </p:spPr>
      </p:pic>
      <p:sp>
        <p:nvSpPr>
          <p:cNvPr id="7" name="Slide Number Placeholder 6"/>
          <p:cNvSpPr>
            <a:spLocks noGrp="1"/>
          </p:cNvSpPr>
          <p:nvPr>
            <p:ph type="sldNum" sz="quarter" idx="4"/>
          </p:nvPr>
        </p:nvSpPr>
        <p:spPr>
          <a:xfrm>
            <a:off x="11723536" y="6492875"/>
            <a:ext cx="468464" cy="365125"/>
          </a:xfrm>
          <a:prstGeom prst="rect">
            <a:avLst/>
          </a:prstGeom>
        </p:spPr>
        <p:txBody>
          <a:bodyPr/>
          <a:lstStyle>
            <a:lvl1pPr>
              <a:defRPr sz="1400">
                <a:solidFill>
                  <a:srgbClr val="0064A4"/>
                </a:solidFill>
              </a:defRPr>
            </a:lvl1pPr>
          </a:lstStyle>
          <a:p>
            <a:fld id="{07297065-12DB-4451-8B30-EBF38A6018EA}" type="slidenum">
              <a:rPr lang="en-US" smtClean="0"/>
              <a:pPr/>
              <a:t>‹#›</a:t>
            </a:fld>
            <a:endParaRPr lang="en-US" dirty="0"/>
          </a:p>
        </p:txBody>
      </p:sp>
      <p:sp>
        <p:nvSpPr>
          <p:cNvPr id="2" name="Title Placeholder 1"/>
          <p:cNvSpPr>
            <a:spLocks noGrp="1"/>
          </p:cNvSpPr>
          <p:nvPr>
            <p:ph type="title"/>
          </p:nvPr>
        </p:nvSpPr>
        <p:spPr>
          <a:xfrm>
            <a:off x="2002972" y="96702"/>
            <a:ext cx="10515600" cy="72921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1544456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6" r:id="rId5"/>
    <p:sldLayoutId id="2147483657" r:id="rId6"/>
    <p:sldLayoutId id="2147483660" r:id="rId7"/>
    <p:sldLayoutId id="2147483661" r:id="rId8"/>
    <p:sldLayoutId id="2147483663" r:id="rId9"/>
  </p:sldLayoutIdLst>
  <p:timing>
    <p:tnLst>
      <p:par>
        <p:cTn id="1" dur="indefinite" restart="never" nodeType="tmRoot"/>
      </p:par>
    </p:tnLst>
  </p:timing>
  <p:hf hdr="0"/>
  <p:txStyles>
    <p:titleStyle>
      <a:lvl1pPr algn="l" defTabSz="914377" rtl="0" eaLnBrk="1" latinLnBrk="0" hangingPunct="1">
        <a:lnSpc>
          <a:spcPct val="90000"/>
        </a:lnSpc>
        <a:spcBef>
          <a:spcPct val="0"/>
        </a:spcBef>
        <a:buNone/>
        <a:defRPr sz="4400"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400" kern="1200" baseline="0">
          <a:solidFill>
            <a:srgbClr val="0064A4"/>
          </a:solidFill>
          <a:latin typeface="Verdana" panose="020B0604030504040204" pitchFamily="34" charset="0"/>
          <a:ea typeface="Verdana" panose="020B0604030504040204" pitchFamily="34" charset="0"/>
          <a:cs typeface="Verdana" panose="020B060403050404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000" kern="1200" baseline="0">
          <a:solidFill>
            <a:srgbClr val="0064A4"/>
          </a:solidFill>
          <a:latin typeface="Verdana" panose="020B0604030504040204" pitchFamily="34" charset="0"/>
          <a:ea typeface="Verdana" panose="020B0604030504040204" pitchFamily="34" charset="0"/>
          <a:cs typeface="Verdana" panose="020B0604030504040204" pitchFamily="34" charset="0"/>
        </a:defRPr>
      </a:lvl2pPr>
      <a:lvl3pPr marL="1142971" indent="-228594" algn="l" defTabSz="914377" rtl="0" eaLnBrk="1" latinLnBrk="0" hangingPunct="1">
        <a:lnSpc>
          <a:spcPct val="90000"/>
        </a:lnSpc>
        <a:spcBef>
          <a:spcPts val="500"/>
        </a:spcBef>
        <a:buFont typeface="Arial" panose="020B0604020202020204" pitchFamily="34" charset="0"/>
        <a:buChar char="•"/>
        <a:defRPr sz="1800" kern="1200" baseline="0">
          <a:solidFill>
            <a:srgbClr val="0064A4"/>
          </a:solidFill>
          <a:latin typeface="Verdana" panose="020B0604030504040204" pitchFamily="34" charset="0"/>
          <a:ea typeface="Verdana" panose="020B0604030504040204" pitchFamily="34" charset="0"/>
          <a:cs typeface="Verdana" panose="020B060403050404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600" kern="1200" baseline="0">
          <a:solidFill>
            <a:srgbClr val="0064A4"/>
          </a:solidFill>
          <a:latin typeface="Verdana" panose="020B0604030504040204" pitchFamily="34" charset="0"/>
          <a:ea typeface="Verdana" panose="020B0604030504040204" pitchFamily="34" charset="0"/>
          <a:cs typeface="Verdana" panose="020B060403050404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400" kern="1200" baseline="0">
          <a:solidFill>
            <a:srgbClr val="0064A4"/>
          </a:solidFill>
          <a:latin typeface="Verdana" panose="020B0604030504040204" pitchFamily="34" charset="0"/>
          <a:ea typeface="Verdana" panose="020B0604030504040204" pitchFamily="34" charset="0"/>
          <a:cs typeface="Verdana" panose="020B060403050404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5.xml"/><Relationship Id="rId1" Type="http://schemas.openxmlformats.org/officeDocument/2006/relationships/slideLayout" Target="../slideLayouts/slideLayout9.xml"/></Relationships>
</file>

<file path=ppt/slides/_rels/slide5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1.xml"/><Relationship Id="rId1" Type="http://schemas.openxmlformats.org/officeDocument/2006/relationships/slideLayout" Target="../slideLayouts/slideLayout9.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UC Retiree Health and Medicare</a:t>
            </a:r>
            <a:endParaRPr lang="en-US" dirty="0"/>
          </a:p>
        </p:txBody>
      </p:sp>
    </p:spTree>
    <p:extLst>
      <p:ext uri="{BB962C8B-B14F-4D97-AF65-F5344CB8AC3E}">
        <p14:creationId xmlns:p14="http://schemas.microsoft.com/office/powerpoint/2010/main" val="40677793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7297065-12DB-4451-8B30-EBF38A6018EA}" type="slidenum">
              <a:rPr lang="en-US" smtClean="0"/>
              <a:t>10</a:t>
            </a:fld>
            <a:endParaRPr lang="en-US"/>
          </a:p>
        </p:txBody>
      </p:sp>
      <p:sp>
        <p:nvSpPr>
          <p:cNvPr id="3" name="Title 2"/>
          <p:cNvSpPr>
            <a:spLocks noGrp="1"/>
          </p:cNvSpPr>
          <p:nvPr>
            <p:ph type="title"/>
          </p:nvPr>
        </p:nvSpPr>
        <p:spPr>
          <a:xfrm>
            <a:off x="2360781" y="279582"/>
            <a:ext cx="10515600" cy="729212"/>
          </a:xfrm>
        </p:spPr>
        <p:txBody>
          <a:bodyPr>
            <a:normAutofit fontScale="90000"/>
          </a:bodyPr>
          <a:lstStyle/>
          <a:p>
            <a:r>
              <a:rPr lang="en-US" sz="3100" dirty="0"/>
              <a:t>Costs of </a:t>
            </a:r>
            <a:r>
              <a:rPr lang="en-US" sz="3100" dirty="0" smtClean="0"/>
              <a:t>Medicare – Part B Premiums (2019)</a:t>
            </a:r>
            <a:r>
              <a:rPr lang="en-US" dirty="0"/>
              <a:t/>
            </a:r>
            <a:br>
              <a:rPr lang="en-US" dirty="0"/>
            </a:b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78863628"/>
              </p:ext>
            </p:extLst>
          </p:nvPr>
        </p:nvGraphicFramePr>
        <p:xfrm>
          <a:off x="1001866" y="1132027"/>
          <a:ext cx="10455964" cy="5577840"/>
        </p:xfrm>
        <a:graphic>
          <a:graphicData uri="http://schemas.openxmlformats.org/drawingml/2006/table">
            <a:tbl>
              <a:tblPr firstRow="1" bandRow="1">
                <a:tableStyleId>{5C22544A-7EE6-4342-B048-85BDC9FD1C3A}</a:tableStyleId>
              </a:tblPr>
              <a:tblGrid>
                <a:gridCol w="2613991"/>
                <a:gridCol w="2613991"/>
                <a:gridCol w="2613991"/>
                <a:gridCol w="2613991"/>
              </a:tblGrid>
              <a:tr h="864867">
                <a:tc>
                  <a:txBody>
                    <a:bodyPr/>
                    <a:lstStyle/>
                    <a:p>
                      <a:r>
                        <a:rPr lang="en-US" b="1" dirty="0" smtClean="0"/>
                        <a:t>Beneficiaries who file </a:t>
                      </a:r>
                      <a:r>
                        <a:rPr lang="en-US" dirty="0" smtClean="0"/>
                        <a:t/>
                      </a:r>
                      <a:br>
                        <a:rPr lang="en-US" dirty="0" smtClean="0"/>
                      </a:br>
                      <a:r>
                        <a:rPr lang="en-US" b="1" dirty="0" smtClean="0"/>
                        <a:t>individual tax returns with income</a:t>
                      </a:r>
                      <a:endParaRPr lang="en-US" dirty="0"/>
                    </a:p>
                  </a:txBody>
                  <a:tcPr/>
                </a:tc>
                <a:tc>
                  <a:txBody>
                    <a:bodyPr/>
                    <a:lstStyle/>
                    <a:p>
                      <a:r>
                        <a:rPr lang="en-US" b="1" dirty="0"/>
                        <a:t>Beneficiaries who file</a:t>
                      </a:r>
                      <a:r>
                        <a:rPr lang="en-US" dirty="0"/>
                        <a:t/>
                      </a:r>
                      <a:br>
                        <a:rPr lang="en-US" dirty="0"/>
                      </a:br>
                      <a:r>
                        <a:rPr lang="en-US" b="1" dirty="0"/>
                        <a:t>joint tax returns with income:</a:t>
                      </a:r>
                      <a:endParaRPr lang="en-US" dirty="0"/>
                    </a:p>
                  </a:txBody>
                  <a:tcPr anchor="ctr"/>
                </a:tc>
                <a:tc>
                  <a:txBody>
                    <a:bodyPr/>
                    <a:lstStyle/>
                    <a:p>
                      <a:r>
                        <a:rPr lang="en-US" b="1"/>
                        <a:t>Income-related monthly adjustment amount</a:t>
                      </a:r>
                      <a:endParaRPr lang="en-US"/>
                    </a:p>
                  </a:txBody>
                  <a:tcPr anchor="ctr"/>
                </a:tc>
                <a:tc>
                  <a:txBody>
                    <a:bodyPr/>
                    <a:lstStyle/>
                    <a:p>
                      <a:r>
                        <a:rPr lang="en-US" b="1" dirty="0"/>
                        <a:t>Total monthly premium amount</a:t>
                      </a:r>
                      <a:endParaRPr lang="en-US" dirty="0"/>
                    </a:p>
                  </a:txBody>
                  <a:tcPr anchor="ctr"/>
                </a:tc>
              </a:tr>
              <a:tr h="605407">
                <a:tc>
                  <a:txBody>
                    <a:bodyPr/>
                    <a:lstStyle/>
                    <a:p>
                      <a:r>
                        <a:rPr lang="en-US" dirty="0"/>
                        <a:t>Less than or equal to $85,000</a:t>
                      </a:r>
                    </a:p>
                  </a:txBody>
                  <a:tcPr anchor="ctr"/>
                </a:tc>
                <a:tc>
                  <a:txBody>
                    <a:bodyPr/>
                    <a:lstStyle/>
                    <a:p>
                      <a:r>
                        <a:rPr lang="en-US"/>
                        <a:t>Less than or equal to $170,000</a:t>
                      </a:r>
                    </a:p>
                  </a:txBody>
                  <a:tcPr anchor="ctr"/>
                </a:tc>
                <a:tc>
                  <a:txBody>
                    <a:bodyPr/>
                    <a:lstStyle/>
                    <a:p>
                      <a:r>
                        <a:rPr lang="en-US"/>
                        <a:t>$0.00</a:t>
                      </a:r>
                    </a:p>
                  </a:txBody>
                  <a:tcPr anchor="ctr"/>
                </a:tc>
                <a:tc>
                  <a:txBody>
                    <a:bodyPr/>
                    <a:lstStyle/>
                    <a:p>
                      <a:r>
                        <a:rPr lang="en-US" dirty="0"/>
                        <a:t>$135.50</a:t>
                      </a:r>
                    </a:p>
                  </a:txBody>
                  <a:tcPr anchor="ctr"/>
                </a:tc>
              </a:tr>
              <a:tr h="864867">
                <a:tc>
                  <a:txBody>
                    <a:bodyPr/>
                    <a:lstStyle/>
                    <a:p>
                      <a:r>
                        <a:rPr lang="en-US"/>
                        <a:t>Greater than $85,000 and less than or equal to $107,000</a:t>
                      </a:r>
                    </a:p>
                  </a:txBody>
                  <a:tcPr anchor="ctr"/>
                </a:tc>
                <a:tc>
                  <a:txBody>
                    <a:bodyPr/>
                    <a:lstStyle/>
                    <a:p>
                      <a:r>
                        <a:rPr lang="en-US"/>
                        <a:t>Greater than $170,000 and less than or equal to $214,000</a:t>
                      </a:r>
                    </a:p>
                  </a:txBody>
                  <a:tcPr anchor="ctr"/>
                </a:tc>
                <a:tc>
                  <a:txBody>
                    <a:bodyPr/>
                    <a:lstStyle/>
                    <a:p>
                      <a:r>
                        <a:rPr lang="en-US"/>
                        <a:t>$54.10</a:t>
                      </a:r>
                    </a:p>
                  </a:txBody>
                  <a:tcPr anchor="ctr"/>
                </a:tc>
                <a:tc>
                  <a:txBody>
                    <a:bodyPr/>
                    <a:lstStyle/>
                    <a:p>
                      <a:r>
                        <a:rPr lang="en-US"/>
                        <a:t>$189.60</a:t>
                      </a:r>
                    </a:p>
                  </a:txBody>
                  <a:tcPr anchor="ctr"/>
                </a:tc>
              </a:tr>
              <a:tr h="864867">
                <a:tc>
                  <a:txBody>
                    <a:bodyPr/>
                    <a:lstStyle/>
                    <a:p>
                      <a:r>
                        <a:rPr lang="en-US"/>
                        <a:t>Greater than $107,000 and less than or equal to $133,500</a:t>
                      </a:r>
                    </a:p>
                  </a:txBody>
                  <a:tcPr anchor="ctr"/>
                </a:tc>
                <a:tc>
                  <a:txBody>
                    <a:bodyPr/>
                    <a:lstStyle/>
                    <a:p>
                      <a:r>
                        <a:rPr lang="en-US"/>
                        <a:t>Greater than $214,000 and less than or equal to $267,000</a:t>
                      </a:r>
                    </a:p>
                  </a:txBody>
                  <a:tcPr anchor="ctr"/>
                </a:tc>
                <a:tc>
                  <a:txBody>
                    <a:bodyPr/>
                    <a:lstStyle/>
                    <a:p>
                      <a:r>
                        <a:rPr lang="en-US"/>
                        <a:t>$135.40</a:t>
                      </a:r>
                    </a:p>
                  </a:txBody>
                  <a:tcPr anchor="ctr"/>
                </a:tc>
                <a:tc>
                  <a:txBody>
                    <a:bodyPr/>
                    <a:lstStyle/>
                    <a:p>
                      <a:r>
                        <a:rPr lang="en-US"/>
                        <a:t>$270.90</a:t>
                      </a:r>
                    </a:p>
                  </a:txBody>
                  <a:tcPr anchor="ctr"/>
                </a:tc>
              </a:tr>
              <a:tr h="864867">
                <a:tc>
                  <a:txBody>
                    <a:bodyPr/>
                    <a:lstStyle/>
                    <a:p>
                      <a:r>
                        <a:rPr lang="en-US"/>
                        <a:t>Greater than  $133,500 and less than or equal to $160,000</a:t>
                      </a:r>
                    </a:p>
                  </a:txBody>
                  <a:tcPr anchor="ctr"/>
                </a:tc>
                <a:tc>
                  <a:txBody>
                    <a:bodyPr/>
                    <a:lstStyle/>
                    <a:p>
                      <a:r>
                        <a:rPr lang="en-US"/>
                        <a:t>Greater than $267,000 and less than or equal to $320,000</a:t>
                      </a:r>
                    </a:p>
                  </a:txBody>
                  <a:tcPr anchor="ctr"/>
                </a:tc>
                <a:tc>
                  <a:txBody>
                    <a:bodyPr/>
                    <a:lstStyle/>
                    <a:p>
                      <a:r>
                        <a:rPr lang="en-US"/>
                        <a:t>$216.70</a:t>
                      </a:r>
                    </a:p>
                  </a:txBody>
                  <a:tcPr anchor="ctr"/>
                </a:tc>
                <a:tc>
                  <a:txBody>
                    <a:bodyPr/>
                    <a:lstStyle/>
                    <a:p>
                      <a:r>
                        <a:rPr lang="en-US"/>
                        <a:t>$352.20</a:t>
                      </a:r>
                    </a:p>
                  </a:txBody>
                  <a:tcPr anchor="ctr"/>
                </a:tc>
              </a:tr>
              <a:tr h="605407">
                <a:tc>
                  <a:txBody>
                    <a:bodyPr/>
                    <a:lstStyle/>
                    <a:p>
                      <a:r>
                        <a:rPr lang="en-US"/>
                        <a:t>Greater than $160,000 and less than $500,000</a:t>
                      </a:r>
                    </a:p>
                  </a:txBody>
                  <a:tcPr anchor="ctr"/>
                </a:tc>
                <a:tc>
                  <a:txBody>
                    <a:bodyPr/>
                    <a:lstStyle/>
                    <a:p>
                      <a:r>
                        <a:rPr lang="en-US"/>
                        <a:t>Greater than $320,000 and less than $750,000</a:t>
                      </a:r>
                    </a:p>
                  </a:txBody>
                  <a:tcPr anchor="ctr"/>
                </a:tc>
                <a:tc>
                  <a:txBody>
                    <a:bodyPr/>
                    <a:lstStyle/>
                    <a:p>
                      <a:r>
                        <a:rPr lang="en-US"/>
                        <a:t>$297.90</a:t>
                      </a:r>
                    </a:p>
                  </a:txBody>
                  <a:tcPr anchor="ctr"/>
                </a:tc>
                <a:tc>
                  <a:txBody>
                    <a:bodyPr/>
                    <a:lstStyle/>
                    <a:p>
                      <a:r>
                        <a:rPr lang="en-US"/>
                        <a:t>$433.40</a:t>
                      </a:r>
                    </a:p>
                  </a:txBody>
                  <a:tcPr anchor="ctr"/>
                </a:tc>
              </a:tr>
              <a:tr h="605407">
                <a:tc>
                  <a:txBody>
                    <a:bodyPr/>
                    <a:lstStyle/>
                    <a:p>
                      <a:r>
                        <a:rPr lang="en-US"/>
                        <a:t>Greater than or equal to $500,000</a:t>
                      </a:r>
                    </a:p>
                  </a:txBody>
                  <a:tcPr anchor="ctr"/>
                </a:tc>
                <a:tc>
                  <a:txBody>
                    <a:bodyPr/>
                    <a:lstStyle/>
                    <a:p>
                      <a:r>
                        <a:rPr lang="en-US"/>
                        <a:t>Greater than or equal to $750,000</a:t>
                      </a:r>
                    </a:p>
                  </a:txBody>
                  <a:tcPr anchor="ctr"/>
                </a:tc>
                <a:tc>
                  <a:txBody>
                    <a:bodyPr/>
                    <a:lstStyle/>
                    <a:p>
                      <a:r>
                        <a:rPr lang="en-US"/>
                        <a:t>$325.00</a:t>
                      </a:r>
                    </a:p>
                  </a:txBody>
                  <a:tcPr anchor="ctr"/>
                </a:tc>
                <a:tc>
                  <a:txBody>
                    <a:bodyPr/>
                    <a:lstStyle/>
                    <a:p>
                      <a:r>
                        <a:rPr lang="en-US" dirty="0"/>
                        <a:t>$460.50</a:t>
                      </a:r>
                    </a:p>
                  </a:txBody>
                  <a:tcPr anchor="ctr"/>
                </a:tc>
              </a:tr>
            </a:tbl>
          </a:graphicData>
        </a:graphic>
      </p:graphicFrame>
    </p:spTree>
    <p:extLst>
      <p:ext uri="{BB962C8B-B14F-4D97-AF65-F5344CB8AC3E}">
        <p14:creationId xmlns:p14="http://schemas.microsoft.com/office/powerpoint/2010/main" val="3233076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p:cNvSpPr>
            <a:spLocks noGrp="1" noChangeArrowheads="1"/>
          </p:cNvSpPr>
          <p:nvPr>
            <p:ph type="ctrTitle"/>
          </p:nvPr>
        </p:nvSpPr>
        <p:spPr>
          <a:xfrm>
            <a:off x="1356360" y="2118996"/>
            <a:ext cx="10027920" cy="1431925"/>
          </a:xfrm>
        </p:spPr>
        <p:txBody>
          <a:bodyPr>
            <a:normAutofit fontScale="90000"/>
          </a:bodyPr>
          <a:lstStyle/>
          <a:p>
            <a:pPr eaLnBrk="1" hangingPunct="1">
              <a:defRPr/>
            </a:pPr>
            <a:r>
              <a:rPr lang="en-US" b="1" i="1" dirty="0" smtClean="0"/>
              <a:t>Health &amp; Welfare Benefits</a:t>
            </a:r>
          </a:p>
        </p:txBody>
      </p:sp>
    </p:spTree>
    <p:extLst>
      <p:ext uri="{BB962C8B-B14F-4D97-AF65-F5344CB8AC3E}">
        <p14:creationId xmlns:p14="http://schemas.microsoft.com/office/powerpoint/2010/main" val="27088547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p:cNvSpPr>
            <a:spLocks noGrp="1"/>
          </p:cNvSpPr>
          <p:nvPr>
            <p:ph type="ftr" sz="quarter" idx="4294967295"/>
          </p:nvPr>
        </p:nvSpPr>
        <p:spPr>
          <a:xfrm>
            <a:off x="4648200" y="6245225"/>
            <a:ext cx="2895600" cy="476250"/>
          </a:xfrm>
          <a:prstGeom prst="rect">
            <a:avLst/>
          </a:prstGeom>
          <a:noFill/>
        </p:spPr>
        <p:txBody>
          <a:bodyPr/>
          <a:lstStyle/>
          <a:p>
            <a:r>
              <a:rPr lang="en-US" dirty="0" smtClean="0"/>
              <a:t>Health Insurance After You Retire</a:t>
            </a:r>
          </a:p>
        </p:txBody>
      </p:sp>
      <p:sp>
        <p:nvSpPr>
          <p:cNvPr id="10243" name="Slide Number Placeholder 5"/>
          <p:cNvSpPr>
            <a:spLocks noGrp="1"/>
          </p:cNvSpPr>
          <p:nvPr>
            <p:ph type="sldNum" sz="quarter" idx="12"/>
          </p:nvPr>
        </p:nvSpPr>
        <p:spPr>
          <a:noFill/>
        </p:spPr>
        <p:txBody>
          <a:bodyPr/>
          <a:lstStyle/>
          <a:p>
            <a:fld id="{06AAE380-AAB8-47EB-A51E-AB9D5F048615}" type="slidenum">
              <a:rPr smtClean="0"/>
              <a:pPr/>
              <a:t>12</a:t>
            </a:fld>
            <a:endParaRPr dirty="0" smtClean="0"/>
          </a:p>
        </p:txBody>
      </p:sp>
      <p:sp>
        <p:nvSpPr>
          <p:cNvPr id="11268" name="Rectangle 4"/>
          <p:cNvSpPr>
            <a:spLocks noGrp="1" noChangeArrowheads="1"/>
          </p:cNvSpPr>
          <p:nvPr>
            <p:ph type="title"/>
          </p:nvPr>
        </p:nvSpPr>
        <p:spPr/>
        <p:txBody>
          <a:bodyPr/>
          <a:lstStyle/>
          <a:p>
            <a:pPr eaLnBrk="1" hangingPunct="1">
              <a:defRPr/>
            </a:pPr>
            <a:r>
              <a:rPr lang="en-US" dirty="0" smtClean="0"/>
              <a:t>Health &amp; Welfare Benefits</a:t>
            </a:r>
          </a:p>
        </p:txBody>
      </p:sp>
      <p:sp>
        <p:nvSpPr>
          <p:cNvPr id="11269" name="Rectangle 5"/>
          <p:cNvSpPr>
            <a:spLocks noGrp="1" noChangeArrowheads="1"/>
          </p:cNvSpPr>
          <p:nvPr>
            <p:ph type="body" idx="1"/>
          </p:nvPr>
        </p:nvSpPr>
        <p:spPr>
          <a:xfrm>
            <a:off x="1981200" y="1828800"/>
            <a:ext cx="8229600" cy="4267200"/>
          </a:xfrm>
        </p:spPr>
        <p:txBody>
          <a:bodyPr/>
          <a:lstStyle/>
          <a:p>
            <a:pPr eaLnBrk="1" hangingPunct="1">
              <a:defRPr/>
            </a:pPr>
            <a:r>
              <a:rPr lang="en-US" dirty="0" smtClean="0"/>
              <a:t>Retirees may continue into retirement:</a:t>
            </a:r>
          </a:p>
          <a:p>
            <a:pPr lvl="1" eaLnBrk="1" hangingPunct="1">
              <a:defRPr/>
            </a:pPr>
            <a:r>
              <a:rPr lang="en-US" b="1" dirty="0" smtClean="0"/>
              <a:t>Medical, Dental, and Legal</a:t>
            </a:r>
          </a:p>
          <a:p>
            <a:pPr eaLnBrk="1" hangingPunct="1">
              <a:defRPr/>
            </a:pPr>
            <a:r>
              <a:rPr lang="en-US" dirty="0" smtClean="0"/>
              <a:t>Vision:</a:t>
            </a:r>
          </a:p>
          <a:p>
            <a:pPr lvl="1" eaLnBrk="1" hangingPunct="1">
              <a:defRPr/>
            </a:pPr>
            <a:r>
              <a:rPr lang="en-US" dirty="0" smtClean="0"/>
              <a:t>VSP:  Retiree can pay full premium to VSP</a:t>
            </a:r>
          </a:p>
          <a:p>
            <a:pPr lvl="2" eaLnBrk="1" hangingPunct="1">
              <a:defRPr/>
            </a:pPr>
            <a:r>
              <a:rPr lang="en-US" dirty="0" smtClean="0"/>
              <a:t>Frame </a:t>
            </a:r>
            <a:r>
              <a:rPr lang="en-US" dirty="0"/>
              <a:t>allowance:  $150 ($20 </a:t>
            </a:r>
            <a:r>
              <a:rPr lang="en-US" dirty="0" smtClean="0"/>
              <a:t>more vs. employee VSP)</a:t>
            </a:r>
          </a:p>
          <a:p>
            <a:pPr lvl="2" eaLnBrk="1" hangingPunct="1">
              <a:defRPr/>
            </a:pPr>
            <a:r>
              <a:rPr lang="en-US" dirty="0" smtClean="0"/>
              <a:t>$55 copayment for progressive lenses</a:t>
            </a:r>
            <a:endParaRPr lang="en-US" dirty="0"/>
          </a:p>
          <a:p>
            <a:pPr lvl="1" eaLnBrk="1" hangingPunct="1">
              <a:defRPr/>
            </a:pPr>
            <a:r>
              <a:rPr lang="en-US" dirty="0" smtClean="0"/>
              <a:t>Health Net &amp; Kaiser cover eye glasses for members with Medicare</a:t>
            </a:r>
          </a:p>
        </p:txBody>
      </p:sp>
    </p:spTree>
    <p:extLst>
      <p:ext uri="{BB962C8B-B14F-4D97-AF65-F5344CB8AC3E}">
        <p14:creationId xmlns:p14="http://schemas.microsoft.com/office/powerpoint/2010/main" val="365082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lide Number Placeholder 5"/>
          <p:cNvSpPr>
            <a:spLocks noGrp="1"/>
          </p:cNvSpPr>
          <p:nvPr>
            <p:ph type="sldNum" sz="quarter" idx="12"/>
          </p:nvPr>
        </p:nvSpPr>
        <p:spPr>
          <a:noFill/>
        </p:spPr>
        <p:txBody>
          <a:bodyPr/>
          <a:lstStyle/>
          <a:p>
            <a:fld id="{AB8B7D48-AAE1-4542-A9C2-57040E9B98E2}" type="slidenum">
              <a:rPr smtClean="0"/>
              <a:pPr/>
              <a:t>13</a:t>
            </a:fld>
            <a:endParaRPr dirty="0" smtClean="0"/>
          </a:p>
        </p:txBody>
      </p:sp>
      <p:sp>
        <p:nvSpPr>
          <p:cNvPr id="13316" name="Rectangle 4"/>
          <p:cNvSpPr>
            <a:spLocks noGrp="1" noChangeArrowheads="1"/>
          </p:cNvSpPr>
          <p:nvPr>
            <p:ph type="title"/>
          </p:nvPr>
        </p:nvSpPr>
        <p:spPr/>
        <p:txBody>
          <a:bodyPr/>
          <a:lstStyle/>
          <a:p>
            <a:pPr eaLnBrk="1" hangingPunct="1">
              <a:defRPr/>
            </a:pPr>
            <a:r>
              <a:rPr lang="en-US" dirty="0" smtClean="0"/>
              <a:t>Eligibility for Retiree Health</a:t>
            </a:r>
          </a:p>
        </p:txBody>
      </p:sp>
      <p:sp>
        <p:nvSpPr>
          <p:cNvPr id="13317" name="Rectangle 5"/>
          <p:cNvSpPr>
            <a:spLocks noGrp="1" noChangeArrowheads="1"/>
          </p:cNvSpPr>
          <p:nvPr>
            <p:ph type="body" idx="1"/>
          </p:nvPr>
        </p:nvSpPr>
        <p:spPr>
          <a:xfrm>
            <a:off x="1981200" y="1981200"/>
            <a:ext cx="8229600" cy="4495800"/>
          </a:xfrm>
        </p:spPr>
        <p:txBody>
          <a:bodyPr/>
          <a:lstStyle/>
          <a:p>
            <a:pPr eaLnBrk="1" hangingPunct="1">
              <a:lnSpc>
                <a:spcPct val="90000"/>
              </a:lnSpc>
              <a:defRPr/>
            </a:pPr>
            <a:r>
              <a:rPr lang="en-US" b="1" dirty="0" smtClean="0"/>
              <a:t>Medical &amp; Dental</a:t>
            </a:r>
            <a:r>
              <a:rPr lang="en-US" dirty="0" smtClean="0"/>
              <a:t> insurance may continue into retirement:</a:t>
            </a:r>
          </a:p>
          <a:p>
            <a:pPr lvl="1" eaLnBrk="1" hangingPunct="1">
              <a:lnSpc>
                <a:spcPct val="90000"/>
              </a:lnSpc>
              <a:defRPr/>
            </a:pPr>
            <a:r>
              <a:rPr lang="en-US" dirty="0" smtClean="0"/>
              <a:t>UC Retirement Plan (UCRP) members must elect </a:t>
            </a:r>
            <a:r>
              <a:rPr lang="en-US" u="sng" dirty="0" smtClean="0"/>
              <a:t>monthly</a:t>
            </a:r>
            <a:r>
              <a:rPr lang="en-US" dirty="0" smtClean="0"/>
              <a:t> retirement income</a:t>
            </a:r>
          </a:p>
          <a:p>
            <a:pPr lvl="1" eaLnBrk="1" hangingPunct="1">
              <a:lnSpc>
                <a:spcPct val="90000"/>
              </a:lnSpc>
              <a:defRPr/>
            </a:pPr>
            <a:r>
              <a:rPr lang="en-US" dirty="0" smtClean="0"/>
              <a:t>Must retire within 120 days of terminating UC employment</a:t>
            </a:r>
          </a:p>
          <a:p>
            <a:pPr lvl="1" eaLnBrk="1" hangingPunct="1">
              <a:lnSpc>
                <a:spcPct val="90000"/>
              </a:lnSpc>
              <a:defRPr/>
            </a:pPr>
            <a:r>
              <a:rPr lang="en-US" dirty="0" smtClean="0"/>
              <a:t>Insurance coverage must be continuous</a:t>
            </a:r>
          </a:p>
          <a:p>
            <a:pPr eaLnBrk="1" hangingPunct="1">
              <a:lnSpc>
                <a:spcPct val="90000"/>
              </a:lnSpc>
              <a:defRPr/>
            </a:pPr>
            <a:r>
              <a:rPr lang="en-US" dirty="0" smtClean="0"/>
              <a:t>If you elect a </a:t>
            </a:r>
            <a:r>
              <a:rPr lang="en-US" b="1" dirty="0" smtClean="0"/>
              <a:t>lump sum cashout</a:t>
            </a:r>
            <a:r>
              <a:rPr lang="en-US" dirty="0" smtClean="0"/>
              <a:t>, you forfeit UC health insurance</a:t>
            </a:r>
          </a:p>
        </p:txBody>
      </p:sp>
    </p:spTree>
    <p:extLst>
      <p:ext uri="{BB962C8B-B14F-4D97-AF65-F5344CB8AC3E}">
        <p14:creationId xmlns:p14="http://schemas.microsoft.com/office/powerpoint/2010/main" val="4069647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7297065-12DB-4451-8B30-EBF38A6018EA}" type="slidenum">
              <a:rPr lang="en-US" smtClean="0"/>
              <a:t>14</a:t>
            </a:fld>
            <a:endParaRPr lang="en-US"/>
          </a:p>
        </p:txBody>
      </p:sp>
      <p:sp>
        <p:nvSpPr>
          <p:cNvPr id="3" name="Title 2"/>
          <p:cNvSpPr>
            <a:spLocks noGrp="1"/>
          </p:cNvSpPr>
          <p:nvPr>
            <p:ph type="title"/>
          </p:nvPr>
        </p:nvSpPr>
        <p:spPr>
          <a:xfrm>
            <a:off x="2082485" y="319339"/>
            <a:ext cx="10515600" cy="729212"/>
          </a:xfrm>
        </p:spPr>
        <p:txBody>
          <a:bodyPr>
            <a:normAutofit fontScale="90000"/>
          </a:bodyPr>
          <a:lstStyle/>
          <a:p>
            <a:r>
              <a:rPr lang="en-US" dirty="0"/>
              <a:t>When a UC employee retires</a:t>
            </a:r>
            <a:br>
              <a:rPr lang="en-US" dirty="0"/>
            </a:br>
            <a:endParaRPr lang="en-US" dirty="0"/>
          </a:p>
        </p:txBody>
      </p:sp>
      <p:sp>
        <p:nvSpPr>
          <p:cNvPr id="4" name="Content Placeholder 3"/>
          <p:cNvSpPr>
            <a:spLocks noGrp="1"/>
          </p:cNvSpPr>
          <p:nvPr>
            <p:ph idx="1"/>
          </p:nvPr>
        </p:nvSpPr>
        <p:spPr/>
        <p:txBody>
          <a:bodyPr/>
          <a:lstStyle/>
          <a:p>
            <a:pPr lvl="1">
              <a:spcAft>
                <a:spcPts val="600"/>
              </a:spcAft>
              <a:defRPr/>
            </a:pPr>
            <a:r>
              <a:rPr lang="en-US" sz="2400" dirty="0"/>
              <a:t>Special Enrollment Period (SEP)</a:t>
            </a:r>
          </a:p>
          <a:p>
            <a:pPr lvl="2">
              <a:spcAft>
                <a:spcPts val="600"/>
              </a:spcAft>
              <a:defRPr/>
            </a:pPr>
            <a:r>
              <a:rPr lang="en-US" sz="2400" dirty="0"/>
              <a:t>Eligible to enroll in Medicare at separation</a:t>
            </a:r>
          </a:p>
          <a:p>
            <a:pPr lvl="2">
              <a:spcAft>
                <a:spcPts val="600"/>
              </a:spcAft>
              <a:defRPr/>
            </a:pPr>
            <a:r>
              <a:rPr lang="en-US" sz="2400" dirty="0"/>
              <a:t>Part A is premium-free</a:t>
            </a:r>
          </a:p>
          <a:p>
            <a:pPr lvl="1">
              <a:spcAft>
                <a:spcPts val="600"/>
              </a:spcAft>
              <a:defRPr/>
            </a:pPr>
            <a:r>
              <a:rPr lang="en-US" sz="2400" dirty="0"/>
              <a:t>Medicare not required, if not eligible for premium-free Part A</a:t>
            </a:r>
          </a:p>
          <a:p>
            <a:pPr lvl="1">
              <a:spcAft>
                <a:spcPts val="600"/>
              </a:spcAft>
              <a:defRPr/>
            </a:pPr>
            <a:r>
              <a:rPr lang="en-US" sz="2400" dirty="0"/>
              <a:t>Retirement counseling</a:t>
            </a:r>
          </a:p>
          <a:p>
            <a:pPr lvl="2">
              <a:spcAft>
                <a:spcPts val="600"/>
              </a:spcAft>
              <a:defRPr/>
            </a:pPr>
            <a:r>
              <a:rPr lang="en-US" sz="2400" dirty="0"/>
              <a:t>“Request for Employment Information” </a:t>
            </a:r>
            <a:r>
              <a:rPr lang="en-US" sz="2400" dirty="0" smtClean="0"/>
              <a:t>(</a:t>
            </a:r>
            <a:r>
              <a:rPr lang="en-US" sz="2400" dirty="0"/>
              <a:t>CMS L564) form</a:t>
            </a:r>
          </a:p>
          <a:p>
            <a:pPr lvl="2">
              <a:spcAft>
                <a:spcPts val="600"/>
              </a:spcAft>
              <a:defRPr/>
            </a:pPr>
            <a:r>
              <a:rPr lang="en-US" sz="2400" dirty="0"/>
              <a:t>2-3 months prior to separation - employee begins Medicare enroll process</a:t>
            </a:r>
          </a:p>
          <a:p>
            <a:endParaRPr lang="en-US" dirty="0"/>
          </a:p>
        </p:txBody>
      </p:sp>
    </p:spTree>
    <p:extLst>
      <p:ext uri="{BB962C8B-B14F-4D97-AF65-F5344CB8AC3E}">
        <p14:creationId xmlns:p14="http://schemas.microsoft.com/office/powerpoint/2010/main" val="3424911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Slide Number Placeholder 5"/>
          <p:cNvSpPr>
            <a:spLocks noGrp="1"/>
          </p:cNvSpPr>
          <p:nvPr>
            <p:ph type="sldNum" sz="quarter" idx="12"/>
          </p:nvPr>
        </p:nvSpPr>
        <p:spPr>
          <a:noFill/>
        </p:spPr>
        <p:txBody>
          <a:bodyPr/>
          <a:lstStyle/>
          <a:p>
            <a:fld id="{58E2C737-5620-476F-AD6E-8E5E2CA1C30C}" type="slidenum">
              <a:rPr smtClean="0"/>
              <a:pPr/>
              <a:t>15</a:t>
            </a:fld>
            <a:endParaRPr smtClean="0"/>
          </a:p>
        </p:txBody>
      </p:sp>
      <p:sp>
        <p:nvSpPr>
          <p:cNvPr id="21508" name="Rectangle 4"/>
          <p:cNvSpPr>
            <a:spLocks noGrp="1" noChangeArrowheads="1"/>
          </p:cNvSpPr>
          <p:nvPr>
            <p:ph type="title"/>
          </p:nvPr>
        </p:nvSpPr>
        <p:spPr/>
        <p:txBody>
          <a:bodyPr/>
          <a:lstStyle/>
          <a:p>
            <a:pPr eaLnBrk="1" hangingPunct="1">
              <a:defRPr/>
            </a:pPr>
            <a:r>
              <a:rPr lang="en-US" smtClean="0"/>
              <a:t>UC’s Medicare Requirements</a:t>
            </a:r>
          </a:p>
        </p:txBody>
      </p:sp>
      <p:sp>
        <p:nvSpPr>
          <p:cNvPr id="21509" name="Rectangle 5"/>
          <p:cNvSpPr>
            <a:spLocks noGrp="1" noChangeArrowheads="1"/>
          </p:cNvSpPr>
          <p:nvPr>
            <p:ph type="body" idx="1"/>
          </p:nvPr>
        </p:nvSpPr>
        <p:spPr/>
        <p:txBody>
          <a:bodyPr/>
          <a:lstStyle/>
          <a:p>
            <a:pPr eaLnBrk="1" hangingPunct="1">
              <a:lnSpc>
                <a:spcPct val="90000"/>
              </a:lnSpc>
              <a:defRPr/>
            </a:pPr>
            <a:r>
              <a:rPr lang="en-US" b="1" u="sng" dirty="0" smtClean="0"/>
              <a:t>Retirees</a:t>
            </a:r>
            <a:r>
              <a:rPr lang="en-US" dirty="0" smtClean="0"/>
              <a:t> (not employees) and their family members must enroll in Medicare Part B:</a:t>
            </a:r>
          </a:p>
          <a:p>
            <a:pPr lvl="1" eaLnBrk="1" hangingPunct="1">
              <a:lnSpc>
                <a:spcPct val="90000"/>
              </a:lnSpc>
              <a:defRPr/>
            </a:pPr>
            <a:r>
              <a:rPr lang="en-US" dirty="0" smtClean="0"/>
              <a:t>If they are enrolled in medical insurance</a:t>
            </a:r>
          </a:p>
          <a:p>
            <a:pPr lvl="1" eaLnBrk="1" hangingPunct="1">
              <a:lnSpc>
                <a:spcPct val="90000"/>
              </a:lnSpc>
              <a:defRPr/>
            </a:pPr>
            <a:r>
              <a:rPr lang="en-US" dirty="0" smtClean="0"/>
              <a:t>If they are eligible for Part A free of charge</a:t>
            </a:r>
          </a:p>
          <a:p>
            <a:pPr eaLnBrk="1" hangingPunct="1">
              <a:lnSpc>
                <a:spcPct val="90000"/>
              </a:lnSpc>
              <a:defRPr/>
            </a:pPr>
            <a:r>
              <a:rPr lang="en-US" dirty="0" smtClean="0"/>
              <a:t>You can be eligible for Part A for free </a:t>
            </a:r>
            <a:r>
              <a:rPr lang="en-US" b="1" dirty="0" smtClean="0"/>
              <a:t>through a current or former spouse</a:t>
            </a:r>
            <a:r>
              <a:rPr lang="en-US" dirty="0" smtClean="0"/>
              <a:t>, even if you didn’t pay in to Social Security</a:t>
            </a:r>
          </a:p>
        </p:txBody>
      </p:sp>
    </p:spTree>
    <p:extLst>
      <p:ext uri="{BB962C8B-B14F-4D97-AF65-F5344CB8AC3E}">
        <p14:creationId xmlns:p14="http://schemas.microsoft.com/office/powerpoint/2010/main" val="27099592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7297065-12DB-4451-8B30-EBF38A6018EA}" type="slidenum">
              <a:rPr lang="en-US" smtClean="0"/>
              <a:t>16</a:t>
            </a:fld>
            <a:endParaRPr lang="en-US"/>
          </a:p>
        </p:txBody>
      </p:sp>
      <p:sp>
        <p:nvSpPr>
          <p:cNvPr id="3" name="Title 2"/>
          <p:cNvSpPr>
            <a:spLocks noGrp="1"/>
          </p:cNvSpPr>
          <p:nvPr>
            <p:ph type="title"/>
          </p:nvPr>
        </p:nvSpPr>
        <p:spPr>
          <a:xfrm>
            <a:off x="2249463" y="295485"/>
            <a:ext cx="10515600" cy="729212"/>
          </a:xfrm>
        </p:spPr>
        <p:txBody>
          <a:bodyPr>
            <a:normAutofit fontScale="90000"/>
          </a:bodyPr>
          <a:lstStyle/>
          <a:p>
            <a:r>
              <a:rPr lang="en-US" dirty="0"/>
              <a:t>Compliance with UC Policy</a:t>
            </a:r>
            <a:br>
              <a:rPr lang="en-US" dirty="0"/>
            </a:br>
            <a:endParaRPr lang="en-US" dirty="0"/>
          </a:p>
        </p:txBody>
      </p:sp>
      <p:sp>
        <p:nvSpPr>
          <p:cNvPr id="4" name="Content Placeholder 3"/>
          <p:cNvSpPr>
            <a:spLocks noGrp="1"/>
          </p:cNvSpPr>
          <p:nvPr>
            <p:ph idx="1"/>
          </p:nvPr>
        </p:nvSpPr>
        <p:spPr/>
        <p:txBody>
          <a:bodyPr/>
          <a:lstStyle/>
          <a:p>
            <a:pPr lvl="1">
              <a:spcBef>
                <a:spcPts val="2200"/>
              </a:spcBef>
              <a:defRPr/>
            </a:pPr>
            <a:r>
              <a:rPr lang="en-US" sz="1800" dirty="0"/>
              <a:t>Retirees and family members must enroll in Part B if they are eligible for premium-free Part A</a:t>
            </a:r>
          </a:p>
          <a:p>
            <a:pPr lvl="1">
              <a:spcBef>
                <a:spcPts val="2200"/>
              </a:spcBef>
              <a:defRPr/>
            </a:pPr>
            <a:r>
              <a:rPr lang="en-US" sz="1800" dirty="0"/>
              <a:t>Must maintain Part B coverage by paying premiums to Social Security</a:t>
            </a:r>
          </a:p>
          <a:p>
            <a:pPr lvl="1">
              <a:spcBef>
                <a:spcPts val="2200"/>
              </a:spcBef>
              <a:defRPr/>
            </a:pPr>
            <a:r>
              <a:rPr lang="en-US" sz="1800" dirty="0"/>
              <a:t>Must assign benefits to Medicare – complete Blue Shield of California “Part D” form or “UBEN127”</a:t>
            </a:r>
          </a:p>
          <a:p>
            <a:pPr lvl="1">
              <a:spcBef>
                <a:spcPts val="2200"/>
              </a:spcBef>
              <a:defRPr/>
            </a:pPr>
            <a:r>
              <a:rPr lang="en-US" sz="1800" dirty="0"/>
              <a:t>Consequences for non-compliance</a:t>
            </a:r>
          </a:p>
          <a:p>
            <a:endParaRPr lang="en-US" dirty="0"/>
          </a:p>
        </p:txBody>
      </p:sp>
    </p:spTree>
    <p:extLst>
      <p:ext uri="{BB962C8B-B14F-4D97-AF65-F5344CB8AC3E}">
        <p14:creationId xmlns:p14="http://schemas.microsoft.com/office/powerpoint/2010/main" val="374679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7297065-12DB-4451-8B30-EBF38A6018EA}" type="slidenum">
              <a:rPr lang="en-US" smtClean="0"/>
              <a:t>17</a:t>
            </a:fld>
            <a:endParaRPr lang="en-US"/>
          </a:p>
        </p:txBody>
      </p:sp>
      <p:sp>
        <p:nvSpPr>
          <p:cNvPr id="3" name="Title 2"/>
          <p:cNvSpPr>
            <a:spLocks noGrp="1"/>
          </p:cNvSpPr>
          <p:nvPr>
            <p:ph type="title"/>
          </p:nvPr>
        </p:nvSpPr>
        <p:spPr>
          <a:xfrm>
            <a:off x="2249463" y="263679"/>
            <a:ext cx="10515600" cy="729212"/>
          </a:xfrm>
        </p:spPr>
        <p:txBody>
          <a:bodyPr>
            <a:noAutofit/>
          </a:bodyPr>
          <a:lstStyle/>
          <a:p>
            <a:r>
              <a:rPr lang="en-US" sz="3600" dirty="0"/>
              <a:t>Health Savings Plan (HSP) and Medicare</a:t>
            </a:r>
            <a:br>
              <a:rPr lang="en-US" sz="3600" dirty="0"/>
            </a:br>
            <a:endParaRPr lang="en-US" sz="3600" dirty="0"/>
          </a:p>
        </p:txBody>
      </p:sp>
      <p:sp>
        <p:nvSpPr>
          <p:cNvPr id="6" name="Rectangle 5"/>
          <p:cNvSpPr/>
          <p:nvPr/>
        </p:nvSpPr>
        <p:spPr>
          <a:xfrm>
            <a:off x="286247" y="1113183"/>
            <a:ext cx="11807687" cy="4832092"/>
          </a:xfrm>
          <a:prstGeom prst="rect">
            <a:avLst/>
          </a:prstGeom>
        </p:spPr>
        <p:txBody>
          <a:bodyPr wrap="square">
            <a:spAutoFit/>
          </a:bodyPr>
          <a:lstStyle/>
          <a:p>
            <a:pPr marL="283464" indent="-283464">
              <a:buFont typeface="Arial" pitchFamily="34" charset="0"/>
              <a:buChar char="•"/>
            </a:pPr>
            <a:r>
              <a:rPr lang="en-US" sz="2800" dirty="0">
                <a:solidFill>
                  <a:srgbClr val="0064A4"/>
                </a:solidFill>
              </a:rPr>
              <a:t>If a UC employee or family member is </a:t>
            </a:r>
            <a:r>
              <a:rPr lang="en-US" sz="2800" u="sng" dirty="0">
                <a:solidFill>
                  <a:srgbClr val="0064A4"/>
                </a:solidFill>
              </a:rPr>
              <a:t>already in Medicare</a:t>
            </a:r>
            <a:r>
              <a:rPr lang="en-US" sz="2800" dirty="0">
                <a:solidFill>
                  <a:srgbClr val="0064A4"/>
                </a:solidFill>
              </a:rPr>
              <a:t>, he or she should </a:t>
            </a:r>
            <a:r>
              <a:rPr lang="en-US" sz="2800" u="sng" dirty="0">
                <a:solidFill>
                  <a:srgbClr val="0064A4"/>
                </a:solidFill>
              </a:rPr>
              <a:t>not enroll in UC’s HSP</a:t>
            </a:r>
            <a:r>
              <a:rPr lang="en-US" sz="2800" dirty="0">
                <a:solidFill>
                  <a:srgbClr val="0064A4"/>
                </a:solidFill>
              </a:rPr>
              <a:t>. </a:t>
            </a:r>
          </a:p>
          <a:p>
            <a:pPr marL="283464" indent="-283464">
              <a:buFont typeface="Arial" pitchFamily="34" charset="0"/>
              <a:buChar char="•"/>
            </a:pPr>
            <a:r>
              <a:rPr lang="en-US" sz="2800" dirty="0">
                <a:solidFill>
                  <a:srgbClr val="0064A4"/>
                </a:solidFill>
              </a:rPr>
              <a:t>If a UC employee or family member is currently enrolled in UC’s HSP and </a:t>
            </a:r>
            <a:r>
              <a:rPr lang="en-US" sz="2800" u="sng" dirty="0">
                <a:solidFill>
                  <a:srgbClr val="0064A4"/>
                </a:solidFill>
              </a:rPr>
              <a:t>during the year enrolls in Medicare </a:t>
            </a:r>
            <a:r>
              <a:rPr lang="en-US" sz="2800" dirty="0">
                <a:solidFill>
                  <a:srgbClr val="0064A4"/>
                </a:solidFill>
              </a:rPr>
              <a:t>(A, B, C, or D), he or she </a:t>
            </a:r>
            <a:r>
              <a:rPr lang="en-US" sz="2800" u="sng" dirty="0">
                <a:solidFill>
                  <a:srgbClr val="0064A4"/>
                </a:solidFill>
              </a:rPr>
              <a:t>must end his or her HSP coverage </a:t>
            </a:r>
            <a:r>
              <a:rPr lang="en-US" sz="2800" dirty="0">
                <a:solidFill>
                  <a:srgbClr val="0064A4"/>
                </a:solidFill>
              </a:rPr>
              <a:t>and stop contributing to the HSP effective the month Medicare coverage begins. The </a:t>
            </a:r>
            <a:r>
              <a:rPr lang="en-US" sz="2800" u="sng" dirty="0">
                <a:solidFill>
                  <a:srgbClr val="0064A4"/>
                </a:solidFill>
              </a:rPr>
              <a:t>member can continue to use the HSA funds</a:t>
            </a:r>
            <a:r>
              <a:rPr lang="en-US" sz="2800" dirty="0">
                <a:solidFill>
                  <a:srgbClr val="0064A4"/>
                </a:solidFill>
              </a:rPr>
              <a:t> for eligible expenses</a:t>
            </a:r>
            <a:r>
              <a:rPr lang="en-US" sz="2800" dirty="0" smtClean="0">
                <a:solidFill>
                  <a:srgbClr val="0064A4"/>
                </a:solidFill>
              </a:rPr>
              <a:t>.</a:t>
            </a:r>
          </a:p>
          <a:p>
            <a:r>
              <a:rPr lang="en-US" sz="2800" dirty="0" smtClean="0">
                <a:solidFill>
                  <a:srgbClr val="0064A4"/>
                </a:solidFill>
              </a:rPr>
              <a:t> </a:t>
            </a:r>
            <a:endParaRPr lang="en-US" sz="2800" dirty="0">
              <a:solidFill>
                <a:srgbClr val="0064A4"/>
              </a:solidFill>
            </a:endParaRPr>
          </a:p>
          <a:p>
            <a:pPr>
              <a:spcAft>
                <a:spcPts val="1200"/>
              </a:spcAft>
            </a:pPr>
            <a:r>
              <a:rPr lang="en-US" sz="2800" dirty="0">
                <a:solidFill>
                  <a:srgbClr val="0064A4"/>
                </a:solidFill>
              </a:rPr>
              <a:t>Important Note:  Since UC will not know about Medicare enrollment, UC relies on the person to confirm that he or she is eligible for the HSP. It is the person's responsibility to ensure he or she meets the HSA eligibility requirements</a:t>
            </a:r>
            <a:r>
              <a:rPr lang="en-US" dirty="0">
                <a:solidFill>
                  <a:schemeClr val="bg1">
                    <a:lumMod val="50000"/>
                  </a:schemeClr>
                </a:solidFill>
              </a:rPr>
              <a:t>.</a:t>
            </a:r>
            <a:endParaRPr lang="en-US" dirty="0">
              <a:solidFill>
                <a:schemeClr val="bg1">
                  <a:lumMod val="50000"/>
                </a:schemeClr>
              </a:solidFill>
            </a:endParaRPr>
          </a:p>
        </p:txBody>
      </p:sp>
    </p:spTree>
    <p:extLst>
      <p:ext uri="{BB962C8B-B14F-4D97-AF65-F5344CB8AC3E}">
        <p14:creationId xmlns:p14="http://schemas.microsoft.com/office/powerpoint/2010/main" val="1754606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en-US" dirty="0" smtClean="0"/>
              <a:t>When did you join UCRP?</a:t>
            </a:r>
          </a:p>
        </p:txBody>
      </p:sp>
      <p:sp>
        <p:nvSpPr>
          <p:cNvPr id="15363" name="Rectangle 3"/>
          <p:cNvSpPr>
            <a:spLocks noGrp="1" noChangeArrowheads="1"/>
          </p:cNvSpPr>
          <p:nvPr>
            <p:ph idx="1"/>
          </p:nvPr>
        </p:nvSpPr>
        <p:spPr>
          <a:xfrm>
            <a:off x="1981200" y="1752600"/>
            <a:ext cx="8229600" cy="4876800"/>
          </a:xfrm>
        </p:spPr>
        <p:txBody>
          <a:bodyPr>
            <a:normAutofit/>
          </a:bodyPr>
          <a:lstStyle/>
          <a:p>
            <a:pPr eaLnBrk="1" hangingPunct="1">
              <a:defRPr/>
            </a:pPr>
            <a:r>
              <a:rPr lang="en-US" b="1" u="sng" dirty="0" smtClean="0"/>
              <a:t>Before 1/1/1990</a:t>
            </a:r>
            <a:r>
              <a:rPr lang="en-US" dirty="0" smtClean="0"/>
              <a:t>:</a:t>
            </a:r>
          </a:p>
          <a:p>
            <a:pPr lvl="1" eaLnBrk="1" hangingPunct="1">
              <a:defRPr/>
            </a:pPr>
            <a:r>
              <a:rPr lang="en-US" dirty="0" smtClean="0"/>
              <a:t>Ages 50-54:  Must have 10 years of service credit</a:t>
            </a:r>
          </a:p>
          <a:p>
            <a:pPr lvl="1" eaLnBrk="1" hangingPunct="1">
              <a:defRPr/>
            </a:pPr>
            <a:r>
              <a:rPr lang="en-US" dirty="0" smtClean="0"/>
              <a:t>Age 55+:  Must have 5 years of service credit</a:t>
            </a:r>
          </a:p>
          <a:p>
            <a:pPr lvl="1" eaLnBrk="1" hangingPunct="1">
              <a:defRPr/>
            </a:pPr>
            <a:r>
              <a:rPr lang="en-US" dirty="0" smtClean="0"/>
              <a:t>Must not have had a break in service of more than 120 days</a:t>
            </a:r>
          </a:p>
          <a:p>
            <a:pPr lvl="1" eaLnBrk="1" hangingPunct="1">
              <a:defRPr/>
            </a:pPr>
            <a:r>
              <a:rPr lang="en-US" dirty="0" smtClean="0"/>
              <a:t>Eligible for 100% of UC’s maximum contribution toward medical and dental insurance</a:t>
            </a:r>
          </a:p>
          <a:p>
            <a:pPr eaLnBrk="1" hangingPunct="1">
              <a:defRPr/>
            </a:pPr>
            <a:r>
              <a:rPr lang="en-US" b="1" u="sng" dirty="0" smtClean="0"/>
              <a:t>On or after 1/1/1990</a:t>
            </a:r>
            <a:r>
              <a:rPr lang="en-US" dirty="0" smtClean="0"/>
              <a:t>:  </a:t>
            </a:r>
            <a:r>
              <a:rPr lang="en-US" b="1" i="1" dirty="0" smtClean="0"/>
              <a:t>Graduated Eligibility</a:t>
            </a:r>
          </a:p>
          <a:p>
            <a:pPr eaLnBrk="1" hangingPunct="1">
              <a:defRPr/>
            </a:pPr>
            <a:r>
              <a:rPr lang="en-US" b="1" u="sng" dirty="0" smtClean="0"/>
              <a:t>On or after 7/1/2013</a:t>
            </a:r>
            <a:r>
              <a:rPr lang="en-US" dirty="0" smtClean="0"/>
              <a:t>:</a:t>
            </a:r>
            <a:endParaRPr lang="en-US" b="1" dirty="0"/>
          </a:p>
          <a:p>
            <a:pPr lvl="1" eaLnBrk="1" hangingPunct="1">
              <a:defRPr/>
            </a:pPr>
            <a:r>
              <a:rPr lang="en-US" b="1" dirty="0" smtClean="0"/>
              <a:t>Come back and see me in 20 years…</a:t>
            </a:r>
          </a:p>
        </p:txBody>
      </p:sp>
      <p:sp>
        <p:nvSpPr>
          <p:cNvPr id="14339" name="Slide Number Placeholder 5"/>
          <p:cNvSpPr>
            <a:spLocks noGrp="1"/>
          </p:cNvSpPr>
          <p:nvPr>
            <p:ph type="sldNum" sz="quarter" idx="12"/>
          </p:nvPr>
        </p:nvSpPr>
        <p:spPr>
          <a:noFill/>
        </p:spPr>
        <p:txBody>
          <a:bodyPr/>
          <a:lstStyle/>
          <a:p>
            <a:fld id="{87715B2A-39D2-4113-839D-5B2EB5122228}" type="slidenum">
              <a:rPr smtClean="0"/>
              <a:pPr/>
              <a:t>18</a:t>
            </a:fld>
            <a:endParaRPr smtClean="0"/>
          </a:p>
        </p:txBody>
      </p:sp>
    </p:spTree>
    <p:extLst>
      <p:ext uri="{BB962C8B-B14F-4D97-AF65-F5344CB8AC3E}">
        <p14:creationId xmlns:p14="http://schemas.microsoft.com/office/powerpoint/2010/main" val="18144180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5363">
                                            <p:txEl>
                                              <p:pRg st="7" end="7"/>
                                            </p:txEl>
                                          </p:spTgt>
                                        </p:tgtEl>
                                        <p:attrNameLst>
                                          <p:attrName>style.visibility</p:attrName>
                                        </p:attrNameLst>
                                      </p:cBhvr>
                                      <p:to>
                                        <p:strVal val="visible"/>
                                      </p:to>
                                    </p:set>
                                    <p:animEffect transition="in" filter="fade">
                                      <p:cBhvr>
                                        <p:cTn id="7" dur="1000"/>
                                        <p:tgtEl>
                                          <p:spTgt spid="15363">
                                            <p:txEl>
                                              <p:pRg st="7" end="7"/>
                                            </p:txEl>
                                          </p:spTgt>
                                        </p:tgtEl>
                                      </p:cBhvr>
                                    </p:animEffect>
                                    <p:anim calcmode="lin" valueType="num">
                                      <p:cBhvr>
                                        <p:cTn id="8" dur="1000" fill="hold"/>
                                        <p:tgtEl>
                                          <p:spTgt spid="15363">
                                            <p:txEl>
                                              <p:pRg st="7" end="7"/>
                                            </p:txEl>
                                          </p:spTgt>
                                        </p:tgtEl>
                                        <p:attrNameLst>
                                          <p:attrName>ppt_x</p:attrName>
                                        </p:attrNameLst>
                                      </p:cBhvr>
                                      <p:tavLst>
                                        <p:tav tm="0">
                                          <p:val>
                                            <p:strVal val="#ppt_x"/>
                                          </p:val>
                                        </p:tav>
                                        <p:tav tm="100000">
                                          <p:val>
                                            <p:strVal val="#ppt_x"/>
                                          </p:val>
                                        </p:tav>
                                      </p:tavLst>
                                    </p:anim>
                                    <p:anim calcmode="lin" valueType="num">
                                      <p:cBhvr>
                                        <p:cTn id="9" dur="1000" fill="hold"/>
                                        <p:tgtEl>
                                          <p:spTgt spid="1536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6"/>
          <p:cNvSpPr>
            <a:spLocks noGrp="1"/>
          </p:cNvSpPr>
          <p:nvPr>
            <p:ph type="sldNum" sz="quarter" idx="12"/>
          </p:nvPr>
        </p:nvSpPr>
        <p:spPr>
          <a:noFill/>
        </p:spPr>
        <p:txBody>
          <a:bodyPr/>
          <a:lstStyle/>
          <a:p>
            <a:fld id="{BB98F7EE-8759-41CF-8221-1B804D8380F5}" type="slidenum">
              <a:rPr lang="en-US" sz="1200"/>
              <a:pPr/>
              <a:t>19</a:t>
            </a:fld>
            <a:endParaRPr lang="en-US" sz="1200"/>
          </a:p>
        </p:txBody>
      </p:sp>
      <p:sp>
        <p:nvSpPr>
          <p:cNvPr id="16386" name="Rectangle 2"/>
          <p:cNvSpPr>
            <a:spLocks noGrp="1" noChangeArrowheads="1"/>
          </p:cNvSpPr>
          <p:nvPr>
            <p:ph type="title"/>
          </p:nvPr>
        </p:nvSpPr>
        <p:spPr>
          <a:xfrm>
            <a:off x="2590800" y="-203200"/>
            <a:ext cx="10972800" cy="1384300"/>
          </a:xfrm>
        </p:spPr>
        <p:txBody>
          <a:bodyPr/>
          <a:lstStyle/>
          <a:p>
            <a:pPr eaLnBrk="1" hangingPunct="1">
              <a:defRPr/>
            </a:pPr>
            <a:r>
              <a:rPr lang="en-US" b="0" i="0" dirty="0" smtClean="0"/>
              <a:t>Graduated Eligibility</a:t>
            </a:r>
          </a:p>
        </p:txBody>
      </p:sp>
      <p:sp>
        <p:nvSpPr>
          <p:cNvPr id="16387" name="Rectangle 3"/>
          <p:cNvSpPr>
            <a:spLocks noGrp="1" noChangeArrowheads="1"/>
          </p:cNvSpPr>
          <p:nvPr>
            <p:ph type="body" sz="half" idx="1"/>
          </p:nvPr>
        </p:nvSpPr>
        <p:spPr>
          <a:xfrm>
            <a:off x="2087880" y="1127133"/>
            <a:ext cx="8229600" cy="1447800"/>
          </a:xfrm>
        </p:spPr>
        <p:txBody>
          <a:bodyPr/>
          <a:lstStyle/>
          <a:p>
            <a:pPr eaLnBrk="1" hangingPunct="1">
              <a:defRPr/>
            </a:pPr>
            <a:r>
              <a:rPr lang="en-US" sz="2800" dirty="0"/>
              <a:t>Percentage of UC’s maximum contribution based on </a:t>
            </a:r>
            <a:r>
              <a:rPr lang="en-US" sz="2800" u="sng" dirty="0"/>
              <a:t>full years</a:t>
            </a:r>
            <a:r>
              <a:rPr lang="en-US" sz="2800" dirty="0"/>
              <a:t> of UCRP service credit</a:t>
            </a:r>
          </a:p>
        </p:txBody>
      </p:sp>
      <p:graphicFrame>
        <p:nvGraphicFramePr>
          <p:cNvPr id="2" name="Table 1"/>
          <p:cNvGraphicFramePr>
            <a:graphicFrameLocks noGrp="1"/>
          </p:cNvGraphicFramePr>
          <p:nvPr>
            <p:extLst>
              <p:ext uri="{D42A27DB-BD31-4B8C-83A1-F6EECF244321}">
                <p14:modId xmlns:p14="http://schemas.microsoft.com/office/powerpoint/2010/main" val="1740768133"/>
              </p:ext>
            </p:extLst>
          </p:nvPr>
        </p:nvGraphicFramePr>
        <p:xfrm>
          <a:off x="1642387" y="2323091"/>
          <a:ext cx="8128000" cy="3566160"/>
        </p:xfrm>
        <a:graphic>
          <a:graphicData uri="http://schemas.openxmlformats.org/drawingml/2006/table">
            <a:tbl>
              <a:tblPr firstRow="1" bandRow="1">
                <a:tableStyleId>{5C22544A-7EE6-4342-B048-85BDC9FD1C3A}</a:tableStyleId>
              </a:tblPr>
              <a:tblGrid>
                <a:gridCol w="4064000"/>
                <a:gridCol w="4064000"/>
              </a:tblGrid>
              <a:tr h="370840">
                <a:tc gridSpan="2">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smtClean="0">
                          <a:ln>
                            <a:noFill/>
                          </a:ln>
                          <a:solidFill>
                            <a:schemeClr val="bg1"/>
                          </a:solidFill>
                          <a:effectLst/>
                          <a:latin typeface="Calibri" pitchFamily="34" charset="0"/>
                          <a:cs typeface="Calibri" pitchFamily="34" charset="0"/>
                        </a:rPr>
                        <a:t>UCRP Entry Date:  1/1/1990—6/30/2013</a:t>
                      </a:r>
                    </a:p>
                    <a:p>
                      <a:endParaRPr lang="en-US" dirty="0"/>
                    </a:p>
                  </a:txBody>
                  <a:tcPr/>
                </a:tc>
                <a:tc hMerge="1">
                  <a:txBody>
                    <a:bodyPr/>
                    <a:lstStyle/>
                    <a:p>
                      <a:endParaRPr lang="en-US" dirty="0"/>
                    </a:p>
                  </a:txBody>
                  <a:tcPr/>
                </a:tc>
              </a:tr>
              <a:tr h="370840">
                <a:tc>
                  <a:txBody>
                    <a:bodyPr/>
                    <a:lstStyle/>
                    <a:p>
                      <a:pPr algn="ctr"/>
                      <a:r>
                        <a:rPr lang="en-US" b="1" dirty="0" smtClean="0"/>
                        <a:t>Service</a:t>
                      </a:r>
                      <a:r>
                        <a:rPr lang="en-US" b="1" baseline="0" dirty="0" smtClean="0"/>
                        <a:t> Credit</a:t>
                      </a:r>
                      <a:endParaRPr lang="en-US" b="1" dirty="0"/>
                    </a:p>
                  </a:txBody>
                  <a:tcPr/>
                </a:tc>
                <a:tc>
                  <a:txBody>
                    <a:bodyPr/>
                    <a:lstStyle/>
                    <a:p>
                      <a:pPr marL="0" marR="0" lvl="0" indent="0" algn="ctr" defTabSz="914400" rtl="0" eaLnBrk="1" fontAlgn="base" latinLnBrk="0" hangingPunct="1">
                        <a:lnSpc>
                          <a:spcPct val="100000"/>
                        </a:lnSpc>
                        <a:spcBef>
                          <a:spcPct val="20000"/>
                        </a:spcBef>
                        <a:spcAft>
                          <a:spcPct val="2000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cs typeface="Calibri" pitchFamily="34" charset="0"/>
                        </a:rPr>
                        <a:t>Percentage of UC’s contribution</a:t>
                      </a:r>
                      <a:endParaRPr kumimoji="0" lang="en-US" sz="1800" b="1" i="0" u="none" strike="noStrike" cap="none" normalizeH="0" baseline="0" dirty="0" smtClean="0">
                        <a:ln>
                          <a:noFill/>
                        </a:ln>
                        <a:solidFill>
                          <a:schemeClr val="tx1"/>
                        </a:solidFill>
                        <a:effectLst/>
                        <a:latin typeface="Calibri" pitchFamily="34" charset="0"/>
                        <a:cs typeface="Calibri" pitchFamily="34" charset="0"/>
                      </a:endParaRPr>
                    </a:p>
                  </a:txBody>
                  <a:tcPr anchor="ctr" horzOverflow="overflow"/>
                </a:tc>
              </a:tr>
              <a:tr h="370840">
                <a:tc>
                  <a:txBody>
                    <a:bodyPr/>
                    <a:lstStyle/>
                    <a:p>
                      <a:pPr marL="0" marR="0" lvl="0" indent="0" algn="ctr" defTabSz="914400" rtl="0" eaLnBrk="1" fontAlgn="base" latinLnBrk="0" hangingPunct="1">
                        <a:lnSpc>
                          <a:spcPct val="100000"/>
                        </a:lnSpc>
                        <a:spcBef>
                          <a:spcPct val="20000"/>
                        </a:spcBef>
                        <a:spcAft>
                          <a:spcPct val="20000"/>
                        </a:spcAft>
                        <a:buClrTx/>
                        <a:buSzTx/>
                        <a:buFontTx/>
                        <a:buNone/>
                        <a:tabLst/>
                      </a:pPr>
                      <a:r>
                        <a:rPr kumimoji="0" lang="en-US" sz="2000" b="1" i="0" u="none" strike="noStrike" cap="none" normalizeH="0" baseline="0" dirty="0" smtClean="0">
                          <a:ln>
                            <a:noFill/>
                          </a:ln>
                          <a:solidFill>
                            <a:srgbClr val="0064A4"/>
                          </a:solidFill>
                          <a:effectLst/>
                          <a:latin typeface="Calibri" pitchFamily="34" charset="0"/>
                          <a:cs typeface="Calibri" pitchFamily="34" charset="0"/>
                        </a:rPr>
                        <a:t>0-4</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20000"/>
                        </a:spcAft>
                        <a:buClrTx/>
                        <a:buSzTx/>
                        <a:buFontTx/>
                        <a:buNone/>
                        <a:tabLst/>
                      </a:pPr>
                      <a:r>
                        <a:rPr kumimoji="0" lang="en-US" sz="2000" b="0" i="0" u="none" strike="noStrike" cap="none" normalizeH="0" baseline="0" dirty="0" smtClean="0">
                          <a:ln>
                            <a:noFill/>
                          </a:ln>
                          <a:solidFill>
                            <a:srgbClr val="1B3D6D"/>
                          </a:solidFill>
                          <a:effectLst/>
                          <a:latin typeface="Calibri" pitchFamily="34" charset="0"/>
                          <a:cs typeface="Calibri" pitchFamily="34" charset="0"/>
                        </a:rPr>
                        <a:t>N/A</a:t>
                      </a:r>
                    </a:p>
                  </a:txBody>
                  <a:tcPr anchor="ctr" horzOverflow="overflow"/>
                </a:tc>
              </a:tr>
              <a:tr h="370840">
                <a:tc>
                  <a:txBody>
                    <a:bodyPr/>
                    <a:lstStyle/>
                    <a:p>
                      <a:pPr marL="0" marR="0" lvl="0" indent="0" algn="ctr" defTabSz="914400" rtl="0" eaLnBrk="1" fontAlgn="base" latinLnBrk="0" hangingPunct="1">
                        <a:lnSpc>
                          <a:spcPct val="100000"/>
                        </a:lnSpc>
                        <a:spcBef>
                          <a:spcPct val="20000"/>
                        </a:spcBef>
                        <a:spcAft>
                          <a:spcPct val="20000"/>
                        </a:spcAft>
                        <a:buClrTx/>
                        <a:buSzTx/>
                        <a:buFontTx/>
                        <a:buNone/>
                        <a:tabLst/>
                      </a:pPr>
                      <a:r>
                        <a:rPr kumimoji="0" lang="en-US" sz="2000" b="1" i="0" u="none" strike="noStrike" cap="none" normalizeH="0" baseline="0" dirty="0" smtClean="0">
                          <a:ln>
                            <a:noFill/>
                          </a:ln>
                          <a:solidFill>
                            <a:srgbClr val="0064A4"/>
                          </a:solidFill>
                          <a:effectLst/>
                          <a:latin typeface="Calibri" pitchFamily="34" charset="0"/>
                          <a:cs typeface="Calibri" pitchFamily="34" charset="0"/>
                        </a:rPr>
                        <a:t>5-9</a:t>
                      </a:r>
                    </a:p>
                  </a:txBody>
                  <a:tcPr anchor="ctr" horzOverflow="overflow"/>
                </a:tc>
                <a:tc>
                  <a:txBody>
                    <a:bodyPr/>
                    <a:lstStyle/>
                    <a:p>
                      <a:pPr marL="342900" marR="0" lvl="0" indent="-342900" algn="ctr" defTabSz="914400" rtl="0" eaLnBrk="1" fontAlgn="base" latinLnBrk="0" hangingPunct="1">
                        <a:lnSpc>
                          <a:spcPct val="100000"/>
                        </a:lnSpc>
                        <a:spcBef>
                          <a:spcPct val="20000"/>
                        </a:spcBef>
                        <a:spcAft>
                          <a:spcPct val="20000"/>
                        </a:spcAft>
                        <a:buClrTx/>
                        <a:buSzTx/>
                        <a:buFontTx/>
                        <a:buNone/>
                        <a:tabLst/>
                      </a:pPr>
                      <a:r>
                        <a:rPr kumimoji="0" lang="en-US" sz="2000" b="0" i="0" u="none" strike="noStrike" cap="none" normalizeH="0" baseline="0" dirty="0" smtClean="0">
                          <a:ln>
                            <a:noFill/>
                          </a:ln>
                          <a:solidFill>
                            <a:srgbClr val="1B3D6D"/>
                          </a:solidFill>
                          <a:effectLst/>
                          <a:latin typeface="Calibri" pitchFamily="34" charset="0"/>
                          <a:cs typeface="Calibri" pitchFamily="34" charset="0"/>
                        </a:rPr>
                        <a:t>If Age + Service Credit ≥ 75:  50%</a:t>
                      </a:r>
                    </a:p>
                    <a:p>
                      <a:pPr marL="342900" marR="0" lvl="0" indent="-342900" algn="ctr" defTabSz="914400" rtl="0" eaLnBrk="1" fontAlgn="base" latinLnBrk="0" hangingPunct="1">
                        <a:lnSpc>
                          <a:spcPct val="100000"/>
                        </a:lnSpc>
                        <a:spcBef>
                          <a:spcPct val="20000"/>
                        </a:spcBef>
                        <a:spcAft>
                          <a:spcPct val="20000"/>
                        </a:spcAft>
                        <a:buClrTx/>
                        <a:buSzTx/>
                        <a:buFontTx/>
                        <a:buNone/>
                        <a:tabLst/>
                      </a:pPr>
                      <a:r>
                        <a:rPr kumimoji="0" lang="en-US" sz="2000" b="0" i="0" u="none" strike="noStrike" cap="none" normalizeH="0" baseline="0" dirty="0" smtClean="0">
                          <a:ln>
                            <a:noFill/>
                          </a:ln>
                          <a:solidFill>
                            <a:srgbClr val="1B3D6D"/>
                          </a:solidFill>
                          <a:effectLst/>
                          <a:latin typeface="Calibri" pitchFamily="34" charset="0"/>
                          <a:cs typeface="Calibri" pitchFamily="34" charset="0"/>
                        </a:rPr>
                        <a:t>(otherwise not eligible)</a:t>
                      </a:r>
                      <a:endParaRPr kumimoji="0" lang="en-US" sz="1800" b="0" i="0" u="none" strike="noStrike" cap="none" normalizeH="0" baseline="0" dirty="0" smtClean="0">
                        <a:ln>
                          <a:noFill/>
                        </a:ln>
                        <a:solidFill>
                          <a:srgbClr val="1B3D6D"/>
                        </a:solidFill>
                        <a:effectLst/>
                        <a:latin typeface="Calibri" pitchFamily="34" charset="0"/>
                        <a:cs typeface="Calibri" pitchFamily="34" charset="0"/>
                      </a:endParaRPr>
                    </a:p>
                  </a:txBody>
                  <a:tcPr anchor="ctr" horzOverflow="overflow"/>
                </a:tc>
              </a:tr>
              <a:tr h="370840">
                <a:tc>
                  <a:txBody>
                    <a:bodyPr/>
                    <a:lstStyle/>
                    <a:p>
                      <a:pPr marL="0" marR="0" lvl="0" indent="0" algn="ctr" defTabSz="914400" rtl="0" eaLnBrk="1" fontAlgn="base" latinLnBrk="0" hangingPunct="1">
                        <a:lnSpc>
                          <a:spcPct val="100000"/>
                        </a:lnSpc>
                        <a:spcBef>
                          <a:spcPct val="20000"/>
                        </a:spcBef>
                        <a:spcAft>
                          <a:spcPct val="20000"/>
                        </a:spcAft>
                        <a:buClrTx/>
                        <a:buSzTx/>
                        <a:buFontTx/>
                        <a:buNone/>
                        <a:tabLst/>
                      </a:pPr>
                      <a:r>
                        <a:rPr kumimoji="0" lang="en-US" sz="2000" b="1" i="0" u="none" strike="noStrike" cap="none" normalizeH="0" baseline="0" dirty="0" smtClean="0">
                          <a:ln>
                            <a:noFill/>
                          </a:ln>
                          <a:solidFill>
                            <a:srgbClr val="0064A4"/>
                          </a:solidFill>
                          <a:effectLst/>
                          <a:latin typeface="Calibri" pitchFamily="34" charset="0"/>
                          <a:cs typeface="Calibri" pitchFamily="34" charset="0"/>
                        </a:rPr>
                        <a:t>10</a:t>
                      </a:r>
                      <a:endParaRPr kumimoji="0" lang="en-US" sz="1800" b="1" i="0" u="none" strike="noStrike" cap="none" normalizeH="0" baseline="0" dirty="0" smtClean="0">
                        <a:ln>
                          <a:noFill/>
                        </a:ln>
                        <a:solidFill>
                          <a:srgbClr val="0064A4"/>
                        </a:solidFill>
                        <a:effectLst/>
                        <a:latin typeface="Calibri" pitchFamily="34" charset="0"/>
                        <a:cs typeface="Calibri"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20000"/>
                        </a:spcAft>
                        <a:buClrTx/>
                        <a:buSzTx/>
                        <a:buFontTx/>
                        <a:buNone/>
                        <a:tabLst/>
                      </a:pPr>
                      <a:r>
                        <a:rPr kumimoji="0" lang="en-US" sz="2000" b="0" i="0" u="none" strike="noStrike" cap="none" normalizeH="0" baseline="0" dirty="0" smtClean="0">
                          <a:ln>
                            <a:noFill/>
                          </a:ln>
                          <a:solidFill>
                            <a:srgbClr val="1B3D6D"/>
                          </a:solidFill>
                          <a:effectLst/>
                          <a:latin typeface="Calibri" pitchFamily="34" charset="0"/>
                          <a:cs typeface="Calibri" pitchFamily="34" charset="0"/>
                        </a:rPr>
                        <a:t>50%</a:t>
                      </a:r>
                      <a:endParaRPr kumimoji="0" lang="en-US" sz="1800" b="0" i="0" u="none" strike="noStrike" cap="none" normalizeH="0" baseline="0" dirty="0" smtClean="0">
                        <a:ln>
                          <a:noFill/>
                        </a:ln>
                        <a:solidFill>
                          <a:srgbClr val="1B3D6D"/>
                        </a:solidFill>
                        <a:effectLst/>
                        <a:latin typeface="Calibri" pitchFamily="34" charset="0"/>
                        <a:cs typeface="Calibri" pitchFamily="34" charset="0"/>
                      </a:endParaRPr>
                    </a:p>
                  </a:txBody>
                  <a:tcPr anchor="ctr" horzOverflow="overflow"/>
                </a:tc>
              </a:tr>
              <a:tr h="370840">
                <a:tc>
                  <a:txBody>
                    <a:bodyPr/>
                    <a:lstStyle/>
                    <a:p>
                      <a:pPr marL="0" marR="0" lvl="0" indent="0" algn="ctr" defTabSz="914400" rtl="0" eaLnBrk="1" fontAlgn="base" latinLnBrk="0" hangingPunct="1">
                        <a:lnSpc>
                          <a:spcPct val="100000"/>
                        </a:lnSpc>
                        <a:spcBef>
                          <a:spcPct val="20000"/>
                        </a:spcBef>
                        <a:spcAft>
                          <a:spcPct val="20000"/>
                        </a:spcAft>
                        <a:buClrTx/>
                        <a:buSzTx/>
                        <a:buFontTx/>
                        <a:buNone/>
                        <a:tabLst/>
                      </a:pPr>
                      <a:r>
                        <a:rPr kumimoji="0" lang="en-US" sz="2000" b="1" i="0" u="none" strike="noStrike" cap="none" normalizeH="0" baseline="0" dirty="0" smtClean="0">
                          <a:ln>
                            <a:noFill/>
                          </a:ln>
                          <a:solidFill>
                            <a:srgbClr val="0064A4"/>
                          </a:solidFill>
                          <a:effectLst/>
                          <a:latin typeface="Calibri" pitchFamily="34" charset="0"/>
                          <a:cs typeface="Calibri" pitchFamily="34" charset="0"/>
                        </a:rPr>
                        <a:t>11-20</a:t>
                      </a:r>
                      <a:endParaRPr kumimoji="0" lang="en-US" sz="1800" b="1" i="0" u="none" strike="noStrike" cap="none" normalizeH="0" baseline="0" dirty="0" smtClean="0">
                        <a:ln>
                          <a:noFill/>
                        </a:ln>
                        <a:solidFill>
                          <a:srgbClr val="0064A4"/>
                        </a:solidFill>
                        <a:effectLst/>
                        <a:latin typeface="Calibri" pitchFamily="34" charset="0"/>
                        <a:cs typeface="Calibri" pitchFamily="34" charset="0"/>
                      </a:endParaRPr>
                    </a:p>
                  </a:txBody>
                  <a:tcPr anchor="ctr" horzOverflow="overflow"/>
                </a:tc>
                <a:tc>
                  <a:txBody>
                    <a:bodyPr/>
                    <a:lstStyle/>
                    <a:p>
                      <a:pPr marL="342900" marR="0" lvl="0" indent="-342900" algn="ctr" defTabSz="914400" rtl="0" eaLnBrk="1" fontAlgn="base" latinLnBrk="0" hangingPunct="1">
                        <a:lnSpc>
                          <a:spcPct val="100000"/>
                        </a:lnSpc>
                        <a:spcBef>
                          <a:spcPct val="20000"/>
                        </a:spcBef>
                        <a:spcAft>
                          <a:spcPct val="20000"/>
                        </a:spcAft>
                        <a:buClrTx/>
                        <a:buSzTx/>
                        <a:buFontTx/>
                        <a:buNone/>
                        <a:tabLst/>
                      </a:pPr>
                      <a:r>
                        <a:rPr kumimoji="0" lang="en-US" sz="2000" b="0" i="0" u="none" strike="noStrike" cap="none" normalizeH="0" baseline="0" dirty="0" smtClean="0">
                          <a:ln>
                            <a:noFill/>
                          </a:ln>
                          <a:solidFill>
                            <a:srgbClr val="1B3D6D"/>
                          </a:solidFill>
                          <a:effectLst/>
                          <a:latin typeface="Calibri" pitchFamily="34" charset="0"/>
                          <a:cs typeface="Calibri" pitchFamily="34" charset="0"/>
                        </a:rPr>
                        <a:t>55-100%</a:t>
                      </a:r>
                    </a:p>
                    <a:p>
                      <a:pPr marL="342900" marR="0" lvl="0" indent="-342900" algn="ctr" defTabSz="914400" rtl="0" eaLnBrk="1" fontAlgn="base" latinLnBrk="0" hangingPunct="1">
                        <a:lnSpc>
                          <a:spcPct val="100000"/>
                        </a:lnSpc>
                        <a:spcBef>
                          <a:spcPct val="20000"/>
                        </a:spcBef>
                        <a:spcAft>
                          <a:spcPct val="20000"/>
                        </a:spcAft>
                        <a:buClrTx/>
                        <a:buSzTx/>
                        <a:buFontTx/>
                        <a:buNone/>
                        <a:tabLst/>
                      </a:pPr>
                      <a:r>
                        <a:rPr kumimoji="0" lang="en-US" sz="2000" b="0" i="0" u="none" strike="noStrike" cap="none" normalizeH="0" baseline="0" dirty="0" smtClean="0">
                          <a:ln>
                            <a:noFill/>
                          </a:ln>
                          <a:solidFill>
                            <a:srgbClr val="1B3D6D"/>
                          </a:solidFill>
                          <a:effectLst/>
                          <a:latin typeface="Calibri" pitchFamily="34" charset="0"/>
                          <a:cs typeface="Calibri" pitchFamily="34" charset="0"/>
                        </a:rPr>
                        <a:t>(5% for every year above 10)</a:t>
                      </a:r>
                      <a:endParaRPr kumimoji="0" lang="en-US" sz="1800" b="0" i="0" u="none" strike="noStrike" cap="none" normalizeH="0" baseline="0" dirty="0" smtClean="0">
                        <a:ln>
                          <a:noFill/>
                        </a:ln>
                        <a:solidFill>
                          <a:srgbClr val="1B3D6D"/>
                        </a:solidFill>
                        <a:effectLst/>
                        <a:latin typeface="Calibri" pitchFamily="34" charset="0"/>
                        <a:cs typeface="Calibri" pitchFamily="34" charset="0"/>
                      </a:endParaRPr>
                    </a:p>
                  </a:txBody>
                  <a:tcPr anchor="ctr" horzOverflow="overflow"/>
                </a:tc>
              </a:tr>
            </a:tbl>
          </a:graphicData>
        </a:graphic>
      </p:graphicFrame>
    </p:spTree>
    <p:extLst>
      <p:ext uri="{BB962C8B-B14F-4D97-AF65-F5344CB8AC3E}">
        <p14:creationId xmlns:p14="http://schemas.microsoft.com/office/powerpoint/2010/main" val="790729414"/>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5"/>
          <p:cNvSpPr>
            <a:spLocks noGrp="1"/>
          </p:cNvSpPr>
          <p:nvPr>
            <p:ph type="sldNum" sz="quarter" idx="12"/>
          </p:nvPr>
        </p:nvSpPr>
        <p:spPr>
          <a:noFill/>
        </p:spPr>
        <p:txBody>
          <a:bodyPr/>
          <a:lstStyle/>
          <a:p>
            <a:fld id="{BFDA380E-E961-44CE-8B11-8E716AAC4B8D}" type="slidenum">
              <a:rPr smtClean="0"/>
              <a:pPr/>
              <a:t>2</a:t>
            </a:fld>
            <a:endParaRPr dirty="0" smtClean="0"/>
          </a:p>
        </p:txBody>
      </p:sp>
      <p:sp>
        <p:nvSpPr>
          <p:cNvPr id="7173" name="Rectangle 5"/>
          <p:cNvSpPr>
            <a:spLocks noGrp="1" noChangeArrowheads="1"/>
          </p:cNvSpPr>
          <p:nvPr>
            <p:ph type="title"/>
          </p:nvPr>
        </p:nvSpPr>
        <p:spPr/>
        <p:txBody>
          <a:bodyPr/>
          <a:lstStyle/>
          <a:p>
            <a:pPr eaLnBrk="1" hangingPunct="1">
              <a:defRPr/>
            </a:pPr>
            <a:r>
              <a:rPr lang="en-US" sz="3600" dirty="0"/>
              <a:t>Objective:  Answer These Questions</a:t>
            </a:r>
          </a:p>
        </p:txBody>
      </p:sp>
      <p:sp>
        <p:nvSpPr>
          <p:cNvPr id="7174" name="Rectangle 6"/>
          <p:cNvSpPr>
            <a:spLocks noGrp="1" noChangeArrowheads="1"/>
          </p:cNvSpPr>
          <p:nvPr>
            <p:ph type="body" idx="1"/>
          </p:nvPr>
        </p:nvSpPr>
        <p:spPr/>
        <p:txBody>
          <a:bodyPr/>
          <a:lstStyle/>
          <a:p>
            <a:pPr>
              <a:defRPr/>
            </a:pPr>
            <a:r>
              <a:rPr lang="en-US" dirty="0"/>
              <a:t>What about Medicare</a:t>
            </a:r>
            <a:r>
              <a:rPr lang="en-US" dirty="0" smtClean="0"/>
              <a:t>?</a:t>
            </a:r>
            <a:endParaRPr lang="en-US" dirty="0" smtClean="0"/>
          </a:p>
          <a:p>
            <a:pPr eaLnBrk="1" hangingPunct="1">
              <a:defRPr/>
            </a:pPr>
            <a:r>
              <a:rPr lang="en-US" dirty="0" smtClean="0"/>
              <a:t>Which </a:t>
            </a:r>
            <a:r>
              <a:rPr lang="en-US" dirty="0" smtClean="0"/>
              <a:t>health &amp; welfare benefits can continue into retirement?</a:t>
            </a:r>
          </a:p>
          <a:p>
            <a:pPr eaLnBrk="1" hangingPunct="1">
              <a:defRPr/>
            </a:pPr>
            <a:r>
              <a:rPr lang="en-US" dirty="0" smtClean="0"/>
              <a:t>Who is eligible for retiree health?</a:t>
            </a:r>
          </a:p>
          <a:p>
            <a:pPr eaLnBrk="1" hangingPunct="1">
              <a:defRPr/>
            </a:pPr>
            <a:r>
              <a:rPr lang="en-US" dirty="0" smtClean="0"/>
              <a:t>How much will you have to pay</a:t>
            </a:r>
            <a:r>
              <a:rPr lang="en-US" dirty="0" smtClean="0"/>
              <a:t>?</a:t>
            </a:r>
          </a:p>
          <a:p>
            <a:pPr eaLnBrk="1" hangingPunct="1">
              <a:defRPr/>
            </a:pPr>
            <a:r>
              <a:rPr lang="en-US" dirty="0" smtClean="0"/>
              <a:t>What Health Plans are available to me in retirement?</a:t>
            </a:r>
            <a:endParaRPr lang="en-US" dirty="0" smtClean="0"/>
          </a:p>
        </p:txBody>
      </p:sp>
    </p:spTree>
    <p:extLst>
      <p:ext uri="{BB962C8B-B14F-4D97-AF65-F5344CB8AC3E}">
        <p14:creationId xmlns:p14="http://schemas.microsoft.com/office/powerpoint/2010/main" val="29671613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Slide Number Placeholder 5"/>
          <p:cNvSpPr>
            <a:spLocks noGrp="1"/>
          </p:cNvSpPr>
          <p:nvPr>
            <p:ph type="sldNum" sz="quarter" idx="12"/>
          </p:nvPr>
        </p:nvSpPr>
        <p:spPr>
          <a:noFill/>
        </p:spPr>
        <p:txBody>
          <a:bodyPr/>
          <a:lstStyle/>
          <a:p>
            <a:fld id="{2266F237-103C-4255-8B4B-B9D281309240}" type="slidenum">
              <a:rPr smtClean="0"/>
              <a:pPr/>
              <a:t>20</a:t>
            </a:fld>
            <a:endParaRPr smtClean="0"/>
          </a:p>
        </p:txBody>
      </p:sp>
      <p:sp>
        <p:nvSpPr>
          <p:cNvPr id="49154" name="Rectangle 2"/>
          <p:cNvSpPr>
            <a:spLocks noGrp="1" noChangeArrowheads="1"/>
          </p:cNvSpPr>
          <p:nvPr>
            <p:ph type="title"/>
          </p:nvPr>
        </p:nvSpPr>
        <p:spPr/>
        <p:txBody>
          <a:bodyPr/>
          <a:lstStyle/>
          <a:p>
            <a:pPr eaLnBrk="1" hangingPunct="1">
              <a:defRPr/>
            </a:pPr>
            <a:r>
              <a:rPr lang="en-US" dirty="0" smtClean="0"/>
              <a:t>Example A (</a:t>
            </a:r>
            <a:r>
              <a:rPr lang="en-US" dirty="0" smtClean="0"/>
              <a:t>2019)</a:t>
            </a:r>
            <a:endParaRPr lang="en-US" dirty="0" smtClean="0"/>
          </a:p>
        </p:txBody>
      </p:sp>
      <p:sp>
        <p:nvSpPr>
          <p:cNvPr id="49155" name="Rectangle 3"/>
          <p:cNvSpPr>
            <a:spLocks noGrp="1" noChangeArrowheads="1"/>
          </p:cNvSpPr>
          <p:nvPr>
            <p:ph type="body" idx="1"/>
          </p:nvPr>
        </p:nvSpPr>
        <p:spPr/>
        <p:txBody>
          <a:bodyPr/>
          <a:lstStyle/>
          <a:p>
            <a:pPr eaLnBrk="1" hangingPunct="1">
              <a:defRPr/>
            </a:pPr>
            <a:r>
              <a:rPr lang="en-US" dirty="0" smtClean="0"/>
              <a:t>Employee with 20 years of UCRP service credit retires with </a:t>
            </a:r>
            <a:r>
              <a:rPr lang="en-US" dirty="0" smtClean="0"/>
              <a:t>UC Blue </a:t>
            </a:r>
            <a:r>
              <a:rPr lang="en-US" dirty="0" smtClean="0"/>
              <a:t>&amp; Gold (non-Medicare)</a:t>
            </a:r>
          </a:p>
          <a:p>
            <a:pPr eaLnBrk="1" hangingPunct="1">
              <a:defRPr/>
            </a:pPr>
            <a:r>
              <a:rPr lang="en-US" dirty="0"/>
              <a:t>Total </a:t>
            </a:r>
            <a:r>
              <a:rPr lang="en-US" dirty="0" smtClean="0"/>
              <a:t>premium</a:t>
            </a:r>
            <a:r>
              <a:rPr lang="en-US" dirty="0"/>
              <a:t>:  </a:t>
            </a:r>
            <a:r>
              <a:rPr lang="en-US" dirty="0" smtClean="0"/>
              <a:t>$</a:t>
            </a:r>
            <a:r>
              <a:rPr lang="en-US" dirty="0" smtClean="0"/>
              <a:t>755.70/month</a:t>
            </a:r>
            <a:endParaRPr lang="en-US" dirty="0"/>
          </a:p>
          <a:p>
            <a:pPr eaLnBrk="1" hangingPunct="1">
              <a:defRPr/>
            </a:pPr>
            <a:r>
              <a:rPr lang="en-US" dirty="0" smtClean="0"/>
              <a:t>Max UC contribution</a:t>
            </a:r>
            <a:r>
              <a:rPr lang="en-US" dirty="0"/>
              <a:t>:  </a:t>
            </a:r>
            <a:r>
              <a:rPr lang="en-US" dirty="0" smtClean="0"/>
              <a:t>$522.37</a:t>
            </a:r>
            <a:endParaRPr lang="en-US" dirty="0"/>
          </a:p>
          <a:p>
            <a:pPr eaLnBrk="1" hangingPunct="1">
              <a:defRPr/>
            </a:pPr>
            <a:r>
              <a:rPr lang="en-US" dirty="0" smtClean="0"/>
              <a:t>Net cost to retiree:  </a:t>
            </a:r>
            <a:r>
              <a:rPr lang="en-US" b="1" dirty="0" smtClean="0"/>
              <a:t>$233.33</a:t>
            </a:r>
            <a:endParaRPr lang="en-US" b="1" dirty="0"/>
          </a:p>
          <a:p>
            <a:pPr eaLnBrk="1" hangingPunct="1">
              <a:defRPr/>
            </a:pPr>
            <a:endParaRPr lang="en-US" b="1" dirty="0"/>
          </a:p>
        </p:txBody>
      </p:sp>
    </p:spTree>
    <p:extLst>
      <p:ext uri="{BB962C8B-B14F-4D97-AF65-F5344CB8AC3E}">
        <p14:creationId xmlns:p14="http://schemas.microsoft.com/office/powerpoint/2010/main" val="1714961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Slide Number Placeholder 5"/>
          <p:cNvSpPr>
            <a:spLocks noGrp="1"/>
          </p:cNvSpPr>
          <p:nvPr>
            <p:ph type="sldNum" sz="quarter" idx="12"/>
          </p:nvPr>
        </p:nvSpPr>
        <p:spPr>
          <a:noFill/>
        </p:spPr>
        <p:txBody>
          <a:bodyPr/>
          <a:lstStyle/>
          <a:p>
            <a:fld id="{7537F8A1-FBCB-4E8D-B0D4-56245209D0BD}" type="slidenum">
              <a:rPr smtClean="0"/>
              <a:pPr/>
              <a:t>21</a:t>
            </a:fld>
            <a:endParaRPr dirty="0" smtClean="0"/>
          </a:p>
        </p:txBody>
      </p:sp>
      <p:sp>
        <p:nvSpPr>
          <p:cNvPr id="53250" name="Rectangle 2"/>
          <p:cNvSpPr>
            <a:spLocks noGrp="1" noChangeArrowheads="1"/>
          </p:cNvSpPr>
          <p:nvPr>
            <p:ph type="title"/>
          </p:nvPr>
        </p:nvSpPr>
        <p:spPr/>
        <p:txBody>
          <a:bodyPr/>
          <a:lstStyle/>
          <a:p>
            <a:pPr eaLnBrk="1" hangingPunct="1">
              <a:defRPr/>
            </a:pPr>
            <a:r>
              <a:rPr lang="en-US" dirty="0" smtClean="0"/>
              <a:t>Example B (</a:t>
            </a:r>
            <a:r>
              <a:rPr lang="en-US" dirty="0" smtClean="0"/>
              <a:t>2019)</a:t>
            </a:r>
            <a:endParaRPr lang="en-US" dirty="0" smtClean="0"/>
          </a:p>
        </p:txBody>
      </p:sp>
      <p:sp>
        <p:nvSpPr>
          <p:cNvPr id="53251" name="Rectangle 3"/>
          <p:cNvSpPr>
            <a:spLocks noGrp="1" noChangeArrowheads="1"/>
          </p:cNvSpPr>
          <p:nvPr>
            <p:ph type="body" idx="1"/>
          </p:nvPr>
        </p:nvSpPr>
        <p:spPr/>
        <p:txBody>
          <a:bodyPr>
            <a:normAutofit/>
          </a:bodyPr>
          <a:lstStyle/>
          <a:p>
            <a:pPr eaLnBrk="1" hangingPunct="1">
              <a:defRPr/>
            </a:pPr>
            <a:r>
              <a:rPr lang="en-US" dirty="0" smtClean="0"/>
              <a:t>Employee with 10 years of UCRP service credit retires with </a:t>
            </a:r>
            <a:r>
              <a:rPr lang="en-US" dirty="0" smtClean="0"/>
              <a:t>UC Blue </a:t>
            </a:r>
            <a:r>
              <a:rPr lang="en-US" dirty="0" smtClean="0"/>
              <a:t>&amp; Gold (non-Medicare)</a:t>
            </a:r>
          </a:p>
          <a:p>
            <a:pPr eaLnBrk="1" hangingPunct="1">
              <a:defRPr/>
            </a:pPr>
            <a:r>
              <a:rPr lang="en-US" dirty="0"/>
              <a:t>Total </a:t>
            </a:r>
            <a:r>
              <a:rPr lang="en-US" dirty="0" smtClean="0"/>
              <a:t>premium</a:t>
            </a:r>
            <a:r>
              <a:rPr lang="en-US" dirty="0"/>
              <a:t>:  </a:t>
            </a:r>
            <a:r>
              <a:rPr lang="en-US" dirty="0" smtClean="0"/>
              <a:t>$755.70/month</a:t>
            </a:r>
            <a:endParaRPr lang="en-US" dirty="0"/>
          </a:p>
          <a:p>
            <a:pPr>
              <a:defRPr/>
            </a:pPr>
            <a:r>
              <a:rPr lang="en-US" dirty="0" smtClean="0"/>
              <a:t>UC contribution:  $</a:t>
            </a:r>
            <a:r>
              <a:rPr lang="en-US" dirty="0" smtClean="0"/>
              <a:t>261.19(50</a:t>
            </a:r>
            <a:r>
              <a:rPr lang="en-US" dirty="0" smtClean="0"/>
              <a:t>% of </a:t>
            </a:r>
            <a:r>
              <a:rPr lang="en-US" dirty="0" smtClean="0"/>
              <a:t>$522.37 </a:t>
            </a:r>
            <a:r>
              <a:rPr lang="en-US" dirty="0" smtClean="0"/>
              <a:t>= </a:t>
            </a:r>
            <a:r>
              <a:rPr lang="en-US" dirty="0"/>
              <a:t>$261.19)</a:t>
            </a:r>
            <a:endParaRPr lang="en-US" dirty="0" smtClean="0"/>
          </a:p>
          <a:p>
            <a:pPr eaLnBrk="1" hangingPunct="1">
              <a:defRPr/>
            </a:pPr>
            <a:r>
              <a:rPr lang="en-US" dirty="0" smtClean="0"/>
              <a:t>Net cost to retiree:  </a:t>
            </a:r>
            <a:r>
              <a:rPr lang="en-US" b="1" dirty="0"/>
              <a:t>$</a:t>
            </a:r>
            <a:r>
              <a:rPr lang="en-US" b="1" dirty="0" smtClean="0"/>
              <a:t>494.51</a:t>
            </a:r>
            <a:r>
              <a:rPr lang="en-US" dirty="0" smtClean="0"/>
              <a:t> ($755.70 </a:t>
            </a:r>
            <a:r>
              <a:rPr lang="en-US" dirty="0" smtClean="0"/>
              <a:t>- </a:t>
            </a:r>
            <a:r>
              <a:rPr lang="en-US" dirty="0" smtClean="0"/>
              <a:t>$261.19)</a:t>
            </a:r>
            <a:endParaRPr lang="en-US" dirty="0" smtClean="0"/>
          </a:p>
        </p:txBody>
      </p:sp>
    </p:spTree>
    <p:extLst>
      <p:ext uri="{BB962C8B-B14F-4D97-AF65-F5344CB8AC3E}">
        <p14:creationId xmlns:p14="http://schemas.microsoft.com/office/powerpoint/2010/main" val="7995767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7297065-12DB-4451-8B30-EBF38A6018EA}" type="slidenum">
              <a:rPr lang="en-US" smtClean="0"/>
              <a:t>22</a:t>
            </a:fld>
            <a:endParaRPr lang="en-US"/>
          </a:p>
        </p:txBody>
      </p:sp>
      <p:sp>
        <p:nvSpPr>
          <p:cNvPr id="3" name="Title 2"/>
          <p:cNvSpPr>
            <a:spLocks noGrp="1"/>
          </p:cNvSpPr>
          <p:nvPr>
            <p:ph type="title"/>
          </p:nvPr>
        </p:nvSpPr>
        <p:spPr>
          <a:xfrm>
            <a:off x="2249462" y="335242"/>
            <a:ext cx="10515600" cy="729212"/>
          </a:xfrm>
        </p:spPr>
        <p:txBody>
          <a:bodyPr>
            <a:normAutofit fontScale="90000"/>
          </a:bodyPr>
          <a:lstStyle/>
          <a:p>
            <a:r>
              <a:rPr lang="en-US" dirty="0"/>
              <a:t>Part B Reimbursement</a:t>
            </a:r>
            <a:br>
              <a:rPr lang="en-US" dirty="0"/>
            </a:br>
            <a:endParaRPr lang="en-US" dirty="0"/>
          </a:p>
        </p:txBody>
      </p:sp>
      <p:sp>
        <p:nvSpPr>
          <p:cNvPr id="5" name="Rectangle 4"/>
          <p:cNvSpPr/>
          <p:nvPr/>
        </p:nvSpPr>
        <p:spPr>
          <a:xfrm>
            <a:off x="90114" y="1343556"/>
            <a:ext cx="11307418" cy="3693319"/>
          </a:xfrm>
          <a:prstGeom prst="rect">
            <a:avLst/>
          </a:prstGeom>
        </p:spPr>
        <p:txBody>
          <a:bodyPr wrap="square">
            <a:spAutoFit/>
          </a:bodyPr>
          <a:lstStyle/>
          <a:p>
            <a:pPr lvl="2">
              <a:spcAft>
                <a:spcPts val="1200"/>
              </a:spcAft>
              <a:defRPr/>
            </a:pPr>
            <a:r>
              <a:rPr lang="en-US" sz="3200" dirty="0" smtClean="0">
                <a:solidFill>
                  <a:srgbClr val="0064A4"/>
                </a:solidFill>
              </a:rPr>
              <a:t>If </a:t>
            </a:r>
            <a:r>
              <a:rPr lang="en-US" sz="3200" dirty="0">
                <a:solidFill>
                  <a:srgbClr val="0064A4"/>
                </a:solidFill>
              </a:rPr>
              <a:t>the maximum UC retiree health contribution (after any reduction for graduated eligibility, if applicable) is </a:t>
            </a:r>
            <a:r>
              <a:rPr lang="en-US" sz="3200" b="1" u="sng" dirty="0">
                <a:solidFill>
                  <a:srgbClr val="0064A4"/>
                </a:solidFill>
              </a:rPr>
              <a:t>greater</a:t>
            </a:r>
            <a:r>
              <a:rPr lang="en-US" sz="3200" dirty="0">
                <a:solidFill>
                  <a:srgbClr val="0064A4"/>
                </a:solidFill>
              </a:rPr>
              <a:t> than the rate for the Medicare-coordinated plan selected, then the difference is used to reimburse the retiree for all or a portion of the standard Medicare Part B premium. </a:t>
            </a:r>
          </a:p>
          <a:p>
            <a:pPr lvl="2">
              <a:spcAft>
                <a:spcPts val="1200"/>
              </a:spcAft>
              <a:buNone/>
              <a:defRPr/>
            </a:pPr>
            <a:r>
              <a:rPr lang="en-US" sz="3200" dirty="0" smtClean="0">
                <a:solidFill>
                  <a:srgbClr val="0064A4"/>
                </a:solidFill>
              </a:rPr>
              <a:t>Amount </a:t>
            </a:r>
            <a:r>
              <a:rPr lang="en-US" sz="3200" dirty="0">
                <a:solidFill>
                  <a:srgbClr val="0064A4"/>
                </a:solidFill>
              </a:rPr>
              <a:t>can change each year; normally doesn’t apply for people with Graduated </a:t>
            </a:r>
            <a:r>
              <a:rPr lang="en-US" sz="3200" dirty="0" smtClean="0">
                <a:solidFill>
                  <a:srgbClr val="0064A4"/>
                </a:solidFill>
              </a:rPr>
              <a:t>Eligibility</a:t>
            </a:r>
            <a:endParaRPr lang="en-US" sz="3200" dirty="0">
              <a:solidFill>
                <a:srgbClr val="0064A4"/>
              </a:solidFill>
            </a:endParaRPr>
          </a:p>
        </p:txBody>
      </p:sp>
    </p:spTree>
    <p:extLst>
      <p:ext uri="{BB962C8B-B14F-4D97-AF65-F5344CB8AC3E}">
        <p14:creationId xmlns:p14="http://schemas.microsoft.com/office/powerpoint/2010/main" val="26105076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Slide Number Placeholder 5"/>
          <p:cNvSpPr>
            <a:spLocks noGrp="1"/>
          </p:cNvSpPr>
          <p:nvPr>
            <p:ph type="sldNum" sz="quarter" idx="12"/>
          </p:nvPr>
        </p:nvSpPr>
        <p:spPr>
          <a:noFill/>
        </p:spPr>
        <p:txBody>
          <a:bodyPr/>
          <a:lstStyle/>
          <a:p>
            <a:fld id="{79420CCC-D563-4B8F-82E5-9B9F479563DE}" type="slidenum">
              <a:rPr smtClean="0"/>
              <a:pPr/>
              <a:t>23</a:t>
            </a:fld>
            <a:endParaRPr smtClean="0"/>
          </a:p>
        </p:txBody>
      </p:sp>
      <p:sp>
        <p:nvSpPr>
          <p:cNvPr id="54274" name="Rectangle 2"/>
          <p:cNvSpPr>
            <a:spLocks noGrp="1" noChangeArrowheads="1"/>
          </p:cNvSpPr>
          <p:nvPr>
            <p:ph type="title"/>
          </p:nvPr>
        </p:nvSpPr>
        <p:spPr/>
        <p:txBody>
          <a:bodyPr/>
          <a:lstStyle/>
          <a:p>
            <a:pPr eaLnBrk="1" hangingPunct="1">
              <a:defRPr/>
            </a:pPr>
            <a:r>
              <a:rPr lang="en-US" dirty="0" smtClean="0"/>
              <a:t>Example C (</a:t>
            </a:r>
            <a:r>
              <a:rPr lang="en-US" dirty="0" smtClean="0"/>
              <a:t>2019)</a:t>
            </a:r>
            <a:endParaRPr lang="en-US" dirty="0" smtClean="0"/>
          </a:p>
        </p:txBody>
      </p:sp>
      <p:sp>
        <p:nvSpPr>
          <p:cNvPr id="54275" name="Rectangle 3"/>
          <p:cNvSpPr>
            <a:spLocks noGrp="1" noChangeArrowheads="1"/>
          </p:cNvSpPr>
          <p:nvPr>
            <p:ph type="body" idx="1"/>
          </p:nvPr>
        </p:nvSpPr>
        <p:spPr>
          <a:xfrm>
            <a:off x="629478" y="1114508"/>
            <a:ext cx="11157668" cy="4495800"/>
          </a:xfrm>
        </p:spPr>
        <p:txBody>
          <a:bodyPr>
            <a:normAutofit/>
          </a:bodyPr>
          <a:lstStyle/>
          <a:p>
            <a:pPr eaLnBrk="1" hangingPunct="1">
              <a:defRPr/>
            </a:pPr>
            <a:r>
              <a:rPr lang="en-US" sz="2800" dirty="0"/>
              <a:t>Employee with 20 years of UCRP service credit retires with Medicare and Health </a:t>
            </a:r>
            <a:r>
              <a:rPr lang="en-US" sz="2800" dirty="0" smtClean="0"/>
              <a:t>Net Seniority Plus</a:t>
            </a:r>
            <a:endParaRPr lang="en-US" sz="2800" dirty="0"/>
          </a:p>
          <a:p>
            <a:pPr eaLnBrk="1" hangingPunct="1">
              <a:defRPr/>
            </a:pPr>
            <a:r>
              <a:rPr lang="en-US" sz="2800" dirty="0"/>
              <a:t>Total Premium:  </a:t>
            </a:r>
            <a:r>
              <a:rPr lang="en-US" sz="2800" dirty="0" smtClean="0"/>
              <a:t>$</a:t>
            </a:r>
            <a:r>
              <a:rPr lang="en-US" sz="2800" dirty="0" smtClean="0"/>
              <a:t>428.07/month</a:t>
            </a:r>
            <a:endParaRPr lang="en-US" sz="2800" dirty="0"/>
          </a:p>
          <a:p>
            <a:pPr eaLnBrk="1" hangingPunct="1">
              <a:defRPr/>
            </a:pPr>
            <a:r>
              <a:rPr lang="en-US" sz="2800" dirty="0"/>
              <a:t>Max UC contribution:  </a:t>
            </a:r>
            <a:r>
              <a:rPr lang="en-US" sz="2800" dirty="0" smtClean="0"/>
              <a:t>$</a:t>
            </a:r>
            <a:r>
              <a:rPr lang="en-US" sz="2800" dirty="0" smtClean="0"/>
              <a:t>360.66</a:t>
            </a:r>
            <a:endParaRPr lang="en-US" sz="2800" dirty="0"/>
          </a:p>
          <a:p>
            <a:pPr eaLnBrk="1" hangingPunct="1">
              <a:defRPr/>
            </a:pPr>
            <a:r>
              <a:rPr lang="en-US" sz="2800" dirty="0"/>
              <a:t>Health Net premium paid by retiree:  </a:t>
            </a:r>
            <a:r>
              <a:rPr lang="en-US" sz="2800" b="1" dirty="0" smtClean="0"/>
              <a:t>$</a:t>
            </a:r>
            <a:r>
              <a:rPr lang="en-US" sz="2800" b="1" dirty="0" smtClean="0"/>
              <a:t>67.41</a:t>
            </a:r>
            <a:r>
              <a:rPr lang="en-US" sz="2800" b="1" dirty="0" smtClean="0"/>
              <a:t> </a:t>
            </a:r>
            <a:r>
              <a:rPr lang="en-US" sz="2800" dirty="0" smtClean="0"/>
              <a:t>($</a:t>
            </a:r>
            <a:r>
              <a:rPr lang="en-US" sz="2800" dirty="0" smtClean="0"/>
              <a:t>428.07 </a:t>
            </a:r>
            <a:r>
              <a:rPr lang="en-US" sz="2800" dirty="0"/>
              <a:t>- $</a:t>
            </a:r>
            <a:r>
              <a:rPr lang="en-US" sz="2800" dirty="0" smtClean="0"/>
              <a:t>360.66)</a:t>
            </a:r>
            <a:endParaRPr lang="en-US" sz="2800" dirty="0"/>
          </a:p>
          <a:p>
            <a:pPr eaLnBrk="1" hangingPunct="1">
              <a:defRPr/>
            </a:pPr>
            <a:r>
              <a:rPr lang="en-US" sz="2800" dirty="0"/>
              <a:t>Part B premium:  $</a:t>
            </a:r>
            <a:r>
              <a:rPr lang="en-US" sz="2800" dirty="0" smtClean="0"/>
              <a:t>135.50</a:t>
            </a:r>
            <a:endParaRPr lang="en-US" sz="2800" dirty="0"/>
          </a:p>
          <a:p>
            <a:pPr eaLnBrk="1" hangingPunct="1">
              <a:defRPr/>
            </a:pPr>
            <a:r>
              <a:rPr lang="en-US" sz="2800" dirty="0"/>
              <a:t>Net cost to retiree:  </a:t>
            </a:r>
            <a:r>
              <a:rPr lang="en-US" sz="2800" b="1" dirty="0" smtClean="0"/>
              <a:t>$</a:t>
            </a:r>
            <a:r>
              <a:rPr lang="en-US" sz="2800" b="1" dirty="0" smtClean="0"/>
              <a:t>202.91</a:t>
            </a:r>
            <a:r>
              <a:rPr lang="en-US" sz="2800" dirty="0" smtClean="0"/>
              <a:t> </a:t>
            </a:r>
            <a:r>
              <a:rPr lang="en-US" sz="2800" dirty="0"/>
              <a:t>($134.00 + </a:t>
            </a:r>
            <a:r>
              <a:rPr lang="en-US" sz="2800" dirty="0" smtClean="0"/>
              <a:t>$76.66)</a:t>
            </a:r>
            <a:endParaRPr lang="en-US" sz="2800" b="1" dirty="0"/>
          </a:p>
        </p:txBody>
      </p:sp>
    </p:spTree>
    <p:extLst>
      <p:ext uri="{BB962C8B-B14F-4D97-AF65-F5344CB8AC3E}">
        <p14:creationId xmlns:p14="http://schemas.microsoft.com/office/powerpoint/2010/main" val="19414727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Slide Number Placeholder 5"/>
          <p:cNvSpPr>
            <a:spLocks noGrp="1"/>
          </p:cNvSpPr>
          <p:nvPr>
            <p:ph type="sldNum" sz="quarter" idx="12"/>
          </p:nvPr>
        </p:nvSpPr>
        <p:spPr>
          <a:noFill/>
        </p:spPr>
        <p:txBody>
          <a:bodyPr/>
          <a:lstStyle/>
          <a:p>
            <a:fld id="{79420CCC-D563-4B8F-82E5-9B9F479563DE}" type="slidenum">
              <a:rPr smtClean="0"/>
              <a:pPr/>
              <a:t>24</a:t>
            </a:fld>
            <a:endParaRPr smtClean="0"/>
          </a:p>
        </p:txBody>
      </p:sp>
      <p:sp>
        <p:nvSpPr>
          <p:cNvPr id="54274" name="Rectangle 2"/>
          <p:cNvSpPr>
            <a:spLocks noGrp="1" noChangeArrowheads="1"/>
          </p:cNvSpPr>
          <p:nvPr>
            <p:ph type="title"/>
          </p:nvPr>
        </p:nvSpPr>
        <p:spPr/>
        <p:txBody>
          <a:bodyPr/>
          <a:lstStyle/>
          <a:p>
            <a:pPr eaLnBrk="1" hangingPunct="1">
              <a:defRPr/>
            </a:pPr>
            <a:r>
              <a:rPr lang="en-US" dirty="0" smtClean="0"/>
              <a:t>Example D (</a:t>
            </a:r>
            <a:r>
              <a:rPr lang="en-US" dirty="0" smtClean="0"/>
              <a:t>2019)</a:t>
            </a:r>
            <a:endParaRPr lang="en-US" dirty="0" smtClean="0"/>
          </a:p>
        </p:txBody>
      </p:sp>
      <p:sp>
        <p:nvSpPr>
          <p:cNvPr id="54275" name="Rectangle 3"/>
          <p:cNvSpPr>
            <a:spLocks noGrp="1" noChangeArrowheads="1"/>
          </p:cNvSpPr>
          <p:nvPr>
            <p:ph type="body" idx="1"/>
          </p:nvPr>
        </p:nvSpPr>
        <p:spPr>
          <a:xfrm>
            <a:off x="645380" y="1090654"/>
            <a:ext cx="11058940" cy="4495800"/>
          </a:xfrm>
        </p:spPr>
        <p:txBody>
          <a:bodyPr>
            <a:normAutofit/>
          </a:bodyPr>
          <a:lstStyle/>
          <a:p>
            <a:pPr eaLnBrk="1" hangingPunct="1">
              <a:defRPr/>
            </a:pPr>
            <a:r>
              <a:rPr lang="en-US" sz="2800" dirty="0"/>
              <a:t>Employee with 20 years of UCRP service credit retires with Medicare and Kaiser </a:t>
            </a:r>
            <a:r>
              <a:rPr lang="en-US" sz="2800" dirty="0" smtClean="0"/>
              <a:t>Permanente Senior Advantage</a:t>
            </a:r>
            <a:endParaRPr lang="en-US" sz="2800" dirty="0"/>
          </a:p>
          <a:p>
            <a:pPr eaLnBrk="1" hangingPunct="1">
              <a:defRPr/>
            </a:pPr>
            <a:r>
              <a:rPr lang="en-US" sz="2800" dirty="0"/>
              <a:t>Total Premium:  $</a:t>
            </a:r>
            <a:r>
              <a:rPr lang="en-US" sz="2800" dirty="0" smtClean="0"/>
              <a:t>275.00/month</a:t>
            </a:r>
            <a:endParaRPr lang="en-US" sz="2800" dirty="0"/>
          </a:p>
          <a:p>
            <a:pPr eaLnBrk="1" hangingPunct="1">
              <a:defRPr/>
            </a:pPr>
            <a:r>
              <a:rPr lang="en-US" sz="2800" dirty="0"/>
              <a:t>Max UC contribution:  </a:t>
            </a:r>
            <a:r>
              <a:rPr lang="en-US" sz="2800" dirty="0" smtClean="0"/>
              <a:t>$360.66</a:t>
            </a:r>
            <a:endParaRPr lang="en-US" sz="2800" dirty="0"/>
          </a:p>
          <a:p>
            <a:pPr eaLnBrk="1" hangingPunct="1">
              <a:defRPr/>
            </a:pPr>
            <a:r>
              <a:rPr lang="en-US" sz="2800" dirty="0"/>
              <a:t>Part B premium:  $</a:t>
            </a:r>
            <a:r>
              <a:rPr lang="en-US" sz="2800" dirty="0" smtClean="0"/>
              <a:t>135.50</a:t>
            </a:r>
            <a:endParaRPr lang="en-US" sz="2800" dirty="0"/>
          </a:p>
          <a:p>
            <a:pPr eaLnBrk="1" hangingPunct="1">
              <a:defRPr/>
            </a:pPr>
            <a:r>
              <a:rPr lang="en-US" sz="2800" dirty="0"/>
              <a:t>Part B </a:t>
            </a:r>
            <a:r>
              <a:rPr lang="en-US" sz="2800" u="sng" dirty="0"/>
              <a:t>reimbursement</a:t>
            </a:r>
            <a:r>
              <a:rPr lang="en-US" sz="2800" dirty="0"/>
              <a:t>:  </a:t>
            </a:r>
            <a:r>
              <a:rPr lang="en-US" sz="2800" b="1" dirty="0" smtClean="0">
                <a:solidFill>
                  <a:srgbClr val="FF0000"/>
                </a:solidFill>
              </a:rPr>
              <a:t>$85.66</a:t>
            </a:r>
            <a:r>
              <a:rPr lang="en-US" sz="2800" dirty="0" smtClean="0"/>
              <a:t> </a:t>
            </a:r>
            <a:r>
              <a:rPr lang="en-US" sz="2800" dirty="0" smtClean="0"/>
              <a:t>($</a:t>
            </a:r>
            <a:r>
              <a:rPr lang="en-US" sz="2800" dirty="0" smtClean="0"/>
              <a:t>360.66 </a:t>
            </a:r>
            <a:r>
              <a:rPr lang="en-US" sz="2800" dirty="0"/>
              <a:t>- $</a:t>
            </a:r>
            <a:r>
              <a:rPr lang="en-US" sz="2800" dirty="0" smtClean="0"/>
              <a:t>275.00)</a:t>
            </a:r>
            <a:endParaRPr lang="en-US" sz="2800" b="1" dirty="0"/>
          </a:p>
          <a:p>
            <a:pPr eaLnBrk="1" hangingPunct="1">
              <a:defRPr/>
            </a:pPr>
            <a:r>
              <a:rPr lang="en-US" sz="2800" dirty="0"/>
              <a:t>Net cost to retiree:  </a:t>
            </a:r>
            <a:r>
              <a:rPr lang="en-US" sz="2800" b="1" dirty="0" smtClean="0"/>
              <a:t>$</a:t>
            </a:r>
            <a:r>
              <a:rPr lang="en-US" sz="2800" b="1" dirty="0" smtClean="0"/>
              <a:t>49.84</a:t>
            </a:r>
            <a:r>
              <a:rPr lang="en-US" sz="2800" dirty="0" smtClean="0"/>
              <a:t> </a:t>
            </a:r>
            <a:r>
              <a:rPr lang="en-US" sz="2800" dirty="0"/>
              <a:t>($</a:t>
            </a:r>
            <a:r>
              <a:rPr lang="en-US" sz="2800" dirty="0" smtClean="0"/>
              <a:t>135.50 </a:t>
            </a:r>
            <a:r>
              <a:rPr lang="en-US" sz="2800" dirty="0"/>
              <a:t>- </a:t>
            </a:r>
            <a:r>
              <a:rPr lang="en-US" sz="2800" dirty="0" smtClean="0"/>
              <a:t>$</a:t>
            </a:r>
            <a:r>
              <a:rPr lang="en-US" sz="2800" dirty="0" smtClean="0"/>
              <a:t>85.66</a:t>
            </a:r>
            <a:r>
              <a:rPr lang="en-US" sz="2800" dirty="0" smtClean="0"/>
              <a:t>)</a:t>
            </a:r>
            <a:endParaRPr lang="en-US" sz="2800" b="1" dirty="0"/>
          </a:p>
        </p:txBody>
      </p:sp>
    </p:spTree>
    <p:extLst>
      <p:ext uri="{BB962C8B-B14F-4D97-AF65-F5344CB8AC3E}">
        <p14:creationId xmlns:p14="http://schemas.microsoft.com/office/powerpoint/2010/main" val="9719692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Slide Number Placeholder 5"/>
          <p:cNvSpPr>
            <a:spLocks noGrp="1"/>
          </p:cNvSpPr>
          <p:nvPr>
            <p:ph type="sldNum" sz="quarter" idx="12"/>
          </p:nvPr>
        </p:nvSpPr>
        <p:spPr>
          <a:noFill/>
        </p:spPr>
        <p:txBody>
          <a:bodyPr/>
          <a:lstStyle/>
          <a:p>
            <a:fld id="{9A02DBA6-E837-40C9-A641-1EA10AF107F5}" type="slidenum">
              <a:rPr smtClean="0"/>
              <a:pPr/>
              <a:t>25</a:t>
            </a:fld>
            <a:endParaRPr smtClean="0"/>
          </a:p>
        </p:txBody>
      </p:sp>
      <p:sp>
        <p:nvSpPr>
          <p:cNvPr id="24578" name="Rectangle 2"/>
          <p:cNvSpPr>
            <a:spLocks noGrp="1" noChangeArrowheads="1"/>
          </p:cNvSpPr>
          <p:nvPr>
            <p:ph type="title"/>
          </p:nvPr>
        </p:nvSpPr>
        <p:spPr/>
        <p:txBody>
          <a:bodyPr/>
          <a:lstStyle/>
          <a:p>
            <a:pPr eaLnBrk="1" hangingPunct="1">
              <a:defRPr/>
            </a:pPr>
            <a:r>
              <a:rPr lang="en-US" smtClean="0"/>
              <a:t>Medicare Part D</a:t>
            </a:r>
          </a:p>
        </p:txBody>
      </p:sp>
      <p:sp>
        <p:nvSpPr>
          <p:cNvPr id="24579" name="Rectangle 3"/>
          <p:cNvSpPr>
            <a:spLocks noGrp="1" noChangeArrowheads="1"/>
          </p:cNvSpPr>
          <p:nvPr>
            <p:ph type="body" idx="1"/>
          </p:nvPr>
        </p:nvSpPr>
        <p:spPr>
          <a:xfrm>
            <a:off x="1329193" y="1400755"/>
            <a:ext cx="8229600" cy="4343400"/>
          </a:xfrm>
        </p:spPr>
        <p:txBody>
          <a:bodyPr>
            <a:noAutofit/>
          </a:bodyPr>
          <a:lstStyle/>
          <a:p>
            <a:pPr eaLnBrk="1" hangingPunct="1">
              <a:defRPr/>
            </a:pPr>
            <a:r>
              <a:rPr lang="en-US" sz="3200" dirty="0" smtClean="0"/>
              <a:t>Outpatient prescription drug benefit</a:t>
            </a:r>
          </a:p>
          <a:p>
            <a:pPr eaLnBrk="1" hangingPunct="1">
              <a:defRPr/>
            </a:pPr>
            <a:r>
              <a:rPr lang="en-US" sz="3200" dirty="0" smtClean="0"/>
              <a:t>Subsidizes medical plan premiums</a:t>
            </a:r>
          </a:p>
          <a:p>
            <a:pPr eaLnBrk="1" hangingPunct="1">
              <a:defRPr/>
            </a:pPr>
            <a:r>
              <a:rPr lang="en-US" sz="3200" dirty="0" smtClean="0"/>
              <a:t>The R</a:t>
            </a:r>
            <a:r>
              <a:rPr lang="en-US" sz="3200" baseline="-25000" dirty="0" smtClean="0"/>
              <a:t>x</a:t>
            </a:r>
            <a:r>
              <a:rPr lang="en-US" sz="3200" dirty="0" smtClean="0"/>
              <a:t> coverage of UC medical plans is equivalent to or better than Part D</a:t>
            </a:r>
          </a:p>
          <a:p>
            <a:pPr lvl="1" eaLnBrk="1" hangingPunct="1">
              <a:defRPr/>
            </a:pPr>
            <a:r>
              <a:rPr lang="en-US" sz="2800" dirty="0" smtClean="0"/>
              <a:t>Considered </a:t>
            </a:r>
            <a:r>
              <a:rPr lang="en-US" sz="2800" b="1" dirty="0" smtClean="0"/>
              <a:t>creditable coverage</a:t>
            </a:r>
          </a:p>
          <a:p>
            <a:pPr lvl="1" eaLnBrk="1" hangingPunct="1">
              <a:defRPr/>
            </a:pPr>
            <a:r>
              <a:rPr lang="en-US" sz="2800" dirty="0"/>
              <a:t>You may be asked about past R</a:t>
            </a:r>
            <a:r>
              <a:rPr lang="en-US" sz="2800" baseline="-25000" dirty="0"/>
              <a:t>x</a:t>
            </a:r>
            <a:r>
              <a:rPr lang="en-US" sz="2800" dirty="0"/>
              <a:t> coverage</a:t>
            </a:r>
          </a:p>
          <a:p>
            <a:pPr eaLnBrk="1" hangingPunct="1">
              <a:defRPr/>
            </a:pPr>
            <a:r>
              <a:rPr lang="en-US" sz="3200" dirty="0" smtClean="0"/>
              <a:t>Formulary may differ from non-Medicare plan</a:t>
            </a:r>
          </a:p>
        </p:txBody>
      </p:sp>
    </p:spTree>
    <p:extLst>
      <p:ext uri="{BB962C8B-B14F-4D97-AF65-F5344CB8AC3E}">
        <p14:creationId xmlns:p14="http://schemas.microsoft.com/office/powerpoint/2010/main" val="25339572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Slide Number Placeholder 5"/>
          <p:cNvSpPr>
            <a:spLocks noGrp="1"/>
          </p:cNvSpPr>
          <p:nvPr>
            <p:ph type="sldNum" sz="quarter" idx="12"/>
          </p:nvPr>
        </p:nvSpPr>
        <p:spPr>
          <a:noFill/>
        </p:spPr>
        <p:txBody>
          <a:bodyPr/>
          <a:lstStyle/>
          <a:p>
            <a:fld id="{AF7C81D5-AF50-4E60-AB28-219558996509}" type="slidenum">
              <a:rPr smtClean="0"/>
              <a:pPr/>
              <a:t>26</a:t>
            </a:fld>
            <a:endParaRPr smtClean="0"/>
          </a:p>
        </p:txBody>
      </p:sp>
      <p:sp>
        <p:nvSpPr>
          <p:cNvPr id="25602" name="Rectangle 2"/>
          <p:cNvSpPr>
            <a:spLocks noGrp="1" noChangeArrowheads="1"/>
          </p:cNvSpPr>
          <p:nvPr>
            <p:ph type="title"/>
          </p:nvPr>
        </p:nvSpPr>
        <p:spPr/>
        <p:txBody>
          <a:bodyPr/>
          <a:lstStyle/>
          <a:p>
            <a:pPr eaLnBrk="1" hangingPunct="1">
              <a:defRPr/>
            </a:pPr>
            <a:r>
              <a:rPr lang="en-US" smtClean="0"/>
              <a:t>More on Part D</a:t>
            </a:r>
          </a:p>
        </p:txBody>
      </p:sp>
      <p:sp>
        <p:nvSpPr>
          <p:cNvPr id="25603" name="Rectangle 3"/>
          <p:cNvSpPr>
            <a:spLocks noGrp="1" noChangeArrowheads="1"/>
          </p:cNvSpPr>
          <p:nvPr>
            <p:ph type="body" idx="1"/>
          </p:nvPr>
        </p:nvSpPr>
        <p:spPr/>
        <p:txBody>
          <a:bodyPr>
            <a:normAutofit/>
          </a:bodyPr>
          <a:lstStyle/>
          <a:p>
            <a:pPr eaLnBrk="1" hangingPunct="1">
              <a:defRPr/>
            </a:pPr>
            <a:r>
              <a:rPr lang="en-US" dirty="0" smtClean="0"/>
              <a:t>Retirees with Medicare must complete a </a:t>
            </a:r>
            <a:r>
              <a:rPr lang="en-US" b="1" dirty="0" smtClean="0"/>
              <a:t>form</a:t>
            </a:r>
          </a:p>
          <a:p>
            <a:pPr eaLnBrk="1" hangingPunct="1">
              <a:defRPr/>
            </a:pPr>
            <a:r>
              <a:rPr lang="en-US" dirty="0" smtClean="0"/>
              <a:t>No additional Part D premium</a:t>
            </a:r>
          </a:p>
          <a:p>
            <a:pPr lvl="1" eaLnBrk="1" hangingPunct="1">
              <a:defRPr/>
            </a:pPr>
            <a:r>
              <a:rPr lang="en-US" dirty="0" smtClean="0"/>
              <a:t>Exception:  high income enrollees</a:t>
            </a:r>
          </a:p>
          <a:p>
            <a:pPr eaLnBrk="1" hangingPunct="1">
              <a:defRPr/>
            </a:pPr>
            <a:r>
              <a:rPr lang="en-US" dirty="0" smtClean="0"/>
              <a:t>Complicates or prevents double coverage</a:t>
            </a:r>
          </a:p>
          <a:p>
            <a:pPr eaLnBrk="1" hangingPunct="1">
              <a:defRPr/>
            </a:pPr>
            <a:r>
              <a:rPr lang="en-US" dirty="0" smtClean="0"/>
              <a:t>Enrollment in another Part D plan may result in loss of UC coverage</a:t>
            </a:r>
          </a:p>
        </p:txBody>
      </p:sp>
    </p:spTree>
    <p:extLst>
      <p:ext uri="{BB962C8B-B14F-4D97-AF65-F5344CB8AC3E}">
        <p14:creationId xmlns:p14="http://schemas.microsoft.com/office/powerpoint/2010/main" val="33988078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7297065-12DB-4451-8B30-EBF38A6018EA}" type="slidenum">
              <a:rPr lang="en-US" smtClean="0"/>
              <a:t>27</a:t>
            </a:fld>
            <a:endParaRPr lang="en-US"/>
          </a:p>
        </p:txBody>
      </p:sp>
      <p:sp>
        <p:nvSpPr>
          <p:cNvPr id="3" name="Title 2"/>
          <p:cNvSpPr>
            <a:spLocks noGrp="1"/>
          </p:cNvSpPr>
          <p:nvPr>
            <p:ph type="title"/>
          </p:nvPr>
        </p:nvSpPr>
        <p:spPr>
          <a:xfrm>
            <a:off x="2161998" y="343192"/>
            <a:ext cx="10515600" cy="729212"/>
          </a:xfrm>
        </p:spPr>
        <p:txBody>
          <a:bodyPr>
            <a:normAutofit fontScale="90000"/>
          </a:bodyPr>
          <a:lstStyle/>
          <a:p>
            <a:r>
              <a:rPr lang="en-US" dirty="0"/>
              <a:t>Part D - Low Income Subsidy </a:t>
            </a:r>
            <a:br>
              <a:rPr lang="en-US" dirty="0"/>
            </a:br>
            <a:endParaRPr lang="en-US" dirty="0"/>
          </a:p>
        </p:txBody>
      </p:sp>
      <p:sp>
        <p:nvSpPr>
          <p:cNvPr id="4" name="Content Placeholder 3"/>
          <p:cNvSpPr>
            <a:spLocks noGrp="1"/>
          </p:cNvSpPr>
          <p:nvPr>
            <p:ph idx="1"/>
          </p:nvPr>
        </p:nvSpPr>
        <p:spPr>
          <a:xfrm>
            <a:off x="66826" y="1388097"/>
            <a:ext cx="11720319" cy="5010573"/>
          </a:xfrm>
        </p:spPr>
        <p:txBody>
          <a:bodyPr>
            <a:normAutofit/>
          </a:bodyPr>
          <a:lstStyle/>
          <a:p>
            <a:pPr lvl="3">
              <a:spcAft>
                <a:spcPts val="1200"/>
              </a:spcAft>
              <a:defRPr/>
            </a:pPr>
            <a:r>
              <a:rPr lang="en-US" sz="2000" dirty="0"/>
              <a:t>Retirees apply through Social Security Administration or their State Medicaid agency</a:t>
            </a:r>
          </a:p>
          <a:p>
            <a:pPr lvl="3">
              <a:spcAft>
                <a:spcPts val="1200"/>
              </a:spcAft>
              <a:defRPr/>
            </a:pPr>
            <a:r>
              <a:rPr lang="en-US" sz="2000" dirty="0"/>
              <a:t>Once application is approved by CMS an award letter is sent to member and copy to medical plan carrier</a:t>
            </a:r>
          </a:p>
          <a:p>
            <a:pPr lvl="3">
              <a:spcAft>
                <a:spcPts val="1200"/>
              </a:spcAft>
              <a:defRPr/>
            </a:pPr>
            <a:r>
              <a:rPr lang="en-US" sz="2000" dirty="0"/>
              <a:t>Plan carriers send monthly and quarterly reports to UC listing beneficiaries and refund amounts</a:t>
            </a:r>
          </a:p>
          <a:p>
            <a:pPr lvl="3">
              <a:spcAft>
                <a:spcPts val="1200"/>
              </a:spcAft>
              <a:defRPr/>
            </a:pPr>
            <a:r>
              <a:rPr lang="en-US" sz="2000" dirty="0"/>
              <a:t>UC will issue a refund check up to the amount of the premium. If the premium is less than the refund, </a:t>
            </a:r>
            <a:r>
              <a:rPr lang="en-US" sz="2000" b="1" u="sng" dirty="0"/>
              <a:t>UC will only refund up to the amount of the premium</a:t>
            </a:r>
            <a:r>
              <a:rPr lang="en-US" sz="2000" dirty="0"/>
              <a:t>. For example, if CMS approves a refund of $50.00 but the member’s contribution toward UC medical plan coverage is $40.00, UC will issue a refund check for $40.00.  If the premium is $0.00, nothing is paid to the member.</a:t>
            </a:r>
            <a:endParaRPr lang="en-US" sz="2000" dirty="0">
              <a:solidFill>
                <a:srgbClr val="0F7FC5"/>
              </a:solidFill>
            </a:endParaRPr>
          </a:p>
          <a:p>
            <a:endParaRPr lang="en-US" dirty="0"/>
          </a:p>
        </p:txBody>
      </p:sp>
    </p:spTree>
    <p:extLst>
      <p:ext uri="{BB962C8B-B14F-4D97-AF65-F5344CB8AC3E}">
        <p14:creationId xmlns:p14="http://schemas.microsoft.com/office/powerpoint/2010/main" val="39044084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Slide Number Placeholder 5"/>
          <p:cNvSpPr>
            <a:spLocks noGrp="1"/>
          </p:cNvSpPr>
          <p:nvPr>
            <p:ph type="sldNum" sz="quarter" idx="12"/>
          </p:nvPr>
        </p:nvSpPr>
        <p:spPr>
          <a:noFill/>
        </p:spPr>
        <p:txBody>
          <a:bodyPr/>
          <a:lstStyle/>
          <a:p>
            <a:fld id="{D0700377-205A-4AB8-8724-07232987F1F0}" type="slidenum">
              <a:rPr smtClean="0"/>
              <a:pPr/>
              <a:t>28</a:t>
            </a:fld>
            <a:endParaRPr smtClean="0"/>
          </a:p>
        </p:txBody>
      </p:sp>
      <p:sp>
        <p:nvSpPr>
          <p:cNvPr id="2" name="Rectangle 2"/>
          <p:cNvSpPr>
            <a:spLocks noGrp="1" noChangeArrowheads="1"/>
          </p:cNvSpPr>
          <p:nvPr>
            <p:ph type="title"/>
          </p:nvPr>
        </p:nvSpPr>
        <p:spPr/>
        <p:txBody>
          <a:bodyPr/>
          <a:lstStyle/>
          <a:p>
            <a:pPr eaLnBrk="1" hangingPunct="1">
              <a:defRPr/>
            </a:pPr>
            <a:r>
              <a:rPr lang="en-US" dirty="0" smtClean="0"/>
              <a:t>Changing Retiree Health Plans</a:t>
            </a:r>
          </a:p>
        </p:txBody>
      </p:sp>
      <p:sp>
        <p:nvSpPr>
          <p:cNvPr id="3" name="Rectangle 3"/>
          <p:cNvSpPr>
            <a:spLocks noGrp="1" noChangeArrowheads="1"/>
          </p:cNvSpPr>
          <p:nvPr>
            <p:ph type="body" idx="1"/>
          </p:nvPr>
        </p:nvSpPr>
        <p:spPr>
          <a:xfrm>
            <a:off x="1981200" y="1981200"/>
            <a:ext cx="8229600" cy="4419600"/>
          </a:xfrm>
        </p:spPr>
        <p:txBody>
          <a:bodyPr>
            <a:normAutofit lnSpcReduction="10000"/>
          </a:bodyPr>
          <a:lstStyle/>
          <a:p>
            <a:pPr eaLnBrk="1" hangingPunct="1">
              <a:lnSpc>
                <a:spcPct val="90000"/>
              </a:lnSpc>
              <a:defRPr/>
            </a:pPr>
            <a:r>
              <a:rPr lang="en-US" sz="3500" dirty="0"/>
              <a:t>Open Enrollment</a:t>
            </a:r>
          </a:p>
          <a:p>
            <a:pPr eaLnBrk="1" hangingPunct="1">
              <a:lnSpc>
                <a:spcPct val="90000"/>
              </a:lnSpc>
              <a:defRPr/>
            </a:pPr>
            <a:r>
              <a:rPr lang="en-US" sz="3500" dirty="0"/>
              <a:t>Period of Initial Eligibility</a:t>
            </a:r>
          </a:p>
          <a:p>
            <a:pPr lvl="1" eaLnBrk="1" hangingPunct="1">
              <a:lnSpc>
                <a:spcPct val="90000"/>
              </a:lnSpc>
              <a:defRPr/>
            </a:pPr>
            <a:r>
              <a:rPr lang="en-US" sz="3100" dirty="0"/>
              <a:t>Move outside HMO service area for 2+ months</a:t>
            </a:r>
          </a:p>
          <a:p>
            <a:pPr lvl="1" eaLnBrk="1" hangingPunct="1">
              <a:lnSpc>
                <a:spcPct val="90000"/>
              </a:lnSpc>
              <a:defRPr/>
            </a:pPr>
            <a:r>
              <a:rPr lang="en-US" sz="3100" dirty="0"/>
              <a:t>Involuntary loss of other coverage</a:t>
            </a:r>
          </a:p>
          <a:p>
            <a:pPr lvl="1" eaLnBrk="1" hangingPunct="1">
              <a:lnSpc>
                <a:spcPct val="90000"/>
              </a:lnSpc>
              <a:defRPr/>
            </a:pPr>
            <a:r>
              <a:rPr lang="en-US" sz="3100" dirty="0"/>
              <a:t>Addition of newly eligible family members</a:t>
            </a:r>
          </a:p>
          <a:p>
            <a:pPr eaLnBrk="1" hangingPunct="1">
              <a:lnSpc>
                <a:spcPct val="90000"/>
              </a:lnSpc>
              <a:defRPr/>
            </a:pPr>
            <a:r>
              <a:rPr lang="en-US" sz="3500" dirty="0"/>
              <a:t>Can suspend medical/dental coverage</a:t>
            </a:r>
          </a:p>
          <a:p>
            <a:pPr lvl="2" eaLnBrk="1" hangingPunct="1">
              <a:lnSpc>
                <a:spcPct val="90000"/>
              </a:lnSpc>
              <a:defRPr/>
            </a:pPr>
            <a:endParaRPr lang="en-US" dirty="0"/>
          </a:p>
        </p:txBody>
      </p:sp>
    </p:spTree>
    <p:extLst>
      <p:ext uri="{BB962C8B-B14F-4D97-AF65-F5344CB8AC3E}">
        <p14:creationId xmlns:p14="http://schemas.microsoft.com/office/powerpoint/2010/main" val="42477426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a:xfrm>
            <a:off x="2209800" y="2149476"/>
            <a:ext cx="7772400" cy="1431925"/>
          </a:xfrm>
        </p:spPr>
        <p:txBody>
          <a:bodyPr>
            <a:normAutofit fontScale="90000"/>
          </a:bodyPr>
          <a:lstStyle/>
          <a:p>
            <a:pPr eaLnBrk="1" hangingPunct="1">
              <a:defRPr/>
            </a:pPr>
            <a:r>
              <a:rPr lang="en-US" b="1" dirty="0" smtClean="0"/>
              <a:t>About Retiree Health Plans</a:t>
            </a:r>
          </a:p>
        </p:txBody>
      </p:sp>
    </p:spTree>
    <p:extLst>
      <p:ext uri="{BB962C8B-B14F-4D97-AF65-F5344CB8AC3E}">
        <p14:creationId xmlns:p14="http://schemas.microsoft.com/office/powerpoint/2010/main" val="39072981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83557" y="2345414"/>
            <a:ext cx="11503631" cy="2387600"/>
          </a:xfrm>
        </p:spPr>
        <p:txBody>
          <a:bodyPr/>
          <a:lstStyle/>
          <a:p>
            <a:r>
              <a:rPr lang="en-US" sz="7200" dirty="0" smtClean="0"/>
              <a:t>Medicare</a:t>
            </a:r>
            <a:r>
              <a:rPr lang="en-US" dirty="0" smtClean="0"/>
              <a:t/>
            </a:r>
            <a:br>
              <a:rPr lang="en-US" dirty="0" smtClean="0"/>
            </a:br>
            <a:endParaRPr lang="en-US" dirty="0"/>
          </a:p>
        </p:txBody>
      </p:sp>
      <p:sp>
        <p:nvSpPr>
          <p:cNvPr id="2" name="Slide Number Placeholder 1"/>
          <p:cNvSpPr>
            <a:spLocks noGrp="1"/>
          </p:cNvSpPr>
          <p:nvPr>
            <p:ph type="sldNum" sz="quarter" idx="4294967295"/>
          </p:nvPr>
        </p:nvSpPr>
        <p:spPr>
          <a:xfrm>
            <a:off x="11787188" y="6527800"/>
            <a:ext cx="404812" cy="365125"/>
          </a:xfrm>
        </p:spPr>
        <p:txBody>
          <a:bodyPr/>
          <a:lstStyle/>
          <a:p>
            <a:fld id="{07297065-12DB-4451-8B30-EBF38A6018EA}" type="slidenum">
              <a:rPr lang="en-US" smtClean="0"/>
              <a:t>3</a:t>
            </a:fld>
            <a:endParaRPr lang="en-US"/>
          </a:p>
        </p:txBody>
      </p:sp>
    </p:spTree>
    <p:extLst>
      <p:ext uri="{BB962C8B-B14F-4D97-AF65-F5344CB8AC3E}">
        <p14:creationId xmlns:p14="http://schemas.microsoft.com/office/powerpoint/2010/main" val="11143016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Slide Number Placeholder 5"/>
          <p:cNvSpPr>
            <a:spLocks noGrp="1"/>
          </p:cNvSpPr>
          <p:nvPr>
            <p:ph type="sldNum" sz="quarter" idx="12"/>
          </p:nvPr>
        </p:nvSpPr>
        <p:spPr>
          <a:noFill/>
        </p:spPr>
        <p:txBody>
          <a:bodyPr/>
          <a:lstStyle/>
          <a:p>
            <a:fld id="{ACB5693E-349D-4C10-9288-E95CC1E92177}" type="slidenum">
              <a:rPr smtClean="0"/>
              <a:pPr/>
              <a:t>30</a:t>
            </a:fld>
            <a:endParaRPr dirty="0" smtClean="0"/>
          </a:p>
        </p:txBody>
      </p:sp>
      <p:sp>
        <p:nvSpPr>
          <p:cNvPr id="22530" name="Rectangle 2"/>
          <p:cNvSpPr>
            <a:spLocks noGrp="1" noChangeArrowheads="1"/>
          </p:cNvSpPr>
          <p:nvPr>
            <p:ph type="title"/>
          </p:nvPr>
        </p:nvSpPr>
        <p:spPr/>
        <p:txBody>
          <a:bodyPr/>
          <a:lstStyle/>
          <a:p>
            <a:pPr eaLnBrk="1" hangingPunct="1">
              <a:defRPr/>
            </a:pPr>
            <a:r>
              <a:rPr lang="en-US" dirty="0" smtClean="0"/>
              <a:t>Medicare &amp; HMOs</a:t>
            </a:r>
          </a:p>
        </p:txBody>
      </p:sp>
      <p:sp>
        <p:nvSpPr>
          <p:cNvPr id="22531" name="Rectangle 3"/>
          <p:cNvSpPr>
            <a:spLocks noGrp="1" noChangeArrowheads="1"/>
          </p:cNvSpPr>
          <p:nvPr>
            <p:ph type="body" idx="1"/>
          </p:nvPr>
        </p:nvSpPr>
        <p:spPr/>
        <p:txBody>
          <a:bodyPr/>
          <a:lstStyle/>
          <a:p>
            <a:pPr eaLnBrk="1" hangingPunct="1">
              <a:defRPr/>
            </a:pPr>
            <a:r>
              <a:rPr lang="en-US" b="1" dirty="0" smtClean="0"/>
              <a:t>Medicare Advantage</a:t>
            </a:r>
            <a:r>
              <a:rPr lang="en-US" dirty="0" smtClean="0"/>
              <a:t> plans </a:t>
            </a:r>
          </a:p>
          <a:p>
            <a:pPr lvl="1" eaLnBrk="1" hangingPunct="1">
              <a:defRPr/>
            </a:pPr>
            <a:r>
              <a:rPr lang="en-US" dirty="0" smtClean="0"/>
              <a:t>If you have Medicare A &amp; B, and you are enrolled in an HMO, you must </a:t>
            </a:r>
            <a:r>
              <a:rPr lang="en-US" b="1" dirty="0" smtClean="0"/>
              <a:t>assign</a:t>
            </a:r>
            <a:r>
              <a:rPr lang="en-US" dirty="0" smtClean="0"/>
              <a:t> your Medicare benefits to the HMO (by </a:t>
            </a:r>
            <a:r>
              <a:rPr lang="en-US" b="1" dirty="0" smtClean="0"/>
              <a:t>form</a:t>
            </a:r>
            <a:r>
              <a:rPr lang="en-US" dirty="0" smtClean="0"/>
              <a:t>)</a:t>
            </a:r>
          </a:p>
          <a:p>
            <a:pPr lvl="1" eaLnBrk="1" hangingPunct="1">
              <a:defRPr/>
            </a:pPr>
            <a:r>
              <a:rPr lang="en-US" dirty="0" smtClean="0"/>
              <a:t>Medicare pays a flat monthly fee to the insurance company</a:t>
            </a:r>
          </a:p>
          <a:p>
            <a:pPr lvl="1" eaLnBrk="1" hangingPunct="1">
              <a:defRPr/>
            </a:pPr>
            <a:r>
              <a:rPr lang="en-US" dirty="0" smtClean="0"/>
              <a:t>Medicare cannot be used separately from the Medicare Advantage plan</a:t>
            </a:r>
          </a:p>
        </p:txBody>
      </p:sp>
    </p:spTree>
    <p:extLst>
      <p:ext uri="{BB962C8B-B14F-4D97-AF65-F5344CB8AC3E}">
        <p14:creationId xmlns:p14="http://schemas.microsoft.com/office/powerpoint/2010/main" val="23686880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Slide Number Placeholder 5"/>
          <p:cNvSpPr>
            <a:spLocks noGrp="1"/>
          </p:cNvSpPr>
          <p:nvPr>
            <p:ph type="sldNum" sz="quarter" idx="12"/>
          </p:nvPr>
        </p:nvSpPr>
        <p:spPr>
          <a:noFill/>
        </p:spPr>
        <p:txBody>
          <a:bodyPr/>
          <a:lstStyle/>
          <a:p>
            <a:fld id="{70DE3F83-32D5-4FA8-9C5B-60AE722E22B5}" type="slidenum">
              <a:rPr lang="en-US" sz="1200"/>
              <a:pPr/>
              <a:t>31</a:t>
            </a:fld>
            <a:endParaRPr lang="en-US" sz="1200" dirty="0"/>
          </a:p>
        </p:txBody>
      </p:sp>
      <p:sp>
        <p:nvSpPr>
          <p:cNvPr id="28674" name="Rectangle 2"/>
          <p:cNvSpPr>
            <a:spLocks noGrp="1" noChangeArrowheads="1"/>
          </p:cNvSpPr>
          <p:nvPr>
            <p:ph type="title"/>
          </p:nvPr>
        </p:nvSpPr>
        <p:spPr>
          <a:xfrm>
            <a:off x="2697480" y="-313118"/>
            <a:ext cx="10972800" cy="1384300"/>
          </a:xfrm>
        </p:spPr>
        <p:txBody>
          <a:bodyPr/>
          <a:lstStyle/>
          <a:p>
            <a:pPr eaLnBrk="1" hangingPunct="1">
              <a:defRPr/>
            </a:pPr>
            <a:r>
              <a:rPr lang="en-US" dirty="0" smtClean="0"/>
              <a:t>Medicare Advantage Plans</a:t>
            </a:r>
          </a:p>
        </p:txBody>
      </p:sp>
      <p:graphicFrame>
        <p:nvGraphicFramePr>
          <p:cNvPr id="3" name="Table 2"/>
          <p:cNvGraphicFramePr>
            <a:graphicFrameLocks noGrp="1"/>
          </p:cNvGraphicFramePr>
          <p:nvPr>
            <p:extLst>
              <p:ext uri="{D42A27DB-BD31-4B8C-83A1-F6EECF244321}">
                <p14:modId xmlns:p14="http://schemas.microsoft.com/office/powerpoint/2010/main" val="796933415"/>
              </p:ext>
            </p:extLst>
          </p:nvPr>
        </p:nvGraphicFramePr>
        <p:xfrm>
          <a:off x="2392901" y="2299792"/>
          <a:ext cx="8128000" cy="1737360"/>
        </p:xfrm>
        <a:graphic>
          <a:graphicData uri="http://schemas.openxmlformats.org/drawingml/2006/table">
            <a:tbl>
              <a:tblPr firstRow="1" bandRow="1">
                <a:tableStyleId>{5C22544A-7EE6-4342-B048-85BDC9FD1C3A}</a:tableStyleId>
              </a:tblPr>
              <a:tblGrid>
                <a:gridCol w="4064000"/>
                <a:gridCol w="4064000"/>
              </a:tblGrid>
              <a:tr h="263570">
                <a:tc>
                  <a:txBody>
                    <a:bodyPr/>
                    <a:lstStyle/>
                    <a:p>
                      <a:r>
                        <a:rPr lang="en-US" sz="3200" dirty="0" smtClean="0"/>
                        <a:t>HMO</a:t>
                      </a:r>
                      <a:endParaRPr lang="en-US" sz="3200" dirty="0"/>
                    </a:p>
                  </a:txBody>
                  <a:tcPr/>
                </a:tc>
                <a:tc>
                  <a:txBody>
                    <a:bodyPr/>
                    <a:lstStyle/>
                    <a:p>
                      <a:r>
                        <a:rPr lang="en-US" sz="3200" dirty="0" smtClean="0"/>
                        <a:t>Medicare</a:t>
                      </a:r>
                      <a:endParaRPr lang="en-US" sz="3200" dirty="0"/>
                    </a:p>
                  </a:txBody>
                  <a:tcPr/>
                </a:tc>
              </a:tr>
              <a:tr h="370840">
                <a:tc>
                  <a:txBody>
                    <a:bodyPr/>
                    <a:lstStyle/>
                    <a:p>
                      <a:r>
                        <a:rPr lang="en-US" sz="3200" dirty="0" smtClean="0"/>
                        <a:t>UC Blue and Gold HMO</a:t>
                      </a:r>
                      <a:endParaRPr lang="en-US" sz="3200" dirty="0"/>
                    </a:p>
                  </a:txBody>
                  <a:tcPr/>
                </a:tc>
                <a:tc>
                  <a:txBody>
                    <a:bodyPr/>
                    <a:lstStyle/>
                    <a:p>
                      <a:r>
                        <a:rPr lang="en-US" sz="3200" dirty="0" smtClean="0"/>
                        <a:t>Seniority Plus</a:t>
                      </a:r>
                      <a:endParaRPr lang="en-US" sz="3200" dirty="0"/>
                    </a:p>
                  </a:txBody>
                  <a:tcPr/>
                </a:tc>
              </a:tr>
              <a:tr h="370840">
                <a:tc>
                  <a:txBody>
                    <a:bodyPr/>
                    <a:lstStyle/>
                    <a:p>
                      <a:r>
                        <a:rPr lang="en-US" sz="3200" dirty="0" smtClean="0"/>
                        <a:t>Kaiser Permanente</a:t>
                      </a:r>
                      <a:endParaRPr lang="en-US" sz="3200" dirty="0"/>
                    </a:p>
                  </a:txBody>
                  <a:tcPr/>
                </a:tc>
                <a:tc>
                  <a:txBody>
                    <a:bodyPr/>
                    <a:lstStyle/>
                    <a:p>
                      <a:r>
                        <a:rPr lang="en-US" sz="3200" dirty="0" smtClean="0"/>
                        <a:t>Senior</a:t>
                      </a:r>
                      <a:r>
                        <a:rPr lang="en-US" sz="3200" baseline="0" dirty="0" smtClean="0"/>
                        <a:t> Advantage</a:t>
                      </a:r>
                      <a:endParaRPr lang="en-US" sz="3200" dirty="0"/>
                    </a:p>
                  </a:txBody>
                  <a:tcPr/>
                </a:tc>
              </a:tr>
            </a:tbl>
          </a:graphicData>
        </a:graphic>
      </p:graphicFrame>
    </p:spTree>
    <p:extLst>
      <p:ext uri="{BB962C8B-B14F-4D97-AF65-F5344CB8AC3E}">
        <p14:creationId xmlns:p14="http://schemas.microsoft.com/office/powerpoint/2010/main" val="1398575469"/>
      </p:ext>
    </p:extLst>
  </p:cSld>
  <p:clrMapOvr>
    <a:masterClrMapping/>
  </p:clrMapOvr>
  <p:transition spd="med">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pPr eaLnBrk="1" hangingPunct="1"/>
            <a:r>
              <a:rPr lang="en-US" dirty="0" smtClean="0"/>
              <a:t>HMO </a:t>
            </a:r>
            <a:r>
              <a:rPr lang="en-US" dirty="0" smtClean="0"/>
              <a:t>coverage:  </a:t>
            </a:r>
            <a:r>
              <a:rPr lang="en-US" dirty="0" smtClean="0"/>
              <a:t>Copayments</a:t>
            </a:r>
            <a:endParaRPr lang="en-US" dirty="0" smtClean="0"/>
          </a:p>
        </p:txBody>
      </p:sp>
      <p:sp>
        <p:nvSpPr>
          <p:cNvPr id="24580" name="Rectangle 3"/>
          <p:cNvSpPr>
            <a:spLocks noGrp="1" noChangeArrowheads="1"/>
          </p:cNvSpPr>
          <p:nvPr>
            <p:ph idx="1"/>
          </p:nvPr>
        </p:nvSpPr>
        <p:spPr>
          <a:xfrm>
            <a:off x="609600" y="1600200"/>
            <a:ext cx="10972800" cy="4953000"/>
          </a:xfrm>
        </p:spPr>
        <p:txBody>
          <a:bodyPr>
            <a:noAutofit/>
          </a:bodyPr>
          <a:lstStyle/>
          <a:p>
            <a:pPr eaLnBrk="1" hangingPunct="1">
              <a:lnSpc>
                <a:spcPct val="90000"/>
              </a:lnSpc>
            </a:pPr>
            <a:r>
              <a:rPr lang="en-US" sz="3733" dirty="0"/>
              <a:t>Physician office visit:  </a:t>
            </a:r>
            <a:r>
              <a:rPr lang="en-US" sz="3733" b="1" dirty="0"/>
              <a:t>$20</a:t>
            </a:r>
          </a:p>
          <a:p>
            <a:pPr marL="601118" lvl="1" indent="-601118">
              <a:buFont typeface="Wingdings" pitchFamily="2" charset="2"/>
              <a:buChar char="u"/>
            </a:pPr>
            <a:r>
              <a:rPr lang="en-US" sz="3733" dirty="0"/>
              <a:t>ER:  </a:t>
            </a:r>
            <a:r>
              <a:rPr lang="en-US" sz="3733" b="1" dirty="0"/>
              <a:t>$75 </a:t>
            </a:r>
            <a:r>
              <a:rPr lang="en-US" sz="3733" dirty="0">
                <a:solidFill>
                  <a:srgbClr val="FF0000"/>
                </a:solidFill>
              </a:rPr>
              <a:t>(</a:t>
            </a:r>
            <a:r>
              <a:rPr lang="en-US" sz="3733" dirty="0">
                <a:solidFill>
                  <a:srgbClr val="FF0000"/>
                </a:solidFill>
              </a:rPr>
              <a:t>Medicare</a:t>
            </a:r>
            <a:r>
              <a:rPr lang="en-US" sz="3733" dirty="0">
                <a:solidFill>
                  <a:srgbClr val="FF0000"/>
                </a:solidFill>
              </a:rPr>
              <a:t>:  </a:t>
            </a:r>
            <a:r>
              <a:rPr lang="en-US" sz="3733" b="1" dirty="0">
                <a:solidFill>
                  <a:srgbClr val="FF0000"/>
                </a:solidFill>
              </a:rPr>
              <a:t>$</a:t>
            </a:r>
            <a:r>
              <a:rPr lang="en-US" sz="3733" b="1" dirty="0">
                <a:solidFill>
                  <a:srgbClr val="FF0000"/>
                </a:solidFill>
              </a:rPr>
              <a:t>65</a:t>
            </a:r>
            <a:r>
              <a:rPr lang="en-US" sz="3733" dirty="0">
                <a:solidFill>
                  <a:srgbClr val="FF0000"/>
                </a:solidFill>
              </a:rPr>
              <a:t>)</a:t>
            </a:r>
          </a:p>
          <a:p>
            <a:pPr lvl="1" eaLnBrk="1" hangingPunct="1">
              <a:lnSpc>
                <a:spcPct val="90000"/>
              </a:lnSpc>
            </a:pPr>
            <a:r>
              <a:rPr lang="en-US" sz="3733" dirty="0"/>
              <a:t>Emergencies covered worldwide</a:t>
            </a:r>
          </a:p>
          <a:p>
            <a:pPr eaLnBrk="1" hangingPunct="1">
              <a:lnSpc>
                <a:spcPct val="90000"/>
              </a:lnSpc>
            </a:pPr>
            <a:r>
              <a:rPr lang="en-US" sz="3733" dirty="0"/>
              <a:t>Outpatient surgery:  </a:t>
            </a:r>
            <a:r>
              <a:rPr lang="en-US" sz="3733" b="1" dirty="0"/>
              <a:t>$100</a:t>
            </a:r>
          </a:p>
          <a:p>
            <a:pPr eaLnBrk="1" hangingPunct="1">
              <a:lnSpc>
                <a:spcPct val="90000"/>
              </a:lnSpc>
            </a:pPr>
            <a:r>
              <a:rPr lang="en-US" sz="3733" dirty="0"/>
              <a:t>Inpatient hospitalization:  </a:t>
            </a:r>
            <a:r>
              <a:rPr lang="en-US" sz="3733" b="1" dirty="0"/>
              <a:t>$250</a:t>
            </a:r>
          </a:p>
          <a:p>
            <a:pPr eaLnBrk="1" hangingPunct="1">
              <a:lnSpc>
                <a:spcPct val="90000"/>
              </a:lnSpc>
            </a:pPr>
            <a:r>
              <a:rPr lang="en-US" sz="3733" dirty="0"/>
              <a:t>Behavioral health outpatient:  </a:t>
            </a:r>
            <a:r>
              <a:rPr lang="en-US" sz="3733" b="1" dirty="0"/>
              <a:t>$20</a:t>
            </a:r>
          </a:p>
          <a:p>
            <a:pPr eaLnBrk="1" hangingPunct="1">
              <a:lnSpc>
                <a:spcPct val="90000"/>
              </a:lnSpc>
            </a:pPr>
            <a:r>
              <a:rPr lang="en-US" sz="3733" dirty="0"/>
              <a:t>Behavioral health inpatient:  </a:t>
            </a:r>
            <a:r>
              <a:rPr lang="en-US" sz="3733" b="1" dirty="0"/>
              <a:t>$250</a:t>
            </a:r>
          </a:p>
        </p:txBody>
      </p:sp>
      <p:sp>
        <p:nvSpPr>
          <p:cNvPr id="245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eorgia" pitchFamily="18" charset="0"/>
                <a:cs typeface="Arial" pitchFamily="34" charset="0"/>
              </a:defRPr>
            </a:lvl1pPr>
            <a:lvl2pPr marL="990575" indent="-380990" eaLnBrk="0" hangingPunct="0">
              <a:defRPr>
                <a:solidFill>
                  <a:schemeClr val="tx1"/>
                </a:solidFill>
                <a:latin typeface="Georgia" pitchFamily="18" charset="0"/>
                <a:cs typeface="Arial" pitchFamily="34" charset="0"/>
              </a:defRPr>
            </a:lvl2pPr>
            <a:lvl3pPr marL="1523962" indent="-304792" eaLnBrk="0" hangingPunct="0">
              <a:defRPr>
                <a:solidFill>
                  <a:schemeClr val="tx1"/>
                </a:solidFill>
                <a:latin typeface="Georgia" pitchFamily="18" charset="0"/>
                <a:cs typeface="Arial" pitchFamily="34" charset="0"/>
              </a:defRPr>
            </a:lvl3pPr>
            <a:lvl4pPr marL="2133547" indent="-304792" eaLnBrk="0" hangingPunct="0">
              <a:defRPr>
                <a:solidFill>
                  <a:schemeClr val="tx1"/>
                </a:solidFill>
                <a:latin typeface="Georgia" pitchFamily="18" charset="0"/>
                <a:cs typeface="Arial" pitchFamily="34" charset="0"/>
              </a:defRPr>
            </a:lvl4pPr>
            <a:lvl5pPr marL="2743131" indent="-304792" eaLnBrk="0" hangingPunct="0">
              <a:defRPr>
                <a:solidFill>
                  <a:schemeClr val="tx1"/>
                </a:solidFill>
                <a:latin typeface="Georgia" pitchFamily="18" charset="0"/>
                <a:cs typeface="Arial" pitchFamily="34" charset="0"/>
              </a:defRPr>
            </a:lvl5pPr>
            <a:lvl6pPr marL="3352716" indent="-304792" eaLnBrk="0" fontAlgn="base" hangingPunct="0">
              <a:spcBef>
                <a:spcPct val="0"/>
              </a:spcBef>
              <a:spcAft>
                <a:spcPct val="0"/>
              </a:spcAft>
              <a:defRPr>
                <a:solidFill>
                  <a:schemeClr val="tx1"/>
                </a:solidFill>
                <a:latin typeface="Georgia" pitchFamily="18" charset="0"/>
                <a:cs typeface="Arial" pitchFamily="34" charset="0"/>
              </a:defRPr>
            </a:lvl6pPr>
            <a:lvl7pPr marL="3962301" indent="-304792" eaLnBrk="0" fontAlgn="base" hangingPunct="0">
              <a:spcBef>
                <a:spcPct val="0"/>
              </a:spcBef>
              <a:spcAft>
                <a:spcPct val="0"/>
              </a:spcAft>
              <a:defRPr>
                <a:solidFill>
                  <a:schemeClr val="tx1"/>
                </a:solidFill>
                <a:latin typeface="Georgia" pitchFamily="18" charset="0"/>
                <a:cs typeface="Arial" pitchFamily="34" charset="0"/>
              </a:defRPr>
            </a:lvl7pPr>
            <a:lvl8pPr marL="4571886" indent="-304792" eaLnBrk="0" fontAlgn="base" hangingPunct="0">
              <a:spcBef>
                <a:spcPct val="0"/>
              </a:spcBef>
              <a:spcAft>
                <a:spcPct val="0"/>
              </a:spcAft>
              <a:defRPr>
                <a:solidFill>
                  <a:schemeClr val="tx1"/>
                </a:solidFill>
                <a:latin typeface="Georgia" pitchFamily="18" charset="0"/>
                <a:cs typeface="Arial" pitchFamily="34" charset="0"/>
              </a:defRPr>
            </a:lvl8pPr>
            <a:lvl9pPr marL="5181470" indent="-304792"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3E843E12-BC22-40DE-8127-173F6D20761B}" type="slidenum">
              <a:rPr lang="en-US" smtClean="0">
                <a:latin typeface="Calibri" pitchFamily="34" charset="0"/>
                <a:cs typeface="Calibri" pitchFamily="34" charset="0"/>
              </a:rPr>
              <a:pPr eaLnBrk="1" hangingPunct="1"/>
              <a:t>32</a:t>
            </a:fld>
            <a:endParaRPr lang="en-US" smtClean="0">
              <a:latin typeface="Calibri" pitchFamily="34" charset="0"/>
              <a:cs typeface="Calibri" pitchFamily="34" charset="0"/>
            </a:endParaRPr>
          </a:p>
        </p:txBody>
      </p:sp>
    </p:spTree>
    <p:extLst>
      <p:ext uri="{BB962C8B-B14F-4D97-AF65-F5344CB8AC3E}">
        <p14:creationId xmlns:p14="http://schemas.microsoft.com/office/powerpoint/2010/main" val="1614578205"/>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eorgia" pitchFamily="18" charset="0"/>
                <a:cs typeface="Arial" pitchFamily="34" charset="0"/>
              </a:defRPr>
            </a:lvl1pPr>
            <a:lvl2pPr marL="990575" indent="-380990" eaLnBrk="0" hangingPunct="0">
              <a:defRPr>
                <a:solidFill>
                  <a:schemeClr val="tx1"/>
                </a:solidFill>
                <a:latin typeface="Georgia" pitchFamily="18" charset="0"/>
                <a:cs typeface="Arial" pitchFamily="34" charset="0"/>
              </a:defRPr>
            </a:lvl2pPr>
            <a:lvl3pPr marL="1523962" indent="-304792" eaLnBrk="0" hangingPunct="0">
              <a:defRPr>
                <a:solidFill>
                  <a:schemeClr val="tx1"/>
                </a:solidFill>
                <a:latin typeface="Georgia" pitchFamily="18" charset="0"/>
                <a:cs typeface="Arial" pitchFamily="34" charset="0"/>
              </a:defRPr>
            </a:lvl3pPr>
            <a:lvl4pPr marL="2133547" indent="-304792" eaLnBrk="0" hangingPunct="0">
              <a:defRPr>
                <a:solidFill>
                  <a:schemeClr val="tx1"/>
                </a:solidFill>
                <a:latin typeface="Georgia" pitchFamily="18" charset="0"/>
                <a:cs typeface="Arial" pitchFamily="34" charset="0"/>
              </a:defRPr>
            </a:lvl4pPr>
            <a:lvl5pPr marL="2743131" indent="-304792" eaLnBrk="0" hangingPunct="0">
              <a:defRPr>
                <a:solidFill>
                  <a:schemeClr val="tx1"/>
                </a:solidFill>
                <a:latin typeface="Georgia" pitchFamily="18" charset="0"/>
                <a:cs typeface="Arial" pitchFamily="34" charset="0"/>
              </a:defRPr>
            </a:lvl5pPr>
            <a:lvl6pPr marL="3352716" indent="-304792" eaLnBrk="0" fontAlgn="base" hangingPunct="0">
              <a:spcBef>
                <a:spcPct val="0"/>
              </a:spcBef>
              <a:spcAft>
                <a:spcPct val="0"/>
              </a:spcAft>
              <a:defRPr>
                <a:solidFill>
                  <a:schemeClr val="tx1"/>
                </a:solidFill>
                <a:latin typeface="Georgia" pitchFamily="18" charset="0"/>
                <a:cs typeface="Arial" pitchFamily="34" charset="0"/>
              </a:defRPr>
            </a:lvl6pPr>
            <a:lvl7pPr marL="3962301" indent="-304792" eaLnBrk="0" fontAlgn="base" hangingPunct="0">
              <a:spcBef>
                <a:spcPct val="0"/>
              </a:spcBef>
              <a:spcAft>
                <a:spcPct val="0"/>
              </a:spcAft>
              <a:defRPr>
                <a:solidFill>
                  <a:schemeClr val="tx1"/>
                </a:solidFill>
                <a:latin typeface="Georgia" pitchFamily="18" charset="0"/>
                <a:cs typeface="Arial" pitchFamily="34" charset="0"/>
              </a:defRPr>
            </a:lvl7pPr>
            <a:lvl8pPr marL="4571886" indent="-304792" eaLnBrk="0" fontAlgn="base" hangingPunct="0">
              <a:spcBef>
                <a:spcPct val="0"/>
              </a:spcBef>
              <a:spcAft>
                <a:spcPct val="0"/>
              </a:spcAft>
              <a:defRPr>
                <a:solidFill>
                  <a:schemeClr val="tx1"/>
                </a:solidFill>
                <a:latin typeface="Georgia" pitchFamily="18" charset="0"/>
                <a:cs typeface="Arial" pitchFamily="34" charset="0"/>
              </a:defRPr>
            </a:lvl8pPr>
            <a:lvl9pPr marL="5181470" indent="-304792"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171AF188-9B60-458E-BEE1-E566C98EC97D}" type="slidenum">
              <a:rPr lang="en-US" smtClean="0">
                <a:latin typeface="Calibri" pitchFamily="34" charset="0"/>
                <a:cs typeface="Calibri" pitchFamily="34" charset="0"/>
              </a:rPr>
              <a:pPr eaLnBrk="1" hangingPunct="1"/>
              <a:t>33</a:t>
            </a:fld>
            <a:endParaRPr lang="en-US" smtClean="0">
              <a:latin typeface="Calibri" pitchFamily="34" charset="0"/>
              <a:cs typeface="Calibri" pitchFamily="34" charset="0"/>
            </a:endParaRPr>
          </a:p>
        </p:txBody>
      </p:sp>
      <p:sp>
        <p:nvSpPr>
          <p:cNvPr id="26627" name="Rectangle 41"/>
          <p:cNvSpPr>
            <a:spLocks noGrp="1" noChangeArrowheads="1"/>
          </p:cNvSpPr>
          <p:nvPr>
            <p:ph type="title"/>
          </p:nvPr>
        </p:nvSpPr>
        <p:spPr>
          <a:xfrm>
            <a:off x="2374790" y="-288345"/>
            <a:ext cx="10972800" cy="1384300"/>
          </a:xfrm>
        </p:spPr>
        <p:txBody>
          <a:bodyPr/>
          <a:lstStyle/>
          <a:p>
            <a:pPr eaLnBrk="1" hangingPunct="1"/>
            <a:r>
              <a:rPr lang="en-US" dirty="0" smtClean="0"/>
              <a:t>—HMO behavioral health—</a:t>
            </a:r>
          </a:p>
        </p:txBody>
      </p:sp>
      <p:graphicFrame>
        <p:nvGraphicFramePr>
          <p:cNvPr id="106589" name="Group 93"/>
          <p:cNvGraphicFramePr>
            <a:graphicFrameLocks noGrp="1"/>
          </p:cNvGraphicFramePr>
          <p:nvPr>
            <p:ph type="tbl" idx="1"/>
            <p:extLst>
              <p:ext uri="{D42A27DB-BD31-4B8C-83A1-F6EECF244321}">
                <p14:modId xmlns:p14="http://schemas.microsoft.com/office/powerpoint/2010/main" val="2889612667"/>
              </p:ext>
            </p:extLst>
          </p:nvPr>
        </p:nvGraphicFramePr>
        <p:xfrm>
          <a:off x="203200" y="1557398"/>
          <a:ext cx="11785600" cy="4052298"/>
        </p:xfrm>
        <a:graphic>
          <a:graphicData uri="http://schemas.openxmlformats.org/drawingml/2006/table">
            <a:tbl>
              <a:tblPr/>
              <a:tblGrid>
                <a:gridCol w="5892800"/>
                <a:gridCol w="5892800"/>
              </a:tblGrid>
              <a:tr h="590100">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2700" b="1" i="0" u="none" strike="noStrike" cap="none" normalizeH="0" baseline="0" dirty="0" smtClean="0">
                          <a:ln>
                            <a:noFill/>
                          </a:ln>
                          <a:solidFill>
                            <a:srgbClr val="002060"/>
                          </a:solidFill>
                          <a:effectLst/>
                          <a:latin typeface="Proxima Nova" panose="02000506030000020004" pitchFamily="50" charset="0"/>
                          <a:cs typeface="Calibri" pitchFamily="34" charset="0"/>
                        </a:rPr>
                        <a:t>Medical Plan</a:t>
                      </a:r>
                    </a:p>
                  </a:txBody>
                  <a:tcPr marL="121920" marR="121920"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2700" b="1" i="0" u="none" strike="noStrike" cap="none" normalizeH="0" baseline="0" dirty="0" smtClean="0">
                          <a:ln>
                            <a:noFill/>
                          </a:ln>
                          <a:solidFill>
                            <a:srgbClr val="002060"/>
                          </a:solidFill>
                          <a:effectLst/>
                          <a:latin typeface="Proxima Nova" panose="02000506030000020004" pitchFamily="50" charset="0"/>
                          <a:cs typeface="Calibri" pitchFamily="34" charset="0"/>
                        </a:rPr>
                        <a:t>Behavioral Health Plan</a:t>
                      </a:r>
                    </a:p>
                  </a:txBody>
                  <a:tcPr marL="121920" marR="121920"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noFill/>
                  </a:tcPr>
                </a:tc>
              </a:tr>
              <a:tr h="816699">
                <a:tc>
                  <a:txBody>
                    <a:bodyPr/>
                    <a:lstStyle/>
                    <a:p>
                      <a:pPr marL="0" marR="0" lvl="0" indent="0" algn="l" defTabSz="914400" rtl="0" eaLnBrk="1" fontAlgn="base" latinLnBrk="0" hangingPunct="1">
                        <a:lnSpc>
                          <a:spcPct val="100000"/>
                        </a:lnSpc>
                        <a:spcBef>
                          <a:spcPct val="20000"/>
                        </a:spcBef>
                        <a:spcAft>
                          <a:spcPct val="20000"/>
                        </a:spcAft>
                        <a:buClr>
                          <a:schemeClr val="accent1"/>
                        </a:buClr>
                        <a:buSzTx/>
                        <a:buFont typeface="Wingdings" pitchFamily="2" charset="2"/>
                        <a:buNone/>
                        <a:tabLst/>
                        <a:defRPr/>
                      </a:pPr>
                      <a:r>
                        <a:rPr kumimoji="0" lang="en-US" sz="2700" b="0" i="0" u="none" strike="noStrike" cap="none" normalizeH="0" baseline="0" dirty="0" smtClean="0">
                          <a:ln>
                            <a:noFill/>
                          </a:ln>
                          <a:solidFill>
                            <a:srgbClr val="002060"/>
                          </a:solidFill>
                          <a:effectLst/>
                          <a:latin typeface="Proxima Nova" panose="02000506030000020004" pitchFamily="50" charset="0"/>
                          <a:cs typeface="Calibri" pitchFamily="34" charset="0"/>
                        </a:rPr>
                        <a:t>Kaiser Permanente</a:t>
                      </a:r>
                    </a:p>
                  </a:txBody>
                  <a:tcPr marL="121920" marR="121920"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700" b="0" i="0" u="none" strike="noStrike" cap="none" normalizeH="0" baseline="0" dirty="0" smtClean="0">
                          <a:ln>
                            <a:noFill/>
                          </a:ln>
                          <a:solidFill>
                            <a:srgbClr val="002060"/>
                          </a:solidFill>
                          <a:effectLst/>
                          <a:latin typeface="Proxima Nova" panose="02000506030000020004" pitchFamily="50" charset="0"/>
                          <a:cs typeface="Calibri" pitchFamily="34" charset="0"/>
                        </a:rPr>
                        <a:t>Go through PCP and/or Optum</a:t>
                      </a:r>
                    </a:p>
                  </a:txBody>
                  <a:tcPr marL="121920" marR="121920"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noFill/>
                  </a:tcPr>
                </a:tc>
              </a:tr>
              <a:tr h="904240">
                <a:tc>
                  <a:txBody>
                    <a:bodyPr/>
                    <a:lstStyle/>
                    <a:p>
                      <a:pPr marL="0" marR="0" lvl="0" indent="0" algn="l" defTabSz="914400" rtl="0" eaLnBrk="1" fontAlgn="base" latinLnBrk="0" hangingPunct="1">
                        <a:lnSpc>
                          <a:spcPct val="100000"/>
                        </a:lnSpc>
                        <a:spcBef>
                          <a:spcPct val="20000"/>
                        </a:spcBef>
                        <a:spcAft>
                          <a:spcPct val="20000"/>
                        </a:spcAft>
                        <a:buClr>
                          <a:schemeClr val="accent1"/>
                        </a:buClr>
                        <a:buSzTx/>
                        <a:buFont typeface="Wingdings" pitchFamily="2" charset="2"/>
                        <a:buNone/>
                        <a:tabLst/>
                        <a:defRPr/>
                      </a:pPr>
                      <a:r>
                        <a:rPr kumimoji="0" lang="en-US" sz="2700" b="0" i="0" u="none" strike="noStrike" cap="none" normalizeH="0" baseline="0" dirty="0" smtClean="0">
                          <a:ln>
                            <a:noFill/>
                          </a:ln>
                          <a:solidFill>
                            <a:srgbClr val="FF0000"/>
                          </a:solidFill>
                          <a:effectLst/>
                          <a:latin typeface="Proxima Nova" panose="02000506030000020004" pitchFamily="50" charset="0"/>
                          <a:cs typeface="Calibri" pitchFamily="34" charset="0"/>
                        </a:rPr>
                        <a:t>Kaiser Permanente Senior Advantage</a:t>
                      </a:r>
                    </a:p>
                  </a:txBody>
                  <a:tcPr marL="121920" marR="121920"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defRPr/>
                      </a:pPr>
                      <a:r>
                        <a:rPr kumimoji="0" lang="en-US" sz="2700" b="0" i="0" u="none" strike="noStrike" cap="none" normalizeH="0" baseline="0" dirty="0" smtClean="0">
                          <a:ln>
                            <a:noFill/>
                          </a:ln>
                          <a:solidFill>
                            <a:srgbClr val="FF0000"/>
                          </a:solidFill>
                          <a:effectLst/>
                          <a:latin typeface="Proxima Nova" panose="02000506030000020004" pitchFamily="50" charset="0"/>
                          <a:cs typeface="Calibri" pitchFamily="34" charset="0"/>
                        </a:rPr>
                        <a:t>Go through PCP</a:t>
                      </a:r>
                    </a:p>
                  </a:txBody>
                  <a:tcPr marL="121920" marR="121920"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noFill/>
                  </a:tcPr>
                </a:tc>
              </a:tr>
              <a:tr h="816699">
                <a:tc>
                  <a:txBody>
                    <a:bodyPr/>
                    <a:lstStyle/>
                    <a:p>
                      <a:pPr marL="0" marR="0" lvl="0" indent="0" algn="l" defTabSz="914400" rtl="0" eaLnBrk="1" fontAlgn="base" latinLnBrk="0" hangingPunct="1">
                        <a:lnSpc>
                          <a:spcPct val="100000"/>
                        </a:lnSpc>
                        <a:spcBef>
                          <a:spcPct val="20000"/>
                        </a:spcBef>
                        <a:spcAft>
                          <a:spcPct val="20000"/>
                        </a:spcAft>
                        <a:buClr>
                          <a:schemeClr val="accent1"/>
                        </a:buClr>
                        <a:buSzTx/>
                        <a:buFont typeface="Wingdings" pitchFamily="2" charset="2"/>
                        <a:buNone/>
                        <a:tabLst/>
                        <a:defRPr/>
                      </a:pPr>
                      <a:r>
                        <a:rPr kumimoji="0" lang="en-US" sz="2700" b="0" i="0" u="none" strike="noStrike" cap="none" normalizeH="0" baseline="0" dirty="0" smtClean="0">
                          <a:ln>
                            <a:noFill/>
                          </a:ln>
                          <a:solidFill>
                            <a:srgbClr val="FF0000"/>
                          </a:solidFill>
                          <a:effectLst/>
                          <a:latin typeface="Proxima Nova" panose="02000506030000020004" pitchFamily="50" charset="0"/>
                          <a:cs typeface="Calibri" pitchFamily="34" charset="0"/>
                        </a:rPr>
                        <a:t>Health Net Seniority Plus</a:t>
                      </a:r>
                    </a:p>
                  </a:txBody>
                  <a:tcPr marL="121920" marR="121920"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defRPr/>
                      </a:pPr>
                      <a:r>
                        <a:rPr kumimoji="0" lang="en-US" sz="2700" b="0" i="0" u="none" strike="noStrike" cap="none" normalizeH="0" baseline="0" dirty="0" smtClean="0">
                          <a:ln>
                            <a:noFill/>
                          </a:ln>
                          <a:solidFill>
                            <a:srgbClr val="FF0000"/>
                          </a:solidFill>
                          <a:effectLst/>
                          <a:latin typeface="Proxima Nova" panose="02000506030000020004" pitchFamily="50" charset="0"/>
                          <a:cs typeface="Calibri" pitchFamily="34" charset="0"/>
                        </a:rPr>
                        <a:t>MHN:  Managed Health Network</a:t>
                      </a:r>
                    </a:p>
                  </a:txBody>
                  <a:tcPr marL="121920" marR="121920"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noFill/>
                  </a:tcPr>
                </a:tc>
              </a:tr>
              <a:tr h="904240">
                <a:tc>
                  <a:txBody>
                    <a:bodyPr/>
                    <a:lstStyle/>
                    <a:p>
                      <a:pPr marL="0" marR="0" lvl="0" indent="0" algn="l" defTabSz="914400" rtl="0" eaLnBrk="1" fontAlgn="base" latinLnBrk="0" hangingPunct="1">
                        <a:lnSpc>
                          <a:spcPct val="100000"/>
                        </a:lnSpc>
                        <a:spcBef>
                          <a:spcPct val="20000"/>
                        </a:spcBef>
                        <a:spcAft>
                          <a:spcPct val="20000"/>
                        </a:spcAft>
                        <a:buClr>
                          <a:schemeClr val="accent1"/>
                        </a:buClr>
                        <a:buSzTx/>
                        <a:buFont typeface="Wingdings" pitchFamily="2" charset="2"/>
                        <a:buNone/>
                        <a:tabLst/>
                        <a:defRPr/>
                      </a:pPr>
                      <a:r>
                        <a:rPr kumimoji="0" lang="en-US" sz="2700" b="0" i="0" u="none" strike="noStrike" cap="none" normalizeH="0" baseline="0" dirty="0" smtClean="0">
                          <a:ln>
                            <a:noFill/>
                          </a:ln>
                          <a:solidFill>
                            <a:srgbClr val="002060"/>
                          </a:solidFill>
                          <a:effectLst/>
                          <a:latin typeface="Proxima Nova" panose="02000506030000020004" pitchFamily="50" charset="0"/>
                          <a:cs typeface="Calibri" pitchFamily="34" charset="0"/>
                        </a:rPr>
                        <a:t>UC Blue &amp; Gold HMO (Health Net)</a:t>
                      </a:r>
                    </a:p>
                  </a:txBody>
                  <a:tcPr marL="121920" marR="121920"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ts val="0"/>
                        </a:spcAft>
                        <a:buClr>
                          <a:schemeClr val="accent1"/>
                        </a:buClr>
                        <a:buSzTx/>
                        <a:buFont typeface="Wingdings" pitchFamily="2" charset="2"/>
                        <a:buNone/>
                        <a:tabLst/>
                        <a:defRPr/>
                      </a:pPr>
                      <a:r>
                        <a:rPr kumimoji="0" lang="en-US" sz="2700" b="1" i="1" u="none" strike="noStrike" cap="none" normalizeH="0" baseline="0" dirty="0" smtClean="0">
                          <a:ln>
                            <a:noFill/>
                          </a:ln>
                          <a:solidFill>
                            <a:srgbClr val="002855"/>
                          </a:solidFill>
                          <a:effectLst/>
                          <a:latin typeface="Proxima Nova" panose="02000506030000020004" pitchFamily="50" charset="0"/>
                          <a:cs typeface="Calibri" pitchFamily="34" charset="0"/>
                        </a:rPr>
                        <a:t>New for 2019:</a:t>
                      </a:r>
                    </a:p>
                    <a:p>
                      <a:pPr marL="0" marR="0" lvl="0" indent="0" algn="l" defTabSz="914400" rtl="0" eaLnBrk="1" fontAlgn="base" latinLnBrk="0" hangingPunct="1">
                        <a:lnSpc>
                          <a:spcPct val="100000"/>
                        </a:lnSpc>
                        <a:spcBef>
                          <a:spcPts val="0"/>
                        </a:spcBef>
                        <a:spcAft>
                          <a:spcPts val="0"/>
                        </a:spcAft>
                        <a:buClr>
                          <a:schemeClr val="accent1"/>
                        </a:buClr>
                        <a:buSzTx/>
                        <a:buFont typeface="Wingdings" pitchFamily="2" charset="2"/>
                        <a:buNone/>
                        <a:tabLst/>
                        <a:defRPr/>
                      </a:pPr>
                      <a:r>
                        <a:rPr kumimoji="0" lang="en-US" sz="2700" b="1" i="1" u="none" strike="noStrike" cap="none" normalizeH="0" baseline="0" dirty="0" smtClean="0">
                          <a:ln>
                            <a:noFill/>
                          </a:ln>
                          <a:solidFill>
                            <a:srgbClr val="002855"/>
                          </a:solidFill>
                          <a:effectLst/>
                          <a:latin typeface="Proxima Nova" panose="02000506030000020004" pitchFamily="50" charset="0"/>
                          <a:cs typeface="Calibri" pitchFamily="34" charset="0"/>
                        </a:rPr>
                        <a:t>MHN</a:t>
                      </a:r>
                      <a:r>
                        <a:rPr kumimoji="0" lang="en-US" sz="2700" b="0" i="1" u="none" strike="noStrike" cap="none" normalizeH="0" baseline="0" dirty="0" smtClean="0">
                          <a:ln>
                            <a:noFill/>
                          </a:ln>
                          <a:solidFill>
                            <a:srgbClr val="002855"/>
                          </a:solidFill>
                          <a:effectLst/>
                          <a:latin typeface="Proxima Nova" panose="02000506030000020004" pitchFamily="50" charset="0"/>
                          <a:cs typeface="Calibri" pitchFamily="34" charset="0"/>
                        </a:rPr>
                        <a:t> (Managed Health Network)</a:t>
                      </a:r>
                    </a:p>
                  </a:txBody>
                  <a:tcPr marL="121920" marR="121920"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575666366"/>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eorgia" pitchFamily="18" charset="0"/>
                <a:cs typeface="Arial" pitchFamily="34" charset="0"/>
              </a:defRPr>
            </a:lvl1pPr>
            <a:lvl2pPr marL="990575" indent="-380990" eaLnBrk="0" hangingPunct="0">
              <a:defRPr>
                <a:solidFill>
                  <a:schemeClr val="tx1"/>
                </a:solidFill>
                <a:latin typeface="Georgia" pitchFamily="18" charset="0"/>
                <a:cs typeface="Arial" pitchFamily="34" charset="0"/>
              </a:defRPr>
            </a:lvl2pPr>
            <a:lvl3pPr marL="1523962" indent="-304792" eaLnBrk="0" hangingPunct="0">
              <a:defRPr>
                <a:solidFill>
                  <a:schemeClr val="tx1"/>
                </a:solidFill>
                <a:latin typeface="Georgia" pitchFamily="18" charset="0"/>
                <a:cs typeface="Arial" pitchFamily="34" charset="0"/>
              </a:defRPr>
            </a:lvl3pPr>
            <a:lvl4pPr marL="2133547" indent="-304792" eaLnBrk="0" hangingPunct="0">
              <a:defRPr>
                <a:solidFill>
                  <a:schemeClr val="tx1"/>
                </a:solidFill>
                <a:latin typeface="Georgia" pitchFamily="18" charset="0"/>
                <a:cs typeface="Arial" pitchFamily="34" charset="0"/>
              </a:defRPr>
            </a:lvl4pPr>
            <a:lvl5pPr marL="2743131" indent="-304792" eaLnBrk="0" hangingPunct="0">
              <a:defRPr>
                <a:solidFill>
                  <a:schemeClr val="tx1"/>
                </a:solidFill>
                <a:latin typeface="Georgia" pitchFamily="18" charset="0"/>
                <a:cs typeface="Arial" pitchFamily="34" charset="0"/>
              </a:defRPr>
            </a:lvl5pPr>
            <a:lvl6pPr marL="3352716" indent="-304792" eaLnBrk="0" fontAlgn="base" hangingPunct="0">
              <a:spcBef>
                <a:spcPct val="0"/>
              </a:spcBef>
              <a:spcAft>
                <a:spcPct val="0"/>
              </a:spcAft>
              <a:defRPr>
                <a:solidFill>
                  <a:schemeClr val="tx1"/>
                </a:solidFill>
                <a:latin typeface="Georgia" pitchFamily="18" charset="0"/>
                <a:cs typeface="Arial" pitchFamily="34" charset="0"/>
              </a:defRPr>
            </a:lvl6pPr>
            <a:lvl7pPr marL="3962301" indent="-304792" eaLnBrk="0" fontAlgn="base" hangingPunct="0">
              <a:spcBef>
                <a:spcPct val="0"/>
              </a:spcBef>
              <a:spcAft>
                <a:spcPct val="0"/>
              </a:spcAft>
              <a:defRPr>
                <a:solidFill>
                  <a:schemeClr val="tx1"/>
                </a:solidFill>
                <a:latin typeface="Georgia" pitchFamily="18" charset="0"/>
                <a:cs typeface="Arial" pitchFamily="34" charset="0"/>
              </a:defRPr>
            </a:lvl7pPr>
            <a:lvl8pPr marL="4571886" indent="-304792" eaLnBrk="0" fontAlgn="base" hangingPunct="0">
              <a:spcBef>
                <a:spcPct val="0"/>
              </a:spcBef>
              <a:spcAft>
                <a:spcPct val="0"/>
              </a:spcAft>
              <a:defRPr>
                <a:solidFill>
                  <a:schemeClr val="tx1"/>
                </a:solidFill>
                <a:latin typeface="Georgia" pitchFamily="18" charset="0"/>
                <a:cs typeface="Arial" pitchFamily="34" charset="0"/>
              </a:defRPr>
            </a:lvl8pPr>
            <a:lvl9pPr marL="5181470" indent="-304792"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DF3AC1B2-FA60-4678-9E7C-30F93BA6D8B3}" type="slidenum">
              <a:rPr lang="en-US" smtClean="0">
                <a:solidFill>
                  <a:srgbClr val="002060"/>
                </a:solidFill>
                <a:latin typeface="Calibri" pitchFamily="34" charset="0"/>
                <a:cs typeface="Calibri" pitchFamily="34" charset="0"/>
              </a:rPr>
              <a:pPr eaLnBrk="1" hangingPunct="1"/>
              <a:t>34</a:t>
            </a:fld>
            <a:endParaRPr lang="en-US" smtClean="0">
              <a:solidFill>
                <a:srgbClr val="002060"/>
              </a:solidFill>
              <a:latin typeface="Calibri" pitchFamily="34" charset="0"/>
              <a:cs typeface="Calibri" pitchFamily="34" charset="0"/>
            </a:endParaRPr>
          </a:p>
        </p:txBody>
      </p:sp>
      <p:sp>
        <p:nvSpPr>
          <p:cNvPr id="28675" name="Rectangle 2"/>
          <p:cNvSpPr>
            <a:spLocks noGrp="1" noChangeArrowheads="1"/>
          </p:cNvSpPr>
          <p:nvPr>
            <p:ph type="title"/>
          </p:nvPr>
        </p:nvSpPr>
        <p:spPr>
          <a:xfrm>
            <a:off x="1865906" y="-288345"/>
            <a:ext cx="10972800" cy="1384300"/>
          </a:xfrm>
        </p:spPr>
        <p:txBody>
          <a:bodyPr/>
          <a:lstStyle/>
          <a:p>
            <a:pPr eaLnBrk="1" hangingPunct="1"/>
            <a:r>
              <a:rPr lang="en-US" dirty="0" smtClean="0"/>
              <a:t>Non-Medicare </a:t>
            </a:r>
            <a:r>
              <a:rPr lang="en-US" dirty="0" smtClean="0"/>
              <a:t>HMO </a:t>
            </a:r>
            <a:r>
              <a:rPr lang="en-US" dirty="0" smtClean="0"/>
              <a:t>R</a:t>
            </a:r>
            <a:r>
              <a:rPr lang="en-US" baseline="-25000" dirty="0" smtClean="0"/>
              <a:t>x</a:t>
            </a:r>
            <a:endParaRPr lang="en-US" dirty="0" smtClean="0"/>
          </a:p>
        </p:txBody>
      </p:sp>
      <p:graphicFrame>
        <p:nvGraphicFramePr>
          <p:cNvPr id="200780" name="Group 76"/>
          <p:cNvGraphicFramePr>
            <a:graphicFrameLocks noGrp="1"/>
          </p:cNvGraphicFramePr>
          <p:nvPr>
            <p:ph type="tbl" idx="1"/>
            <p:extLst/>
          </p:nvPr>
        </p:nvGraphicFramePr>
        <p:xfrm>
          <a:off x="1219200" y="1699179"/>
          <a:ext cx="9753600" cy="3830296"/>
        </p:xfrm>
        <a:graphic>
          <a:graphicData uri="http://schemas.openxmlformats.org/drawingml/2006/table">
            <a:tbl>
              <a:tblPr/>
              <a:tblGrid>
                <a:gridCol w="3169920"/>
                <a:gridCol w="2194560"/>
                <a:gridCol w="2194560"/>
                <a:gridCol w="2194560"/>
              </a:tblGrid>
              <a:tr h="995680">
                <a:tc>
                  <a:txBody>
                    <a:bodyPr/>
                    <a:lstStyle/>
                    <a:p>
                      <a:pPr marL="0" marR="0" lvl="0" indent="0" algn="ctr" defTabSz="914400" rtl="0" eaLnBrk="1" fontAlgn="base" latinLnBrk="0" hangingPunct="1">
                        <a:lnSpc>
                          <a:spcPct val="100000"/>
                        </a:lnSpc>
                        <a:spcBef>
                          <a:spcPts val="600"/>
                        </a:spcBef>
                        <a:spcAft>
                          <a:spcPct val="0"/>
                        </a:spcAft>
                        <a:buClr>
                          <a:schemeClr val="accent1"/>
                        </a:buClr>
                        <a:buSzTx/>
                        <a:buFont typeface="Wingdings" pitchFamily="2" charset="2"/>
                        <a:buNone/>
                        <a:tabLst/>
                      </a:pPr>
                      <a:r>
                        <a:rPr kumimoji="0" lang="en-US" sz="2700" b="1" i="0" u="none" strike="noStrike" cap="none" normalizeH="0" baseline="0" dirty="0" smtClean="0">
                          <a:ln>
                            <a:noFill/>
                          </a:ln>
                          <a:solidFill>
                            <a:srgbClr val="002060"/>
                          </a:solidFill>
                          <a:effectLst/>
                          <a:latin typeface="Proxima Nova" panose="02000506030000020004" pitchFamily="50" charset="0"/>
                          <a:cs typeface="Calibri" pitchFamily="34" charset="0"/>
                        </a:rPr>
                        <a:t>R</a:t>
                      </a:r>
                      <a:r>
                        <a:rPr kumimoji="0" lang="en-US" sz="2700" b="1" i="0" u="none" strike="noStrike" cap="none" normalizeH="0" baseline="-25000" dirty="0" smtClean="0">
                          <a:ln>
                            <a:noFill/>
                          </a:ln>
                          <a:solidFill>
                            <a:srgbClr val="002060"/>
                          </a:solidFill>
                          <a:effectLst/>
                          <a:latin typeface="Proxima Nova" panose="02000506030000020004" pitchFamily="50" charset="0"/>
                          <a:cs typeface="Calibri" pitchFamily="34" charset="0"/>
                        </a:rPr>
                        <a:t>x</a:t>
                      </a:r>
                      <a:r>
                        <a:rPr kumimoji="0" lang="en-US" sz="2700" b="1" i="0" u="none" strike="noStrike" cap="none" normalizeH="0" baseline="0" dirty="0" smtClean="0">
                          <a:ln>
                            <a:noFill/>
                          </a:ln>
                          <a:solidFill>
                            <a:srgbClr val="002060"/>
                          </a:solidFill>
                          <a:effectLst/>
                          <a:latin typeface="Proxima Nova" panose="02000506030000020004" pitchFamily="50" charset="0"/>
                          <a:cs typeface="Calibri" pitchFamily="34" charset="0"/>
                        </a:rPr>
                        <a:t> 30-day supplies</a:t>
                      </a:r>
                      <a:endParaRPr kumimoji="0" lang="en-US" sz="2700" b="1" i="0" u="none" strike="noStrike" cap="none" normalizeH="0" baseline="-25000" dirty="0" smtClean="0">
                        <a:ln>
                          <a:noFill/>
                        </a:ln>
                        <a:solidFill>
                          <a:srgbClr val="002060"/>
                        </a:solidFill>
                        <a:effectLst/>
                        <a:latin typeface="Proxima Nova" panose="02000506030000020004" pitchFamily="50" charset="0"/>
                        <a:cs typeface="Calibri" pitchFamily="34" charset="0"/>
                      </a:endParaRP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ts val="600"/>
                        </a:spcBef>
                        <a:spcAft>
                          <a:spcPct val="0"/>
                        </a:spcAft>
                        <a:buClr>
                          <a:schemeClr val="accent1"/>
                        </a:buClr>
                        <a:buSzTx/>
                        <a:buFont typeface="Wingdings" pitchFamily="2" charset="2"/>
                        <a:buNone/>
                        <a:tabLst/>
                      </a:pPr>
                      <a:r>
                        <a:rPr kumimoji="0" lang="en-US" sz="2700" b="1" i="0" u="none" strike="noStrike" cap="none" normalizeH="0" baseline="0" dirty="0" smtClean="0">
                          <a:ln>
                            <a:noFill/>
                          </a:ln>
                          <a:solidFill>
                            <a:srgbClr val="002060"/>
                          </a:solidFill>
                          <a:effectLst/>
                          <a:latin typeface="Proxima Nova" panose="02000506030000020004" pitchFamily="50" charset="0"/>
                          <a:cs typeface="Calibri" pitchFamily="34" charset="0"/>
                        </a:rPr>
                        <a:t>UC Blue &amp; Gold HMO</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ts val="600"/>
                        </a:spcBef>
                        <a:spcAft>
                          <a:spcPct val="0"/>
                        </a:spcAft>
                        <a:buClr>
                          <a:schemeClr val="accent1"/>
                        </a:buClr>
                        <a:buSzTx/>
                        <a:buFont typeface="Wingdings" pitchFamily="2" charset="2"/>
                        <a:buNone/>
                        <a:tabLst/>
                      </a:pPr>
                      <a:r>
                        <a:rPr kumimoji="0" lang="en-US" sz="2700" b="1" i="0" u="none" strike="noStrike" cap="none" normalizeH="0" baseline="0" dirty="0" smtClean="0">
                          <a:ln>
                            <a:noFill/>
                          </a:ln>
                          <a:solidFill>
                            <a:srgbClr val="002060"/>
                          </a:solidFill>
                          <a:effectLst/>
                          <a:latin typeface="Proxima Nova" panose="02000506030000020004" pitchFamily="50" charset="0"/>
                          <a:cs typeface="Calibri" pitchFamily="34" charset="0"/>
                        </a:rPr>
                        <a:t>Kaiser Permanente</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ts val="600"/>
                        </a:spcBef>
                        <a:spcAft>
                          <a:spcPct val="0"/>
                        </a:spcAft>
                        <a:buClr>
                          <a:schemeClr val="accent1"/>
                        </a:buClr>
                        <a:buSzTx/>
                        <a:buFont typeface="Wingdings" pitchFamily="2" charset="2"/>
                        <a:buNone/>
                        <a:tabLst/>
                      </a:pPr>
                      <a:r>
                        <a:rPr kumimoji="0" lang="en-US" sz="2700" b="1" i="0" u="none" strike="noStrike" cap="none" normalizeH="0" baseline="0" dirty="0" smtClean="0">
                          <a:ln>
                            <a:noFill/>
                          </a:ln>
                          <a:solidFill>
                            <a:srgbClr val="002060"/>
                          </a:solidFill>
                          <a:effectLst/>
                          <a:latin typeface="Proxima Nova" panose="02000506030000020004" pitchFamily="50" charset="0"/>
                          <a:cs typeface="Calibri" pitchFamily="34" charset="0"/>
                        </a:rPr>
                        <a:t>WHA</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r>
              <a:tr h="822952">
                <a:tc>
                  <a:txBody>
                    <a:bodyPr/>
                    <a:lstStyle/>
                    <a:p>
                      <a:pPr marL="0" marR="0" lvl="0" indent="0" algn="l"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2400" b="1" i="0" u="sng" strike="noStrike" cap="none" normalizeH="0" baseline="0" dirty="0" smtClean="0">
                          <a:ln>
                            <a:noFill/>
                          </a:ln>
                          <a:solidFill>
                            <a:srgbClr val="002060"/>
                          </a:solidFill>
                          <a:effectLst/>
                          <a:latin typeface="Proxima Nova" panose="02000506030000020004" pitchFamily="50" charset="0"/>
                          <a:cs typeface="Calibri" pitchFamily="34" charset="0"/>
                        </a:rPr>
                        <a:t>Tier 1</a:t>
                      </a:r>
                      <a:br>
                        <a:rPr kumimoji="0" lang="en-US" sz="2400" b="1" i="0" u="sng" strike="noStrike" cap="none" normalizeH="0" baseline="0" dirty="0" smtClean="0">
                          <a:ln>
                            <a:noFill/>
                          </a:ln>
                          <a:solidFill>
                            <a:srgbClr val="002060"/>
                          </a:solidFill>
                          <a:effectLst/>
                          <a:latin typeface="Proxima Nova" panose="02000506030000020004" pitchFamily="50" charset="0"/>
                          <a:cs typeface="Calibri" pitchFamily="34" charset="0"/>
                        </a:rPr>
                      </a:br>
                      <a:r>
                        <a:rPr kumimoji="0" lang="en-US" sz="2400" b="0" i="0" u="none" strike="noStrike" cap="none" normalizeH="0" baseline="0" dirty="0" smtClean="0">
                          <a:ln>
                            <a:noFill/>
                          </a:ln>
                          <a:solidFill>
                            <a:srgbClr val="002060"/>
                          </a:solidFill>
                          <a:effectLst/>
                          <a:latin typeface="Proxima Nova" panose="02000506030000020004" pitchFamily="50" charset="0"/>
                          <a:cs typeface="Calibri" pitchFamily="34" charset="0"/>
                        </a:rPr>
                        <a:t>(generic, formulary)</a:t>
                      </a:r>
                    </a:p>
                  </a:txBody>
                  <a:tcPr marL="121920" marR="121920" marT="45716" marB="45716"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2700" b="1" i="0" u="none" strike="noStrike" cap="none" normalizeH="0" baseline="0" dirty="0" smtClean="0">
                          <a:ln>
                            <a:noFill/>
                          </a:ln>
                          <a:solidFill>
                            <a:srgbClr val="002060"/>
                          </a:solidFill>
                          <a:effectLst/>
                          <a:latin typeface="Proxima Nova" panose="02000506030000020004" pitchFamily="50" charset="0"/>
                          <a:cs typeface="Calibri" pitchFamily="34" charset="0"/>
                        </a:rPr>
                        <a:t>$5</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2700" b="1" i="0" u="none" strike="noStrike" cap="none" normalizeH="0" baseline="0" dirty="0" smtClean="0">
                          <a:ln>
                            <a:noFill/>
                          </a:ln>
                          <a:solidFill>
                            <a:srgbClr val="002060"/>
                          </a:solidFill>
                          <a:effectLst/>
                          <a:latin typeface="Proxima Nova" panose="02000506030000020004" pitchFamily="50" charset="0"/>
                          <a:cs typeface="Calibri" pitchFamily="34" charset="0"/>
                        </a:rPr>
                        <a:t>$5</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2700" b="1" i="0" u="none" strike="noStrike" cap="none" normalizeH="0" baseline="0" dirty="0" smtClean="0">
                          <a:ln>
                            <a:noFill/>
                          </a:ln>
                          <a:solidFill>
                            <a:srgbClr val="002060"/>
                          </a:solidFill>
                          <a:effectLst/>
                          <a:latin typeface="Proxima Nova" panose="02000506030000020004" pitchFamily="50" charset="0"/>
                          <a:cs typeface="Calibri" pitchFamily="34" charset="0"/>
                        </a:rPr>
                        <a:t>$5</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r>
              <a:tr h="1188712">
                <a:tc>
                  <a:txBody>
                    <a:bodyPr/>
                    <a:lstStyle/>
                    <a:p>
                      <a:pPr marL="0" marR="0" lvl="0" indent="0" algn="l"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2400" b="1" i="0" u="sng" strike="noStrike" cap="none" normalizeH="0" baseline="0" dirty="0" smtClean="0">
                          <a:ln>
                            <a:noFill/>
                          </a:ln>
                          <a:solidFill>
                            <a:srgbClr val="002060"/>
                          </a:solidFill>
                          <a:effectLst/>
                          <a:latin typeface="Proxima Nova" panose="02000506030000020004" pitchFamily="50" charset="0"/>
                          <a:cs typeface="Calibri" pitchFamily="34" charset="0"/>
                        </a:rPr>
                        <a:t>Tier 2</a:t>
                      </a:r>
                      <a:br>
                        <a:rPr kumimoji="0" lang="en-US" sz="2400" b="1" i="0" u="sng" strike="noStrike" cap="none" normalizeH="0" baseline="0" dirty="0" smtClean="0">
                          <a:ln>
                            <a:noFill/>
                          </a:ln>
                          <a:solidFill>
                            <a:srgbClr val="002060"/>
                          </a:solidFill>
                          <a:effectLst/>
                          <a:latin typeface="Proxima Nova" panose="02000506030000020004" pitchFamily="50" charset="0"/>
                          <a:cs typeface="Calibri" pitchFamily="34" charset="0"/>
                        </a:rPr>
                      </a:br>
                      <a:r>
                        <a:rPr kumimoji="0" lang="en-US" sz="2400" b="0" i="0" u="none" strike="noStrike" cap="none" normalizeH="0" baseline="0" dirty="0" smtClean="0">
                          <a:ln>
                            <a:noFill/>
                          </a:ln>
                          <a:solidFill>
                            <a:srgbClr val="002060"/>
                          </a:solidFill>
                          <a:effectLst/>
                          <a:latin typeface="Proxima Nova" panose="02000506030000020004" pitchFamily="50" charset="0"/>
                          <a:cs typeface="Calibri" pitchFamily="34" charset="0"/>
                        </a:rPr>
                        <a:t>(brand name, formulary)</a:t>
                      </a:r>
                    </a:p>
                  </a:txBody>
                  <a:tcPr marL="121920" marR="121920" marT="45716" marB="45716"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2700" b="1" i="0" u="none" strike="noStrike" cap="none" normalizeH="0" baseline="0" dirty="0" smtClean="0">
                          <a:ln>
                            <a:noFill/>
                          </a:ln>
                          <a:solidFill>
                            <a:srgbClr val="002060"/>
                          </a:solidFill>
                          <a:effectLst/>
                          <a:latin typeface="Proxima Nova" panose="02000506030000020004" pitchFamily="50" charset="0"/>
                          <a:cs typeface="Calibri" pitchFamily="34" charset="0"/>
                        </a:rPr>
                        <a:t>$25</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2700" b="1" i="0" u="none" strike="noStrike" cap="none" normalizeH="0" baseline="0" dirty="0" smtClean="0">
                          <a:ln>
                            <a:noFill/>
                          </a:ln>
                          <a:solidFill>
                            <a:srgbClr val="002060"/>
                          </a:solidFill>
                          <a:effectLst/>
                          <a:latin typeface="Proxima Nova" panose="02000506030000020004" pitchFamily="50" charset="0"/>
                          <a:cs typeface="Calibri" pitchFamily="34" charset="0"/>
                        </a:rPr>
                        <a:t>$25</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2700" b="1" i="0" u="none" strike="noStrike" cap="none" normalizeH="0" baseline="0" dirty="0" smtClean="0">
                          <a:ln>
                            <a:noFill/>
                          </a:ln>
                          <a:solidFill>
                            <a:srgbClr val="002060"/>
                          </a:solidFill>
                          <a:effectLst/>
                          <a:latin typeface="Proxima Nova" panose="02000506030000020004" pitchFamily="50" charset="0"/>
                          <a:cs typeface="Calibri" pitchFamily="34" charset="0"/>
                        </a:rPr>
                        <a:t>$25</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r>
              <a:tr h="822952">
                <a:tc>
                  <a:txBody>
                    <a:bodyPr/>
                    <a:lstStyle/>
                    <a:p>
                      <a:pPr marL="0" marR="0" lvl="0" indent="0" algn="l"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2400" b="1" i="0" u="sng" strike="noStrike" cap="none" normalizeH="0" baseline="0" dirty="0" smtClean="0">
                          <a:ln>
                            <a:noFill/>
                          </a:ln>
                          <a:solidFill>
                            <a:srgbClr val="002060"/>
                          </a:solidFill>
                          <a:effectLst/>
                          <a:latin typeface="Proxima Nova" panose="02000506030000020004" pitchFamily="50" charset="0"/>
                          <a:cs typeface="Calibri" pitchFamily="34" charset="0"/>
                        </a:rPr>
                        <a:t>Tier 3</a:t>
                      </a:r>
                      <a:br>
                        <a:rPr kumimoji="0" lang="en-US" sz="2400" b="1" i="0" u="sng" strike="noStrike" cap="none" normalizeH="0" baseline="0" dirty="0" smtClean="0">
                          <a:ln>
                            <a:noFill/>
                          </a:ln>
                          <a:solidFill>
                            <a:srgbClr val="002060"/>
                          </a:solidFill>
                          <a:effectLst/>
                          <a:latin typeface="Proxima Nova" panose="02000506030000020004" pitchFamily="50" charset="0"/>
                          <a:cs typeface="Calibri" pitchFamily="34" charset="0"/>
                        </a:rPr>
                      </a:br>
                      <a:r>
                        <a:rPr kumimoji="0" lang="en-US" sz="2400" b="0" i="0" u="none" strike="noStrike" cap="none" normalizeH="0" baseline="0" dirty="0" smtClean="0">
                          <a:ln>
                            <a:noFill/>
                          </a:ln>
                          <a:solidFill>
                            <a:srgbClr val="002060"/>
                          </a:solidFill>
                          <a:effectLst/>
                          <a:latin typeface="Proxima Nova" panose="02000506030000020004" pitchFamily="50" charset="0"/>
                          <a:cs typeface="Calibri" pitchFamily="34" charset="0"/>
                        </a:rPr>
                        <a:t>(non-formulary)</a:t>
                      </a:r>
                    </a:p>
                  </a:txBody>
                  <a:tcPr marL="121920" marR="121920" marT="45716" marB="45716"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2700" b="1" i="0" u="none" strike="noStrike" cap="none" normalizeH="0" baseline="0" dirty="0" smtClean="0">
                          <a:ln>
                            <a:noFill/>
                          </a:ln>
                          <a:solidFill>
                            <a:srgbClr val="002060"/>
                          </a:solidFill>
                          <a:effectLst/>
                          <a:latin typeface="Proxima Nova" panose="02000506030000020004" pitchFamily="50" charset="0"/>
                          <a:cs typeface="Calibri" pitchFamily="34" charset="0"/>
                        </a:rPr>
                        <a:t>$40</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2700" b="1" i="0" u="none" strike="noStrike" cap="none" normalizeH="0" baseline="0" dirty="0" smtClean="0">
                          <a:ln>
                            <a:noFill/>
                          </a:ln>
                          <a:solidFill>
                            <a:srgbClr val="002060"/>
                          </a:solidFill>
                          <a:effectLst/>
                          <a:latin typeface="Proxima Nova" panose="02000506030000020004" pitchFamily="50" charset="0"/>
                          <a:cs typeface="Calibri" pitchFamily="34" charset="0"/>
                        </a:rPr>
                        <a:t>N/A</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2700" b="1" i="0" u="none" strike="noStrike" cap="none" normalizeH="0" baseline="0" dirty="0" smtClean="0">
                          <a:ln>
                            <a:noFill/>
                          </a:ln>
                          <a:solidFill>
                            <a:srgbClr val="002060"/>
                          </a:solidFill>
                          <a:effectLst/>
                          <a:latin typeface="Proxima Nova" panose="02000506030000020004" pitchFamily="50" charset="0"/>
                          <a:cs typeface="Calibri" pitchFamily="34" charset="0"/>
                        </a:rPr>
                        <a:t>$40</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r>
            </a:tbl>
          </a:graphicData>
        </a:graphic>
      </p:graphicFrame>
      <p:sp>
        <p:nvSpPr>
          <p:cNvPr id="2" name="TextBox 1"/>
          <p:cNvSpPr txBox="1"/>
          <p:nvPr/>
        </p:nvSpPr>
        <p:spPr>
          <a:xfrm>
            <a:off x="1219200" y="5682092"/>
            <a:ext cx="9753600" cy="535531"/>
          </a:xfrm>
          <a:prstGeom prst="rect">
            <a:avLst/>
          </a:prstGeom>
          <a:noFill/>
        </p:spPr>
        <p:txBody>
          <a:bodyPr wrap="square" rtlCol="0">
            <a:spAutoFit/>
          </a:bodyPr>
          <a:lstStyle/>
          <a:p>
            <a:pPr lvl="0" algn="ctr">
              <a:lnSpc>
                <a:spcPct val="90000"/>
              </a:lnSpc>
              <a:spcBef>
                <a:spcPct val="20000"/>
              </a:spcBef>
              <a:spcAft>
                <a:spcPct val="20000"/>
              </a:spcAft>
              <a:buClr>
                <a:srgbClr val="002060"/>
              </a:buClr>
              <a:buSzPct val="75000"/>
            </a:pPr>
            <a:r>
              <a:rPr lang="en-US" sz="3200" kern="0" dirty="0">
                <a:solidFill>
                  <a:srgbClr val="002060"/>
                </a:solidFill>
                <a:latin typeface="Proxima Nova" panose="02000506030000020004" pitchFamily="50" charset="0"/>
              </a:rPr>
              <a:t>Some meds require prior </a:t>
            </a:r>
            <a:r>
              <a:rPr lang="en-US" sz="3200" kern="0" dirty="0">
                <a:solidFill>
                  <a:srgbClr val="002060"/>
                </a:solidFill>
                <a:latin typeface="Proxima Nova" panose="02000506030000020004" pitchFamily="50" charset="0"/>
              </a:rPr>
              <a:t>authorization</a:t>
            </a:r>
            <a:endParaRPr lang="en-US" sz="3200" kern="0" dirty="0">
              <a:solidFill>
                <a:srgbClr val="002060"/>
              </a:solidFill>
              <a:latin typeface="Proxima Nova" panose="02000506030000020004" pitchFamily="50" charset="0"/>
            </a:endParaRPr>
          </a:p>
        </p:txBody>
      </p:sp>
    </p:spTree>
    <p:extLst>
      <p:ext uri="{BB962C8B-B14F-4D97-AF65-F5344CB8AC3E}">
        <p14:creationId xmlns:p14="http://schemas.microsoft.com/office/powerpoint/2010/main" val="1623006648"/>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pPr eaLnBrk="1" hangingPunct="1"/>
            <a:r>
              <a:rPr lang="en-US" dirty="0" smtClean="0"/>
              <a:t>HMO </a:t>
            </a:r>
            <a:r>
              <a:rPr lang="en-US" dirty="0" smtClean="0"/>
              <a:t>copayment </a:t>
            </a:r>
            <a:r>
              <a:rPr lang="en-US" dirty="0" smtClean="0"/>
              <a:t>maximums</a:t>
            </a:r>
            <a:endParaRPr lang="en-US" dirty="0" smtClean="0"/>
          </a:p>
        </p:txBody>
      </p:sp>
      <p:sp>
        <p:nvSpPr>
          <p:cNvPr id="245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eorgia" pitchFamily="18" charset="0"/>
                <a:cs typeface="Arial" pitchFamily="34" charset="0"/>
              </a:defRPr>
            </a:lvl1pPr>
            <a:lvl2pPr marL="990575" indent="-380990" eaLnBrk="0" hangingPunct="0">
              <a:defRPr>
                <a:solidFill>
                  <a:schemeClr val="tx1"/>
                </a:solidFill>
                <a:latin typeface="Georgia" pitchFamily="18" charset="0"/>
                <a:cs typeface="Arial" pitchFamily="34" charset="0"/>
              </a:defRPr>
            </a:lvl2pPr>
            <a:lvl3pPr marL="1523962" indent="-304792" eaLnBrk="0" hangingPunct="0">
              <a:defRPr>
                <a:solidFill>
                  <a:schemeClr val="tx1"/>
                </a:solidFill>
                <a:latin typeface="Georgia" pitchFamily="18" charset="0"/>
                <a:cs typeface="Arial" pitchFamily="34" charset="0"/>
              </a:defRPr>
            </a:lvl3pPr>
            <a:lvl4pPr marL="2133547" indent="-304792" eaLnBrk="0" hangingPunct="0">
              <a:defRPr>
                <a:solidFill>
                  <a:schemeClr val="tx1"/>
                </a:solidFill>
                <a:latin typeface="Georgia" pitchFamily="18" charset="0"/>
                <a:cs typeface="Arial" pitchFamily="34" charset="0"/>
              </a:defRPr>
            </a:lvl4pPr>
            <a:lvl5pPr marL="2743131" indent="-304792" eaLnBrk="0" hangingPunct="0">
              <a:defRPr>
                <a:solidFill>
                  <a:schemeClr val="tx1"/>
                </a:solidFill>
                <a:latin typeface="Georgia" pitchFamily="18" charset="0"/>
                <a:cs typeface="Arial" pitchFamily="34" charset="0"/>
              </a:defRPr>
            </a:lvl5pPr>
            <a:lvl6pPr marL="3352716" indent="-304792" eaLnBrk="0" fontAlgn="base" hangingPunct="0">
              <a:spcBef>
                <a:spcPct val="0"/>
              </a:spcBef>
              <a:spcAft>
                <a:spcPct val="0"/>
              </a:spcAft>
              <a:defRPr>
                <a:solidFill>
                  <a:schemeClr val="tx1"/>
                </a:solidFill>
                <a:latin typeface="Georgia" pitchFamily="18" charset="0"/>
                <a:cs typeface="Arial" pitchFamily="34" charset="0"/>
              </a:defRPr>
            </a:lvl6pPr>
            <a:lvl7pPr marL="3962301" indent="-304792" eaLnBrk="0" fontAlgn="base" hangingPunct="0">
              <a:spcBef>
                <a:spcPct val="0"/>
              </a:spcBef>
              <a:spcAft>
                <a:spcPct val="0"/>
              </a:spcAft>
              <a:defRPr>
                <a:solidFill>
                  <a:schemeClr val="tx1"/>
                </a:solidFill>
                <a:latin typeface="Georgia" pitchFamily="18" charset="0"/>
                <a:cs typeface="Arial" pitchFamily="34" charset="0"/>
              </a:defRPr>
            </a:lvl7pPr>
            <a:lvl8pPr marL="4571886" indent="-304792" eaLnBrk="0" fontAlgn="base" hangingPunct="0">
              <a:spcBef>
                <a:spcPct val="0"/>
              </a:spcBef>
              <a:spcAft>
                <a:spcPct val="0"/>
              </a:spcAft>
              <a:defRPr>
                <a:solidFill>
                  <a:schemeClr val="tx1"/>
                </a:solidFill>
                <a:latin typeface="Georgia" pitchFamily="18" charset="0"/>
                <a:cs typeface="Arial" pitchFamily="34" charset="0"/>
              </a:defRPr>
            </a:lvl8pPr>
            <a:lvl9pPr marL="5181470" indent="-304792"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3E843E12-BC22-40DE-8127-173F6D20761B}" type="slidenum">
              <a:rPr lang="en-US" smtClean="0">
                <a:latin typeface="Calibri" pitchFamily="34" charset="0"/>
                <a:cs typeface="Calibri" pitchFamily="34" charset="0"/>
              </a:rPr>
              <a:pPr eaLnBrk="1" hangingPunct="1"/>
              <a:t>35</a:t>
            </a:fld>
            <a:endParaRPr lang="en-US" smtClean="0">
              <a:latin typeface="Calibri" pitchFamily="34" charset="0"/>
              <a:cs typeface="Calibri" pitchFamily="34" charset="0"/>
            </a:endParaRPr>
          </a:p>
        </p:txBody>
      </p:sp>
      <p:graphicFrame>
        <p:nvGraphicFramePr>
          <p:cNvPr id="5" name="Group 76"/>
          <p:cNvGraphicFramePr>
            <a:graphicFrameLocks/>
          </p:cNvGraphicFramePr>
          <p:nvPr>
            <p:extLst/>
          </p:nvPr>
        </p:nvGraphicFramePr>
        <p:xfrm>
          <a:off x="1920240" y="1510051"/>
          <a:ext cx="8351519" cy="4384356"/>
        </p:xfrm>
        <a:graphic>
          <a:graphicData uri="http://schemas.openxmlformats.org/drawingml/2006/table">
            <a:tbl>
              <a:tblPr/>
              <a:tblGrid>
                <a:gridCol w="2790613"/>
                <a:gridCol w="2790613"/>
                <a:gridCol w="2770293"/>
              </a:tblGrid>
              <a:tr h="1365301">
                <a:tc gridSpan="3">
                  <a:txBody>
                    <a:bodyPr/>
                    <a:lstStyle/>
                    <a:p>
                      <a:pPr marL="0" marR="0" lvl="0" indent="0" algn="ctr" defTabSz="914400" rtl="0" eaLnBrk="1" fontAlgn="base" latinLnBrk="0" hangingPunct="1">
                        <a:lnSpc>
                          <a:spcPct val="100000"/>
                        </a:lnSpc>
                        <a:spcBef>
                          <a:spcPts val="600"/>
                        </a:spcBef>
                        <a:spcAft>
                          <a:spcPct val="0"/>
                        </a:spcAft>
                        <a:buClr>
                          <a:schemeClr val="accent1"/>
                        </a:buClr>
                        <a:buSzTx/>
                        <a:buFont typeface="Wingdings" pitchFamily="2" charset="2"/>
                        <a:buNone/>
                        <a:tabLst/>
                      </a:pPr>
                      <a:r>
                        <a:rPr kumimoji="0" lang="en-US" sz="4300" b="1" i="0" u="none" strike="noStrike" cap="none" normalizeH="0" baseline="0" dirty="0" smtClean="0">
                          <a:ln>
                            <a:noFill/>
                          </a:ln>
                          <a:solidFill>
                            <a:srgbClr val="002060"/>
                          </a:solidFill>
                          <a:effectLst/>
                          <a:latin typeface="Proxima Nova" panose="02000506030000020004" pitchFamily="50" charset="0"/>
                          <a:cs typeface="Calibri" pitchFamily="34" charset="0"/>
                        </a:rPr>
                        <a:t>Out-of-pocket maximum</a:t>
                      </a:r>
                    </a:p>
                    <a:p>
                      <a:pPr marL="0" marR="0" lvl="0" indent="0" algn="ctr" defTabSz="914400" rtl="0" eaLnBrk="1" fontAlgn="base" latinLnBrk="0" hangingPunct="1">
                        <a:lnSpc>
                          <a:spcPct val="100000"/>
                        </a:lnSpc>
                        <a:spcBef>
                          <a:spcPts val="600"/>
                        </a:spcBef>
                        <a:spcAft>
                          <a:spcPct val="0"/>
                        </a:spcAft>
                        <a:buClr>
                          <a:schemeClr val="accent1"/>
                        </a:buClr>
                        <a:buSzTx/>
                        <a:buFont typeface="Wingdings" pitchFamily="2" charset="2"/>
                        <a:buNone/>
                        <a:tabLst/>
                      </a:pPr>
                      <a:r>
                        <a:rPr kumimoji="0" lang="en-US" sz="2700" b="1" i="0" u="none" strike="noStrike" cap="none" normalizeH="0" baseline="0" dirty="0" smtClean="0">
                          <a:ln>
                            <a:noFill/>
                          </a:ln>
                          <a:solidFill>
                            <a:srgbClr val="002060"/>
                          </a:solidFill>
                          <a:effectLst/>
                          <a:latin typeface="Proxima Nova" panose="02000506030000020004" pitchFamily="50" charset="0"/>
                          <a:cs typeface="Calibri" pitchFamily="34" charset="0"/>
                        </a:rPr>
                        <a:t>Includes medical, mental health, R</a:t>
                      </a:r>
                      <a:r>
                        <a:rPr kumimoji="0" lang="en-US" sz="2700" b="1" i="0" u="none" strike="noStrike" cap="none" normalizeH="0" baseline="-25000" dirty="0" smtClean="0">
                          <a:ln>
                            <a:noFill/>
                          </a:ln>
                          <a:solidFill>
                            <a:srgbClr val="002060"/>
                          </a:solidFill>
                          <a:effectLst/>
                          <a:latin typeface="Proxima Nova" panose="02000506030000020004" pitchFamily="50" charset="0"/>
                          <a:cs typeface="Calibri" pitchFamily="34" charset="0"/>
                        </a:rPr>
                        <a:t>x</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base" latinLnBrk="0" hangingPunct="1">
                        <a:lnSpc>
                          <a:spcPct val="100000"/>
                        </a:lnSpc>
                        <a:spcBef>
                          <a:spcPts val="600"/>
                        </a:spcBef>
                        <a:spcAft>
                          <a:spcPct val="0"/>
                        </a:spcAft>
                        <a:buClr>
                          <a:schemeClr val="accent1"/>
                        </a:buClr>
                        <a:buSzTx/>
                        <a:buFont typeface="Wingdings" pitchFamily="2" charset="2"/>
                        <a:buNone/>
                        <a:tabLst/>
                      </a:pPr>
                      <a:endParaRPr kumimoji="0" lang="en-US" sz="1800" b="1" i="0" u="none" strike="noStrike" cap="none" normalizeH="0" baseline="0" dirty="0" smtClean="0">
                        <a:ln>
                          <a:noFill/>
                        </a:ln>
                        <a:solidFill>
                          <a:srgbClr val="002060"/>
                        </a:solidFill>
                        <a:effectLst/>
                        <a:latin typeface="Calibri" pitchFamily="34" charset="0"/>
                        <a:cs typeface="Calibri" pitchFamily="34" charset="0"/>
                      </a:endParaRPr>
                    </a:p>
                  </a:txBody>
                  <a:tcPr marT="34287" marB="3428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base" latinLnBrk="0" hangingPunct="1">
                        <a:lnSpc>
                          <a:spcPct val="100000"/>
                        </a:lnSpc>
                        <a:spcBef>
                          <a:spcPts val="600"/>
                        </a:spcBef>
                        <a:spcAft>
                          <a:spcPct val="0"/>
                        </a:spcAft>
                        <a:buClr>
                          <a:schemeClr val="accent1"/>
                        </a:buClr>
                        <a:buSzTx/>
                        <a:buFont typeface="Wingdings" pitchFamily="2" charset="2"/>
                        <a:buNone/>
                        <a:tabLst/>
                      </a:pPr>
                      <a:endParaRPr kumimoji="0" lang="en-US" sz="1800" b="1" i="0" u="none" strike="noStrike" cap="none" normalizeH="0" baseline="0" dirty="0" smtClean="0">
                        <a:ln>
                          <a:noFill/>
                        </a:ln>
                        <a:solidFill>
                          <a:srgbClr val="002060"/>
                        </a:solidFill>
                        <a:effectLst/>
                        <a:latin typeface="Calibri" pitchFamily="34" charset="0"/>
                        <a:cs typeface="Calibri" pitchFamily="34" charset="0"/>
                      </a:endParaRPr>
                    </a:p>
                  </a:txBody>
                  <a:tcPr marT="34287" marB="3428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247841">
                <a:tc>
                  <a:txBody>
                    <a:bodyPr/>
                    <a:lstStyle/>
                    <a:p>
                      <a:pPr marL="0" marR="0" lvl="0" indent="0" algn="ctr" defTabSz="914400" rtl="0" eaLnBrk="1" fontAlgn="base" latinLnBrk="0" hangingPunct="1">
                        <a:lnSpc>
                          <a:spcPct val="100000"/>
                        </a:lnSpc>
                        <a:spcBef>
                          <a:spcPts val="600"/>
                        </a:spcBef>
                        <a:spcAft>
                          <a:spcPct val="0"/>
                        </a:spcAft>
                        <a:buClr>
                          <a:schemeClr val="accent1"/>
                        </a:buClr>
                        <a:buSzTx/>
                        <a:buFont typeface="Wingdings" pitchFamily="2" charset="2"/>
                        <a:buNone/>
                        <a:tabLst/>
                      </a:pPr>
                      <a:r>
                        <a:rPr kumimoji="0" lang="en-US" sz="2700" b="1" i="0" u="none" strike="noStrike" cap="none" normalizeH="0" baseline="0" dirty="0" smtClean="0">
                          <a:ln>
                            <a:noFill/>
                          </a:ln>
                          <a:solidFill>
                            <a:srgbClr val="002060"/>
                          </a:solidFill>
                          <a:effectLst/>
                          <a:latin typeface="Proxima Nova" panose="02000506030000020004" pitchFamily="50" charset="0"/>
                          <a:cs typeface="Calibri" pitchFamily="34" charset="0"/>
                        </a:rPr>
                        <a:t>UC Blue &amp; Gold HMO</a:t>
                      </a:r>
                      <a:endParaRPr kumimoji="0" lang="en-US" sz="2700" b="0" i="0" u="none" strike="noStrike" cap="none" normalizeH="0" baseline="0" dirty="0" smtClean="0">
                        <a:ln>
                          <a:noFill/>
                        </a:ln>
                        <a:solidFill>
                          <a:srgbClr val="002060"/>
                        </a:solidFill>
                        <a:effectLst/>
                        <a:latin typeface="Proxima Nova" panose="02000506030000020004" pitchFamily="50" charset="0"/>
                        <a:cs typeface="Calibri" pitchFamily="34" charset="0"/>
                      </a:endParaRP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ts val="600"/>
                        </a:spcBef>
                        <a:spcAft>
                          <a:spcPct val="0"/>
                        </a:spcAft>
                        <a:buClr>
                          <a:schemeClr val="accent1"/>
                        </a:buClr>
                        <a:buSzTx/>
                        <a:buFont typeface="Wingdings" pitchFamily="2" charset="2"/>
                        <a:buNone/>
                        <a:tabLst/>
                      </a:pPr>
                      <a:r>
                        <a:rPr kumimoji="0" lang="en-US" sz="2700" b="1" i="0" u="none" strike="noStrike" cap="none" normalizeH="0" baseline="0" dirty="0" smtClean="0">
                          <a:ln>
                            <a:noFill/>
                          </a:ln>
                          <a:solidFill>
                            <a:srgbClr val="002060"/>
                          </a:solidFill>
                          <a:effectLst/>
                          <a:latin typeface="Proxima Nova" panose="02000506030000020004" pitchFamily="50" charset="0"/>
                          <a:cs typeface="Calibri" pitchFamily="34" charset="0"/>
                        </a:rPr>
                        <a:t>Kaiser Permanente*</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ts val="600"/>
                        </a:spcBef>
                        <a:spcAft>
                          <a:spcPct val="0"/>
                        </a:spcAft>
                        <a:buClr>
                          <a:schemeClr val="accent1"/>
                        </a:buClr>
                        <a:buSzTx/>
                        <a:buFont typeface="Wingdings" pitchFamily="2" charset="2"/>
                        <a:buNone/>
                        <a:tabLst/>
                      </a:pPr>
                      <a:r>
                        <a:rPr kumimoji="0" lang="en-US" sz="2700" b="1" i="0" u="none" strike="noStrike" cap="none" normalizeH="0" baseline="0" dirty="0" smtClean="0">
                          <a:ln>
                            <a:noFill/>
                          </a:ln>
                          <a:solidFill>
                            <a:srgbClr val="002060"/>
                          </a:solidFill>
                          <a:effectLst/>
                          <a:latin typeface="Proxima Nova" panose="02000506030000020004" pitchFamily="50" charset="0"/>
                          <a:cs typeface="Calibri" pitchFamily="34" charset="0"/>
                        </a:rPr>
                        <a:t>WHA</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r>
              <a:tr h="885607">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2700" b="1" i="0" u="none" strike="noStrike" cap="none" normalizeH="0" baseline="0" dirty="0" smtClean="0">
                          <a:ln>
                            <a:noFill/>
                          </a:ln>
                          <a:solidFill>
                            <a:srgbClr val="002060"/>
                          </a:solidFill>
                          <a:effectLst/>
                          <a:latin typeface="Proxima Nova" panose="02000506030000020004" pitchFamily="50" charset="0"/>
                          <a:cs typeface="Calibri" pitchFamily="34" charset="0"/>
                        </a:rPr>
                        <a:t>$1,000/person</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defRPr/>
                      </a:pPr>
                      <a:r>
                        <a:rPr kumimoji="0" lang="en-US" sz="2700" b="1" i="0" u="none" strike="noStrike" kern="1200" cap="none" normalizeH="0" baseline="0" dirty="0" smtClean="0">
                          <a:ln>
                            <a:noFill/>
                          </a:ln>
                          <a:solidFill>
                            <a:srgbClr val="002060"/>
                          </a:solidFill>
                          <a:effectLst/>
                          <a:latin typeface="Proxima Nova" panose="02000506030000020004" pitchFamily="50" charset="0"/>
                          <a:ea typeface="+mn-ea"/>
                          <a:cs typeface="Calibri" pitchFamily="34" charset="0"/>
                        </a:rPr>
                        <a:t>$1,500/person</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2700" b="1" i="0" u="none" strike="noStrike" kern="1200" cap="none" normalizeH="0" baseline="0" dirty="0" smtClean="0">
                          <a:ln>
                            <a:noFill/>
                          </a:ln>
                          <a:solidFill>
                            <a:srgbClr val="002060"/>
                          </a:solidFill>
                          <a:effectLst/>
                          <a:latin typeface="Proxima Nova" panose="02000506030000020004" pitchFamily="50" charset="0"/>
                          <a:ea typeface="+mn-ea"/>
                          <a:cs typeface="Calibri" pitchFamily="34" charset="0"/>
                        </a:rPr>
                        <a:t>$1,000/person</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r>
              <a:tr h="885607">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2700" b="1" i="0" u="none" strike="noStrike" kern="1200" cap="none" normalizeH="0" baseline="0" dirty="0" smtClean="0">
                          <a:ln>
                            <a:noFill/>
                          </a:ln>
                          <a:solidFill>
                            <a:srgbClr val="002060"/>
                          </a:solidFill>
                          <a:effectLst/>
                          <a:latin typeface="Proxima Nova" panose="02000506030000020004" pitchFamily="50" charset="0"/>
                          <a:ea typeface="+mn-ea"/>
                          <a:cs typeface="Calibri" pitchFamily="34" charset="0"/>
                        </a:rPr>
                        <a:t>$3,000/family</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defRPr/>
                      </a:pPr>
                      <a:r>
                        <a:rPr kumimoji="0" lang="en-US" sz="2700" b="1" i="0" u="none" strike="noStrike" kern="1200" cap="none" normalizeH="0" baseline="0" dirty="0" smtClean="0">
                          <a:ln>
                            <a:noFill/>
                          </a:ln>
                          <a:solidFill>
                            <a:srgbClr val="002060"/>
                          </a:solidFill>
                          <a:effectLst/>
                          <a:latin typeface="Proxima Nova" panose="02000506030000020004" pitchFamily="50" charset="0"/>
                          <a:ea typeface="+mn-ea"/>
                          <a:cs typeface="Calibri" pitchFamily="34" charset="0"/>
                        </a:rPr>
                        <a:t>$3,000/family</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2700" b="1" i="0" u="none" strike="noStrike" kern="1200" cap="none" normalizeH="0" baseline="0" dirty="0" smtClean="0">
                          <a:ln>
                            <a:noFill/>
                          </a:ln>
                          <a:solidFill>
                            <a:srgbClr val="002060"/>
                          </a:solidFill>
                          <a:effectLst/>
                          <a:latin typeface="Proxima Nova" panose="02000506030000020004" pitchFamily="50" charset="0"/>
                          <a:ea typeface="+mn-ea"/>
                          <a:cs typeface="Calibri" pitchFamily="34" charset="0"/>
                        </a:rPr>
                        <a:t>$3,000/family</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r>
            </a:tbl>
          </a:graphicData>
        </a:graphic>
      </p:graphicFrame>
      <p:sp>
        <p:nvSpPr>
          <p:cNvPr id="2" name="TextBox 1"/>
          <p:cNvSpPr txBox="1"/>
          <p:nvPr/>
        </p:nvSpPr>
        <p:spPr>
          <a:xfrm>
            <a:off x="1524000" y="5984558"/>
            <a:ext cx="9144000" cy="461665"/>
          </a:xfrm>
          <a:prstGeom prst="rect">
            <a:avLst/>
          </a:prstGeom>
          <a:noFill/>
        </p:spPr>
        <p:txBody>
          <a:bodyPr wrap="square" rtlCol="0">
            <a:spAutoFit/>
          </a:bodyPr>
          <a:lstStyle/>
          <a:p>
            <a:pPr algn="ctr"/>
            <a:r>
              <a:rPr lang="en-US" sz="2400" b="1" dirty="0">
                <a:solidFill>
                  <a:srgbClr val="002060"/>
                </a:solidFill>
                <a:latin typeface="Proxima Nova" panose="02000506030000020004" pitchFamily="50" charset="0"/>
                <a:cs typeface="Calibri" pitchFamily="34" charset="0"/>
              </a:rPr>
              <a:t>* Kaiser maximum does not include Optum </a:t>
            </a:r>
            <a:r>
              <a:rPr lang="en-US" sz="2400" b="1" dirty="0">
                <a:solidFill>
                  <a:srgbClr val="002060"/>
                </a:solidFill>
                <a:latin typeface="Proxima Nova" panose="02000506030000020004" pitchFamily="50" charset="0"/>
                <a:cs typeface="Calibri" pitchFamily="34" charset="0"/>
              </a:rPr>
              <a:t>copayments</a:t>
            </a:r>
            <a:endParaRPr lang="en-US" sz="2400" b="1" dirty="0">
              <a:solidFill>
                <a:srgbClr val="002060"/>
              </a:solidFill>
              <a:latin typeface="Proxima Nova" panose="02000506030000020004" pitchFamily="50" charset="0"/>
              <a:cs typeface="Calibri" pitchFamily="34" charset="0"/>
            </a:endParaRPr>
          </a:p>
        </p:txBody>
      </p:sp>
    </p:spTree>
    <p:extLst>
      <p:ext uri="{BB962C8B-B14F-4D97-AF65-F5344CB8AC3E}">
        <p14:creationId xmlns:p14="http://schemas.microsoft.com/office/powerpoint/2010/main" val="2801523903"/>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eorgia" pitchFamily="18" charset="0"/>
                <a:cs typeface="Arial" pitchFamily="34" charset="0"/>
              </a:defRPr>
            </a:lvl1pPr>
            <a:lvl2pPr marL="990575" indent="-380990" eaLnBrk="0" hangingPunct="0">
              <a:defRPr>
                <a:solidFill>
                  <a:schemeClr val="tx1"/>
                </a:solidFill>
                <a:latin typeface="Georgia" pitchFamily="18" charset="0"/>
                <a:cs typeface="Arial" pitchFamily="34" charset="0"/>
              </a:defRPr>
            </a:lvl2pPr>
            <a:lvl3pPr marL="1523962" indent="-304792" eaLnBrk="0" hangingPunct="0">
              <a:defRPr>
                <a:solidFill>
                  <a:schemeClr val="tx1"/>
                </a:solidFill>
                <a:latin typeface="Georgia" pitchFamily="18" charset="0"/>
                <a:cs typeface="Arial" pitchFamily="34" charset="0"/>
              </a:defRPr>
            </a:lvl3pPr>
            <a:lvl4pPr marL="2133547" indent="-304792" eaLnBrk="0" hangingPunct="0">
              <a:defRPr>
                <a:solidFill>
                  <a:schemeClr val="tx1"/>
                </a:solidFill>
                <a:latin typeface="Georgia" pitchFamily="18" charset="0"/>
                <a:cs typeface="Arial" pitchFamily="34" charset="0"/>
              </a:defRPr>
            </a:lvl4pPr>
            <a:lvl5pPr marL="2743131" indent="-304792" eaLnBrk="0" hangingPunct="0">
              <a:defRPr>
                <a:solidFill>
                  <a:schemeClr val="tx1"/>
                </a:solidFill>
                <a:latin typeface="Georgia" pitchFamily="18" charset="0"/>
                <a:cs typeface="Arial" pitchFamily="34" charset="0"/>
              </a:defRPr>
            </a:lvl5pPr>
            <a:lvl6pPr marL="3352716" indent="-304792" eaLnBrk="0" fontAlgn="base" hangingPunct="0">
              <a:spcBef>
                <a:spcPct val="0"/>
              </a:spcBef>
              <a:spcAft>
                <a:spcPct val="0"/>
              </a:spcAft>
              <a:defRPr>
                <a:solidFill>
                  <a:schemeClr val="tx1"/>
                </a:solidFill>
                <a:latin typeface="Georgia" pitchFamily="18" charset="0"/>
                <a:cs typeface="Arial" pitchFamily="34" charset="0"/>
              </a:defRPr>
            </a:lvl6pPr>
            <a:lvl7pPr marL="3962301" indent="-304792" eaLnBrk="0" fontAlgn="base" hangingPunct="0">
              <a:spcBef>
                <a:spcPct val="0"/>
              </a:spcBef>
              <a:spcAft>
                <a:spcPct val="0"/>
              </a:spcAft>
              <a:defRPr>
                <a:solidFill>
                  <a:schemeClr val="tx1"/>
                </a:solidFill>
                <a:latin typeface="Georgia" pitchFamily="18" charset="0"/>
                <a:cs typeface="Arial" pitchFamily="34" charset="0"/>
              </a:defRPr>
            </a:lvl7pPr>
            <a:lvl8pPr marL="4571886" indent="-304792" eaLnBrk="0" fontAlgn="base" hangingPunct="0">
              <a:spcBef>
                <a:spcPct val="0"/>
              </a:spcBef>
              <a:spcAft>
                <a:spcPct val="0"/>
              </a:spcAft>
              <a:defRPr>
                <a:solidFill>
                  <a:schemeClr val="tx1"/>
                </a:solidFill>
                <a:latin typeface="Georgia" pitchFamily="18" charset="0"/>
                <a:cs typeface="Arial" pitchFamily="34" charset="0"/>
              </a:defRPr>
            </a:lvl8pPr>
            <a:lvl9pPr marL="5181470" indent="-304792"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DF3AC1B2-FA60-4678-9E7C-30F93BA6D8B3}" type="slidenum">
              <a:rPr lang="en-US" smtClean="0">
                <a:latin typeface="Calibri" pitchFamily="34" charset="0"/>
                <a:cs typeface="Calibri" pitchFamily="34" charset="0"/>
              </a:rPr>
              <a:pPr eaLnBrk="1" hangingPunct="1"/>
              <a:t>36</a:t>
            </a:fld>
            <a:endParaRPr lang="en-US" smtClean="0">
              <a:latin typeface="Calibri" pitchFamily="34" charset="0"/>
              <a:cs typeface="Calibri" pitchFamily="34" charset="0"/>
            </a:endParaRPr>
          </a:p>
        </p:txBody>
      </p:sp>
      <p:sp>
        <p:nvSpPr>
          <p:cNvPr id="28675" name="Rectangle 2"/>
          <p:cNvSpPr>
            <a:spLocks noGrp="1" noChangeArrowheads="1"/>
          </p:cNvSpPr>
          <p:nvPr>
            <p:ph type="title"/>
          </p:nvPr>
        </p:nvSpPr>
        <p:spPr>
          <a:xfrm>
            <a:off x="2168055" y="-288346"/>
            <a:ext cx="10972800" cy="1384300"/>
          </a:xfrm>
        </p:spPr>
        <p:txBody>
          <a:bodyPr/>
          <a:lstStyle/>
          <a:p>
            <a:pPr eaLnBrk="1" hangingPunct="1"/>
            <a:r>
              <a:rPr lang="en-US" dirty="0" smtClean="0"/>
              <a:t>HMO </a:t>
            </a:r>
            <a:r>
              <a:rPr lang="en-US" dirty="0" smtClean="0"/>
              <a:t>R</a:t>
            </a:r>
            <a:r>
              <a:rPr lang="en-US" baseline="-25000" dirty="0" smtClean="0"/>
              <a:t>x</a:t>
            </a:r>
            <a:r>
              <a:rPr lang="en-US" dirty="0" smtClean="0"/>
              <a:t>:  Medicare Part </a:t>
            </a:r>
            <a:r>
              <a:rPr lang="en-US" dirty="0" smtClean="0"/>
              <a:t>D</a:t>
            </a:r>
            <a:endParaRPr lang="en-US" dirty="0" smtClean="0"/>
          </a:p>
        </p:txBody>
      </p:sp>
      <p:graphicFrame>
        <p:nvGraphicFramePr>
          <p:cNvPr id="200780" name="Group 76"/>
          <p:cNvGraphicFramePr>
            <a:graphicFrameLocks noGrp="1"/>
          </p:cNvGraphicFramePr>
          <p:nvPr>
            <p:ph type="tbl" idx="1"/>
            <p:extLst/>
          </p:nvPr>
        </p:nvGraphicFramePr>
        <p:xfrm>
          <a:off x="1320800" y="1306950"/>
          <a:ext cx="9550400" cy="5224208"/>
        </p:xfrm>
        <a:graphic>
          <a:graphicData uri="http://schemas.openxmlformats.org/drawingml/2006/table">
            <a:tbl>
              <a:tblPr/>
              <a:tblGrid>
                <a:gridCol w="3353576"/>
                <a:gridCol w="3098412"/>
                <a:gridCol w="3098412"/>
              </a:tblGrid>
              <a:tr h="1091345">
                <a:tc>
                  <a:txBody>
                    <a:bodyPr/>
                    <a:lstStyle/>
                    <a:p>
                      <a:pPr marL="0" marR="0" lvl="0" indent="0" algn="ctr" defTabSz="914400" rtl="0" eaLnBrk="1" fontAlgn="base" latinLnBrk="0" hangingPunct="1">
                        <a:lnSpc>
                          <a:spcPct val="100000"/>
                        </a:lnSpc>
                        <a:spcBef>
                          <a:spcPts val="600"/>
                        </a:spcBef>
                        <a:spcAft>
                          <a:spcPct val="0"/>
                        </a:spcAft>
                        <a:buClr>
                          <a:schemeClr val="accent1"/>
                        </a:buClr>
                        <a:buSzTx/>
                        <a:buFont typeface="Wingdings" pitchFamily="2" charset="2"/>
                        <a:buNone/>
                        <a:tabLst/>
                      </a:pPr>
                      <a:r>
                        <a:rPr kumimoji="0" lang="en-US" sz="3200" b="1" i="0" u="none" strike="noStrike" cap="none" normalizeH="0" baseline="0" dirty="0" smtClean="0">
                          <a:ln>
                            <a:noFill/>
                          </a:ln>
                          <a:solidFill>
                            <a:srgbClr val="FF0000"/>
                          </a:solidFill>
                          <a:effectLst/>
                          <a:latin typeface="Proxima Nova" panose="02000506030000020004" pitchFamily="50" charset="0"/>
                          <a:cs typeface="Calibri" pitchFamily="34" charset="0"/>
                        </a:rPr>
                        <a:t>R</a:t>
                      </a:r>
                      <a:r>
                        <a:rPr kumimoji="0" lang="en-US" sz="3200" b="1" i="0" u="none" strike="noStrike" cap="none" normalizeH="0" baseline="-25000" dirty="0" smtClean="0">
                          <a:ln>
                            <a:noFill/>
                          </a:ln>
                          <a:solidFill>
                            <a:srgbClr val="FF0000"/>
                          </a:solidFill>
                          <a:effectLst/>
                          <a:latin typeface="Proxima Nova" panose="02000506030000020004" pitchFamily="50" charset="0"/>
                          <a:cs typeface="Calibri" pitchFamily="34" charset="0"/>
                        </a:rPr>
                        <a:t>x</a:t>
                      </a:r>
                      <a:r>
                        <a:rPr kumimoji="0" lang="en-US" sz="3200" b="1" i="0" u="none" strike="noStrike" cap="none" normalizeH="0" baseline="0" dirty="0" smtClean="0">
                          <a:ln>
                            <a:noFill/>
                          </a:ln>
                          <a:solidFill>
                            <a:srgbClr val="FF0000"/>
                          </a:solidFill>
                          <a:effectLst/>
                          <a:latin typeface="Proxima Nova" panose="02000506030000020004" pitchFamily="50" charset="0"/>
                          <a:cs typeface="Calibri" pitchFamily="34" charset="0"/>
                        </a:rPr>
                        <a:t> 30-day supplies</a:t>
                      </a:r>
                      <a:endParaRPr kumimoji="0" lang="en-US" sz="3200" b="1" i="0" u="none" strike="noStrike" cap="none" normalizeH="0" baseline="-25000" dirty="0" smtClean="0">
                        <a:ln>
                          <a:noFill/>
                        </a:ln>
                        <a:solidFill>
                          <a:srgbClr val="FF0000"/>
                        </a:solidFill>
                        <a:effectLst/>
                        <a:latin typeface="Proxima Nova" panose="02000506030000020004" pitchFamily="50" charset="0"/>
                        <a:cs typeface="Calibri" pitchFamily="34" charset="0"/>
                      </a:endParaRP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ts val="600"/>
                        </a:spcBef>
                        <a:spcAft>
                          <a:spcPct val="0"/>
                        </a:spcAft>
                        <a:buClr>
                          <a:schemeClr val="accent1"/>
                        </a:buClr>
                        <a:buSzTx/>
                        <a:buFont typeface="Wingdings" pitchFamily="2" charset="2"/>
                        <a:buNone/>
                        <a:tabLst/>
                      </a:pPr>
                      <a:r>
                        <a:rPr kumimoji="0" lang="en-US" sz="3200" b="1" i="0" u="none" strike="noStrike" cap="none" normalizeH="0" baseline="0" dirty="0" smtClean="0">
                          <a:ln>
                            <a:noFill/>
                          </a:ln>
                          <a:solidFill>
                            <a:srgbClr val="FF0000"/>
                          </a:solidFill>
                          <a:effectLst/>
                          <a:latin typeface="Proxima Nova" panose="02000506030000020004" pitchFamily="50" charset="0"/>
                          <a:cs typeface="Calibri" pitchFamily="34" charset="0"/>
                        </a:rPr>
                        <a:t>Health Net Seniority Plus</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ts val="600"/>
                        </a:spcBef>
                        <a:spcAft>
                          <a:spcPct val="0"/>
                        </a:spcAft>
                        <a:buClr>
                          <a:schemeClr val="accent1"/>
                        </a:buClr>
                        <a:buSzTx/>
                        <a:buFont typeface="Wingdings" pitchFamily="2" charset="2"/>
                        <a:buNone/>
                        <a:tabLst/>
                      </a:pPr>
                      <a:r>
                        <a:rPr kumimoji="0" lang="en-US" sz="3200" b="1" i="0" u="none" strike="noStrike" cap="none" normalizeH="0" baseline="0" dirty="0" smtClean="0">
                          <a:ln>
                            <a:noFill/>
                          </a:ln>
                          <a:solidFill>
                            <a:srgbClr val="FF0000"/>
                          </a:solidFill>
                          <a:effectLst/>
                          <a:latin typeface="Proxima Nova" panose="02000506030000020004" pitchFamily="50" charset="0"/>
                          <a:cs typeface="Calibri" pitchFamily="34" charset="0"/>
                        </a:rPr>
                        <a:t>Kaiser Senior Advantage</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r>
              <a:tr h="1018717">
                <a:tc>
                  <a:txBody>
                    <a:bodyPr/>
                    <a:lstStyle/>
                    <a:p>
                      <a:pPr marL="0" marR="0" lvl="0" indent="0" algn="l"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2400" b="1" i="0" u="sng" strike="noStrike" cap="none" normalizeH="0" baseline="0" dirty="0" smtClean="0">
                          <a:ln>
                            <a:noFill/>
                          </a:ln>
                          <a:solidFill>
                            <a:srgbClr val="FF0000"/>
                          </a:solidFill>
                          <a:effectLst/>
                          <a:latin typeface="Proxima Nova" panose="02000506030000020004" pitchFamily="50" charset="0"/>
                          <a:cs typeface="Calibri" pitchFamily="34" charset="0"/>
                        </a:rPr>
                        <a:t>Tier 1</a:t>
                      </a:r>
                      <a:br>
                        <a:rPr kumimoji="0" lang="en-US" sz="2400" b="1" i="0" u="sng" strike="noStrike" cap="none" normalizeH="0" baseline="0" dirty="0" smtClean="0">
                          <a:ln>
                            <a:noFill/>
                          </a:ln>
                          <a:solidFill>
                            <a:srgbClr val="FF0000"/>
                          </a:solidFill>
                          <a:effectLst/>
                          <a:latin typeface="Proxima Nova" panose="02000506030000020004" pitchFamily="50" charset="0"/>
                          <a:cs typeface="Calibri" pitchFamily="34" charset="0"/>
                        </a:rPr>
                      </a:br>
                      <a:r>
                        <a:rPr kumimoji="0" lang="en-US" sz="2400" b="0" i="0" u="none" strike="noStrike" cap="none" normalizeH="0" baseline="0" dirty="0" smtClean="0">
                          <a:ln>
                            <a:noFill/>
                          </a:ln>
                          <a:solidFill>
                            <a:srgbClr val="FF0000"/>
                          </a:solidFill>
                          <a:effectLst/>
                          <a:latin typeface="Proxima Nova" panose="02000506030000020004" pitchFamily="50" charset="0"/>
                          <a:cs typeface="Calibri" pitchFamily="34" charset="0"/>
                        </a:rPr>
                        <a:t>(generic, formulary)</a:t>
                      </a:r>
                    </a:p>
                  </a:txBody>
                  <a:tcPr marL="121920" marR="121920" marT="45716" marB="45716"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3200" b="1" i="0" u="none" strike="noStrike" cap="none" normalizeH="0" baseline="0" dirty="0" smtClean="0">
                          <a:ln>
                            <a:noFill/>
                          </a:ln>
                          <a:solidFill>
                            <a:srgbClr val="FF0000"/>
                          </a:solidFill>
                          <a:effectLst/>
                          <a:latin typeface="Proxima Nova" panose="02000506030000020004" pitchFamily="50" charset="0"/>
                          <a:cs typeface="Calibri" pitchFamily="34" charset="0"/>
                        </a:rPr>
                        <a:t>$5</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3200" b="1" i="0" u="none" strike="noStrike" cap="none" normalizeH="0" baseline="0" dirty="0" smtClean="0">
                          <a:ln>
                            <a:noFill/>
                          </a:ln>
                          <a:solidFill>
                            <a:srgbClr val="FF0000"/>
                          </a:solidFill>
                          <a:effectLst/>
                          <a:latin typeface="Proxima Nova" panose="02000506030000020004" pitchFamily="50" charset="0"/>
                          <a:cs typeface="Calibri" pitchFamily="34" charset="0"/>
                        </a:rPr>
                        <a:t>$5</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r>
              <a:tr h="1188712">
                <a:tc>
                  <a:txBody>
                    <a:bodyPr/>
                    <a:lstStyle/>
                    <a:p>
                      <a:pPr marL="0" marR="0" lvl="0" indent="0" algn="l"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2400" b="1" i="0" u="sng" strike="noStrike" cap="none" normalizeH="0" baseline="0" dirty="0" smtClean="0">
                          <a:ln>
                            <a:noFill/>
                          </a:ln>
                          <a:solidFill>
                            <a:srgbClr val="FF0000"/>
                          </a:solidFill>
                          <a:effectLst/>
                          <a:latin typeface="Proxima Nova" panose="02000506030000020004" pitchFamily="50" charset="0"/>
                          <a:cs typeface="Calibri" pitchFamily="34" charset="0"/>
                        </a:rPr>
                        <a:t>Tier 2</a:t>
                      </a:r>
                      <a:br>
                        <a:rPr kumimoji="0" lang="en-US" sz="2400" b="1" i="0" u="sng" strike="noStrike" cap="none" normalizeH="0" baseline="0" dirty="0" smtClean="0">
                          <a:ln>
                            <a:noFill/>
                          </a:ln>
                          <a:solidFill>
                            <a:srgbClr val="FF0000"/>
                          </a:solidFill>
                          <a:effectLst/>
                          <a:latin typeface="Proxima Nova" panose="02000506030000020004" pitchFamily="50" charset="0"/>
                          <a:cs typeface="Calibri" pitchFamily="34" charset="0"/>
                        </a:rPr>
                      </a:br>
                      <a:r>
                        <a:rPr kumimoji="0" lang="en-US" sz="2400" b="0" i="0" u="none" strike="noStrike" cap="none" normalizeH="0" baseline="0" dirty="0" smtClean="0">
                          <a:ln>
                            <a:noFill/>
                          </a:ln>
                          <a:solidFill>
                            <a:srgbClr val="FF0000"/>
                          </a:solidFill>
                          <a:effectLst/>
                          <a:latin typeface="Proxima Nova" panose="02000506030000020004" pitchFamily="50" charset="0"/>
                          <a:cs typeface="Calibri" pitchFamily="34" charset="0"/>
                        </a:rPr>
                        <a:t>(brand name, formulary)</a:t>
                      </a:r>
                    </a:p>
                  </a:txBody>
                  <a:tcPr marL="121920" marR="121920" marT="45716" marB="45716"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3200" b="1" i="0" u="none" strike="noStrike" cap="none" normalizeH="0" baseline="0" dirty="0" smtClean="0">
                          <a:ln>
                            <a:noFill/>
                          </a:ln>
                          <a:solidFill>
                            <a:srgbClr val="FF0000"/>
                          </a:solidFill>
                          <a:effectLst/>
                          <a:latin typeface="Proxima Nova" panose="02000506030000020004" pitchFamily="50" charset="0"/>
                          <a:cs typeface="Calibri" pitchFamily="34" charset="0"/>
                        </a:rPr>
                        <a:t>$25</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3200" b="1" i="0" u="none" strike="noStrike" cap="none" normalizeH="0" baseline="0" dirty="0" smtClean="0">
                          <a:ln>
                            <a:noFill/>
                          </a:ln>
                          <a:solidFill>
                            <a:srgbClr val="FF0000"/>
                          </a:solidFill>
                          <a:effectLst/>
                          <a:latin typeface="Proxima Nova" panose="02000506030000020004" pitchFamily="50" charset="0"/>
                          <a:cs typeface="Calibri" pitchFamily="34" charset="0"/>
                        </a:rPr>
                        <a:t>$25</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r>
              <a:tr h="934621">
                <a:tc>
                  <a:txBody>
                    <a:bodyPr/>
                    <a:lstStyle/>
                    <a:p>
                      <a:pPr marL="0" marR="0" lvl="0" indent="0" algn="l"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2400" b="1" i="0" u="sng" strike="noStrike" cap="none" normalizeH="0" baseline="0" dirty="0" smtClean="0">
                          <a:ln>
                            <a:noFill/>
                          </a:ln>
                          <a:solidFill>
                            <a:srgbClr val="FF0000"/>
                          </a:solidFill>
                          <a:effectLst/>
                          <a:latin typeface="Proxima Nova" panose="02000506030000020004" pitchFamily="50" charset="0"/>
                          <a:cs typeface="Calibri" pitchFamily="34" charset="0"/>
                        </a:rPr>
                        <a:t>Tier 3</a:t>
                      </a:r>
                      <a:br>
                        <a:rPr kumimoji="0" lang="en-US" sz="2400" b="1" i="0" u="sng" strike="noStrike" cap="none" normalizeH="0" baseline="0" dirty="0" smtClean="0">
                          <a:ln>
                            <a:noFill/>
                          </a:ln>
                          <a:solidFill>
                            <a:srgbClr val="FF0000"/>
                          </a:solidFill>
                          <a:effectLst/>
                          <a:latin typeface="Proxima Nova" panose="02000506030000020004" pitchFamily="50" charset="0"/>
                          <a:cs typeface="Calibri" pitchFamily="34" charset="0"/>
                        </a:rPr>
                      </a:br>
                      <a:r>
                        <a:rPr kumimoji="0" lang="en-US" sz="2400" b="0" i="0" u="none" strike="noStrike" cap="none" normalizeH="0" baseline="0" dirty="0" smtClean="0">
                          <a:ln>
                            <a:noFill/>
                          </a:ln>
                          <a:solidFill>
                            <a:srgbClr val="FF0000"/>
                          </a:solidFill>
                          <a:effectLst/>
                          <a:latin typeface="Proxima Nova" panose="02000506030000020004" pitchFamily="50" charset="0"/>
                          <a:cs typeface="Calibri" pitchFamily="34" charset="0"/>
                        </a:rPr>
                        <a:t>(non-formulary)</a:t>
                      </a:r>
                    </a:p>
                  </a:txBody>
                  <a:tcPr marL="121920" marR="121920" marT="45716" marB="45716"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3200" b="1" i="0" u="none" strike="noStrike" cap="none" normalizeH="0" baseline="0" dirty="0" smtClean="0">
                          <a:ln>
                            <a:noFill/>
                          </a:ln>
                          <a:solidFill>
                            <a:srgbClr val="FF0000"/>
                          </a:solidFill>
                          <a:effectLst/>
                          <a:latin typeface="Proxima Nova" panose="02000506030000020004" pitchFamily="50" charset="0"/>
                          <a:cs typeface="Calibri" pitchFamily="34" charset="0"/>
                        </a:rPr>
                        <a:t>$40</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3200" b="1" i="0" u="none" strike="noStrike" cap="none" normalizeH="0" baseline="0" dirty="0" smtClean="0">
                          <a:ln>
                            <a:noFill/>
                          </a:ln>
                          <a:solidFill>
                            <a:srgbClr val="FF0000"/>
                          </a:solidFill>
                          <a:effectLst/>
                          <a:latin typeface="Proxima Nova" panose="02000506030000020004" pitchFamily="50" charset="0"/>
                          <a:cs typeface="Calibri" pitchFamily="34" charset="0"/>
                        </a:rPr>
                        <a:t>N/A</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r>
              <a:tr h="990813">
                <a:tc>
                  <a:txBody>
                    <a:bodyPr/>
                    <a:lstStyle/>
                    <a:p>
                      <a:pPr marL="0" marR="0" lvl="0" indent="0" algn="l"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2400" b="1" i="0" u="none" strike="noStrike" cap="none" normalizeH="0" baseline="0" dirty="0" smtClean="0">
                          <a:ln>
                            <a:noFill/>
                          </a:ln>
                          <a:solidFill>
                            <a:srgbClr val="FF0000"/>
                          </a:solidFill>
                          <a:effectLst/>
                          <a:latin typeface="Proxima Nova" panose="02000506030000020004" pitchFamily="50" charset="0"/>
                          <a:cs typeface="Calibri" pitchFamily="34" charset="0"/>
                        </a:rPr>
                        <a:t>R</a:t>
                      </a:r>
                      <a:r>
                        <a:rPr kumimoji="0" lang="en-US" sz="2400" b="1" i="0" u="none" strike="noStrike" cap="none" normalizeH="0" baseline="-25000" dirty="0" smtClean="0">
                          <a:ln>
                            <a:noFill/>
                          </a:ln>
                          <a:solidFill>
                            <a:srgbClr val="FF0000"/>
                          </a:solidFill>
                          <a:effectLst/>
                          <a:latin typeface="Proxima Nova" panose="02000506030000020004" pitchFamily="50" charset="0"/>
                          <a:cs typeface="Calibri" pitchFamily="34" charset="0"/>
                        </a:rPr>
                        <a:t>x</a:t>
                      </a:r>
                      <a:r>
                        <a:rPr kumimoji="0" lang="en-US" sz="2400" b="1" i="0" u="none" strike="noStrike" cap="none" normalizeH="0" baseline="0" dirty="0" smtClean="0">
                          <a:ln>
                            <a:noFill/>
                          </a:ln>
                          <a:solidFill>
                            <a:srgbClr val="FF0000"/>
                          </a:solidFill>
                          <a:effectLst/>
                          <a:latin typeface="Proxima Nova" panose="02000506030000020004" pitchFamily="50" charset="0"/>
                          <a:cs typeface="Calibri" pitchFamily="34" charset="0"/>
                        </a:rPr>
                        <a:t> Out-of-Pocket Max</a:t>
                      </a:r>
                    </a:p>
                  </a:txBody>
                  <a:tcPr marL="121920" marR="121920" marT="45716" marB="45716"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3200" b="1" i="0" u="none" strike="noStrike" cap="none" normalizeH="0" baseline="0" dirty="0" smtClean="0">
                          <a:ln>
                            <a:noFill/>
                          </a:ln>
                          <a:solidFill>
                            <a:srgbClr val="FF0000"/>
                          </a:solidFill>
                          <a:effectLst/>
                          <a:latin typeface="Proxima Nova" panose="02000506030000020004" pitchFamily="50" charset="0"/>
                          <a:cs typeface="Calibri" pitchFamily="34" charset="0"/>
                        </a:rPr>
                        <a:t>$2,000</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3200" b="1" i="0" u="none" strike="noStrike" cap="none" normalizeH="0" baseline="0" dirty="0" smtClean="0">
                          <a:ln>
                            <a:noFill/>
                          </a:ln>
                          <a:solidFill>
                            <a:srgbClr val="FF0000"/>
                          </a:solidFill>
                          <a:effectLst/>
                          <a:latin typeface="Proxima Nova" panose="02000506030000020004" pitchFamily="50" charset="0"/>
                          <a:cs typeface="Calibri" pitchFamily="34" charset="0"/>
                        </a:rPr>
                        <a:t>$5,100</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r>
            </a:tbl>
          </a:graphicData>
        </a:graphic>
      </p:graphicFrame>
    </p:spTree>
    <p:extLst>
      <p:ext uri="{BB962C8B-B14F-4D97-AF65-F5344CB8AC3E}">
        <p14:creationId xmlns:p14="http://schemas.microsoft.com/office/powerpoint/2010/main" val="566209096"/>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p:txBody>
          <a:bodyPr/>
          <a:lstStyle/>
          <a:p>
            <a:pPr eaLnBrk="1" hangingPunct="1"/>
            <a:r>
              <a:rPr lang="en-US" dirty="0" smtClean="0"/>
              <a:t>HMO </a:t>
            </a:r>
            <a:r>
              <a:rPr lang="en-US" dirty="0" smtClean="0"/>
              <a:t>R</a:t>
            </a:r>
            <a:r>
              <a:rPr lang="en-US" baseline="-25000" dirty="0" smtClean="0"/>
              <a:t>x</a:t>
            </a:r>
            <a:r>
              <a:rPr lang="en-US" dirty="0" smtClean="0"/>
              <a:t>:  Part D 90-day </a:t>
            </a:r>
            <a:r>
              <a:rPr lang="en-US" dirty="0" smtClean="0"/>
              <a:t>supplies</a:t>
            </a:r>
            <a:endParaRPr lang="en-US" dirty="0" smtClean="0"/>
          </a:p>
        </p:txBody>
      </p:sp>
      <p:sp>
        <p:nvSpPr>
          <p:cNvPr id="3" name="Content Placeholder 2"/>
          <p:cNvSpPr>
            <a:spLocks noGrp="1"/>
          </p:cNvSpPr>
          <p:nvPr>
            <p:ph idx="1"/>
          </p:nvPr>
        </p:nvSpPr>
        <p:spPr/>
        <p:txBody>
          <a:bodyPr>
            <a:normAutofit/>
          </a:bodyPr>
          <a:lstStyle/>
          <a:p>
            <a:pPr>
              <a:buClr>
                <a:srgbClr val="FF0000"/>
              </a:buClr>
            </a:pPr>
            <a:r>
              <a:rPr lang="en-US" sz="4000" dirty="0" smtClean="0">
                <a:solidFill>
                  <a:srgbClr val="FF0000"/>
                </a:solidFill>
              </a:rPr>
              <a:t>Retail pharmacies:  3 copayments</a:t>
            </a:r>
          </a:p>
          <a:p>
            <a:pPr>
              <a:buClr>
                <a:srgbClr val="FF0000"/>
              </a:buClr>
            </a:pPr>
            <a:r>
              <a:rPr lang="en-US" sz="4000" dirty="0" smtClean="0">
                <a:solidFill>
                  <a:srgbClr val="FF0000"/>
                </a:solidFill>
              </a:rPr>
              <a:t>UC pharmacies:  2 copayments</a:t>
            </a:r>
          </a:p>
          <a:p>
            <a:pPr lvl="1">
              <a:buClr>
                <a:srgbClr val="FF0000"/>
              </a:buClr>
            </a:pPr>
            <a:r>
              <a:rPr lang="en-US" sz="3600" dirty="0" smtClean="0">
                <a:solidFill>
                  <a:srgbClr val="FF0000"/>
                </a:solidFill>
              </a:rPr>
              <a:t>Does not apply to Kaiser</a:t>
            </a:r>
          </a:p>
          <a:p>
            <a:pPr>
              <a:buClr>
                <a:srgbClr val="FF0000"/>
              </a:buClr>
            </a:pPr>
            <a:r>
              <a:rPr lang="en-US" sz="4000" dirty="0" smtClean="0">
                <a:solidFill>
                  <a:srgbClr val="FF0000"/>
                </a:solidFill>
              </a:rPr>
              <a:t>Mail order:  2 copayments</a:t>
            </a:r>
          </a:p>
          <a:p>
            <a:pPr lvl="1">
              <a:buClr>
                <a:srgbClr val="FF0000"/>
              </a:buClr>
            </a:pPr>
            <a:r>
              <a:rPr lang="en-US" sz="3600" dirty="0" smtClean="0">
                <a:solidFill>
                  <a:srgbClr val="FF0000"/>
                </a:solidFill>
              </a:rPr>
              <a:t>Kaiser:  100-day supplies</a:t>
            </a:r>
            <a:endParaRPr lang="en-US" sz="3600" dirty="0">
              <a:solidFill>
                <a:srgbClr val="FF0000"/>
              </a:solidFill>
            </a:endParaRPr>
          </a:p>
        </p:txBody>
      </p:sp>
      <p:sp>
        <p:nvSpPr>
          <p:cNvPr id="286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eorgia" pitchFamily="18" charset="0"/>
                <a:cs typeface="Arial" pitchFamily="34" charset="0"/>
              </a:defRPr>
            </a:lvl1pPr>
            <a:lvl2pPr marL="990575" indent="-380990" eaLnBrk="0" hangingPunct="0">
              <a:defRPr>
                <a:solidFill>
                  <a:schemeClr val="tx1"/>
                </a:solidFill>
                <a:latin typeface="Georgia" pitchFamily="18" charset="0"/>
                <a:cs typeface="Arial" pitchFamily="34" charset="0"/>
              </a:defRPr>
            </a:lvl2pPr>
            <a:lvl3pPr marL="1523962" indent="-304792" eaLnBrk="0" hangingPunct="0">
              <a:defRPr>
                <a:solidFill>
                  <a:schemeClr val="tx1"/>
                </a:solidFill>
                <a:latin typeface="Georgia" pitchFamily="18" charset="0"/>
                <a:cs typeface="Arial" pitchFamily="34" charset="0"/>
              </a:defRPr>
            </a:lvl3pPr>
            <a:lvl4pPr marL="2133547" indent="-304792" eaLnBrk="0" hangingPunct="0">
              <a:defRPr>
                <a:solidFill>
                  <a:schemeClr val="tx1"/>
                </a:solidFill>
                <a:latin typeface="Georgia" pitchFamily="18" charset="0"/>
                <a:cs typeface="Arial" pitchFamily="34" charset="0"/>
              </a:defRPr>
            </a:lvl4pPr>
            <a:lvl5pPr marL="2743131" indent="-304792" eaLnBrk="0" hangingPunct="0">
              <a:defRPr>
                <a:solidFill>
                  <a:schemeClr val="tx1"/>
                </a:solidFill>
                <a:latin typeface="Georgia" pitchFamily="18" charset="0"/>
                <a:cs typeface="Arial" pitchFamily="34" charset="0"/>
              </a:defRPr>
            </a:lvl5pPr>
            <a:lvl6pPr marL="3352716" indent="-304792" eaLnBrk="0" fontAlgn="base" hangingPunct="0">
              <a:spcBef>
                <a:spcPct val="0"/>
              </a:spcBef>
              <a:spcAft>
                <a:spcPct val="0"/>
              </a:spcAft>
              <a:defRPr>
                <a:solidFill>
                  <a:schemeClr val="tx1"/>
                </a:solidFill>
                <a:latin typeface="Georgia" pitchFamily="18" charset="0"/>
                <a:cs typeface="Arial" pitchFamily="34" charset="0"/>
              </a:defRPr>
            </a:lvl6pPr>
            <a:lvl7pPr marL="3962301" indent="-304792" eaLnBrk="0" fontAlgn="base" hangingPunct="0">
              <a:spcBef>
                <a:spcPct val="0"/>
              </a:spcBef>
              <a:spcAft>
                <a:spcPct val="0"/>
              </a:spcAft>
              <a:defRPr>
                <a:solidFill>
                  <a:schemeClr val="tx1"/>
                </a:solidFill>
                <a:latin typeface="Georgia" pitchFamily="18" charset="0"/>
                <a:cs typeface="Arial" pitchFamily="34" charset="0"/>
              </a:defRPr>
            </a:lvl7pPr>
            <a:lvl8pPr marL="4571886" indent="-304792" eaLnBrk="0" fontAlgn="base" hangingPunct="0">
              <a:spcBef>
                <a:spcPct val="0"/>
              </a:spcBef>
              <a:spcAft>
                <a:spcPct val="0"/>
              </a:spcAft>
              <a:defRPr>
                <a:solidFill>
                  <a:schemeClr val="tx1"/>
                </a:solidFill>
                <a:latin typeface="Georgia" pitchFamily="18" charset="0"/>
                <a:cs typeface="Arial" pitchFamily="34" charset="0"/>
              </a:defRPr>
            </a:lvl8pPr>
            <a:lvl9pPr marL="5181470" indent="-304792"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DF3AC1B2-FA60-4678-9E7C-30F93BA6D8B3}" type="slidenum">
              <a:rPr lang="en-US" smtClean="0">
                <a:latin typeface="Calibri" pitchFamily="34" charset="0"/>
                <a:cs typeface="Calibri" pitchFamily="34" charset="0"/>
              </a:rPr>
              <a:pPr eaLnBrk="1" hangingPunct="1"/>
              <a:t>37</a:t>
            </a:fld>
            <a:endParaRPr lang="en-US" smtClean="0">
              <a:latin typeface="Calibri" pitchFamily="34" charset="0"/>
              <a:cs typeface="Calibri" pitchFamily="34" charset="0"/>
            </a:endParaRPr>
          </a:p>
        </p:txBody>
      </p:sp>
    </p:spTree>
    <p:extLst>
      <p:ext uri="{BB962C8B-B14F-4D97-AF65-F5344CB8AC3E}">
        <p14:creationId xmlns:p14="http://schemas.microsoft.com/office/powerpoint/2010/main" val="2719249776"/>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pPr eaLnBrk="1" hangingPunct="1"/>
            <a:r>
              <a:rPr lang="en-US" dirty="0" smtClean="0"/>
              <a:t>Medicare </a:t>
            </a:r>
            <a:r>
              <a:rPr lang="en-US" dirty="0" smtClean="0"/>
              <a:t>HMO copay </a:t>
            </a:r>
            <a:r>
              <a:rPr lang="en-US" dirty="0" smtClean="0"/>
              <a:t>limits</a:t>
            </a:r>
            <a:endParaRPr lang="en-US" dirty="0" smtClean="0">
              <a:solidFill>
                <a:srgbClr val="FF0000"/>
              </a:solidFill>
            </a:endParaRPr>
          </a:p>
        </p:txBody>
      </p:sp>
      <p:sp>
        <p:nvSpPr>
          <p:cNvPr id="245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eorgia" pitchFamily="18" charset="0"/>
                <a:cs typeface="Arial" pitchFamily="34" charset="0"/>
              </a:defRPr>
            </a:lvl1pPr>
            <a:lvl2pPr marL="990575" indent="-380990" eaLnBrk="0" hangingPunct="0">
              <a:defRPr>
                <a:solidFill>
                  <a:schemeClr val="tx1"/>
                </a:solidFill>
                <a:latin typeface="Georgia" pitchFamily="18" charset="0"/>
                <a:cs typeface="Arial" pitchFamily="34" charset="0"/>
              </a:defRPr>
            </a:lvl2pPr>
            <a:lvl3pPr marL="1523962" indent="-304792" eaLnBrk="0" hangingPunct="0">
              <a:defRPr>
                <a:solidFill>
                  <a:schemeClr val="tx1"/>
                </a:solidFill>
                <a:latin typeface="Georgia" pitchFamily="18" charset="0"/>
                <a:cs typeface="Arial" pitchFamily="34" charset="0"/>
              </a:defRPr>
            </a:lvl3pPr>
            <a:lvl4pPr marL="2133547" indent="-304792" eaLnBrk="0" hangingPunct="0">
              <a:defRPr>
                <a:solidFill>
                  <a:schemeClr val="tx1"/>
                </a:solidFill>
                <a:latin typeface="Georgia" pitchFamily="18" charset="0"/>
                <a:cs typeface="Arial" pitchFamily="34" charset="0"/>
              </a:defRPr>
            </a:lvl4pPr>
            <a:lvl5pPr marL="2743131" indent="-304792" eaLnBrk="0" hangingPunct="0">
              <a:defRPr>
                <a:solidFill>
                  <a:schemeClr val="tx1"/>
                </a:solidFill>
                <a:latin typeface="Georgia" pitchFamily="18" charset="0"/>
                <a:cs typeface="Arial" pitchFamily="34" charset="0"/>
              </a:defRPr>
            </a:lvl5pPr>
            <a:lvl6pPr marL="3352716" indent="-304792" eaLnBrk="0" fontAlgn="base" hangingPunct="0">
              <a:spcBef>
                <a:spcPct val="0"/>
              </a:spcBef>
              <a:spcAft>
                <a:spcPct val="0"/>
              </a:spcAft>
              <a:defRPr>
                <a:solidFill>
                  <a:schemeClr val="tx1"/>
                </a:solidFill>
                <a:latin typeface="Georgia" pitchFamily="18" charset="0"/>
                <a:cs typeface="Arial" pitchFamily="34" charset="0"/>
              </a:defRPr>
            </a:lvl6pPr>
            <a:lvl7pPr marL="3962301" indent="-304792" eaLnBrk="0" fontAlgn="base" hangingPunct="0">
              <a:spcBef>
                <a:spcPct val="0"/>
              </a:spcBef>
              <a:spcAft>
                <a:spcPct val="0"/>
              </a:spcAft>
              <a:defRPr>
                <a:solidFill>
                  <a:schemeClr val="tx1"/>
                </a:solidFill>
                <a:latin typeface="Georgia" pitchFamily="18" charset="0"/>
                <a:cs typeface="Arial" pitchFamily="34" charset="0"/>
              </a:defRPr>
            </a:lvl7pPr>
            <a:lvl8pPr marL="4571886" indent="-304792" eaLnBrk="0" fontAlgn="base" hangingPunct="0">
              <a:spcBef>
                <a:spcPct val="0"/>
              </a:spcBef>
              <a:spcAft>
                <a:spcPct val="0"/>
              </a:spcAft>
              <a:defRPr>
                <a:solidFill>
                  <a:schemeClr val="tx1"/>
                </a:solidFill>
                <a:latin typeface="Georgia" pitchFamily="18" charset="0"/>
                <a:cs typeface="Arial" pitchFamily="34" charset="0"/>
              </a:defRPr>
            </a:lvl8pPr>
            <a:lvl9pPr marL="5181470" indent="-304792"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3E843E12-BC22-40DE-8127-173F6D20761B}" type="slidenum">
              <a:rPr lang="en-US" smtClean="0">
                <a:solidFill>
                  <a:srgbClr val="FF0000"/>
                </a:solidFill>
                <a:latin typeface="Calibri" pitchFamily="34" charset="0"/>
                <a:cs typeface="Calibri" pitchFamily="34" charset="0"/>
              </a:rPr>
              <a:pPr eaLnBrk="1" hangingPunct="1"/>
              <a:t>38</a:t>
            </a:fld>
            <a:endParaRPr lang="en-US" smtClean="0">
              <a:solidFill>
                <a:srgbClr val="FF0000"/>
              </a:solidFill>
              <a:latin typeface="Calibri" pitchFamily="34" charset="0"/>
              <a:cs typeface="Calibri" pitchFamily="34" charset="0"/>
            </a:endParaRPr>
          </a:p>
        </p:txBody>
      </p:sp>
      <p:graphicFrame>
        <p:nvGraphicFramePr>
          <p:cNvPr id="5" name="Group 76"/>
          <p:cNvGraphicFramePr>
            <a:graphicFrameLocks/>
          </p:cNvGraphicFramePr>
          <p:nvPr>
            <p:extLst/>
          </p:nvPr>
        </p:nvGraphicFramePr>
        <p:xfrm>
          <a:off x="2143760" y="1488085"/>
          <a:ext cx="7904480" cy="4193144"/>
        </p:xfrm>
        <a:graphic>
          <a:graphicData uri="http://schemas.openxmlformats.org/drawingml/2006/table">
            <a:tbl>
              <a:tblPr/>
              <a:tblGrid>
                <a:gridCol w="3952240"/>
                <a:gridCol w="3952240"/>
              </a:tblGrid>
              <a:tr h="1305757">
                <a:tc gridSpan="2">
                  <a:txBody>
                    <a:bodyPr/>
                    <a:lstStyle/>
                    <a:p>
                      <a:pPr marL="0" marR="0" lvl="0" indent="0" algn="ctr" defTabSz="914400" rtl="0" eaLnBrk="1" fontAlgn="base" latinLnBrk="0" hangingPunct="1">
                        <a:lnSpc>
                          <a:spcPct val="100000"/>
                        </a:lnSpc>
                        <a:spcBef>
                          <a:spcPts val="600"/>
                        </a:spcBef>
                        <a:spcAft>
                          <a:spcPct val="0"/>
                        </a:spcAft>
                        <a:buClr>
                          <a:schemeClr val="accent1"/>
                        </a:buClr>
                        <a:buSzTx/>
                        <a:buFont typeface="Wingdings" pitchFamily="2" charset="2"/>
                        <a:buNone/>
                        <a:tabLst/>
                      </a:pPr>
                      <a:r>
                        <a:rPr kumimoji="0" lang="en-US" sz="3700" b="1" i="0" u="none" strike="noStrike" cap="none" normalizeH="0" baseline="0" dirty="0" smtClean="0">
                          <a:ln>
                            <a:noFill/>
                          </a:ln>
                          <a:solidFill>
                            <a:srgbClr val="FF0000"/>
                          </a:solidFill>
                          <a:effectLst/>
                          <a:latin typeface="Proxima Nova" panose="02000506030000020004" pitchFamily="50" charset="0"/>
                          <a:cs typeface="Calibri" pitchFamily="34" charset="0"/>
                        </a:rPr>
                        <a:t>Out-of-pocket maximum*</a:t>
                      </a:r>
                    </a:p>
                    <a:p>
                      <a:pPr marL="0" marR="0" lvl="0" indent="0" algn="ctr" defTabSz="914400" rtl="0" eaLnBrk="1" fontAlgn="base" latinLnBrk="0" hangingPunct="1">
                        <a:lnSpc>
                          <a:spcPct val="100000"/>
                        </a:lnSpc>
                        <a:spcBef>
                          <a:spcPts val="600"/>
                        </a:spcBef>
                        <a:spcAft>
                          <a:spcPct val="0"/>
                        </a:spcAft>
                        <a:buClr>
                          <a:schemeClr val="accent1"/>
                        </a:buClr>
                        <a:buSzTx/>
                        <a:buFont typeface="Wingdings" pitchFamily="2" charset="2"/>
                        <a:buNone/>
                        <a:tabLst/>
                      </a:pPr>
                      <a:r>
                        <a:rPr kumimoji="0" lang="en-US" sz="2400" b="1" i="0" u="none" strike="noStrike" cap="none" normalizeH="0" baseline="0" dirty="0" smtClean="0">
                          <a:ln>
                            <a:noFill/>
                          </a:ln>
                          <a:solidFill>
                            <a:srgbClr val="FF0000"/>
                          </a:solidFill>
                          <a:effectLst/>
                          <a:latin typeface="Proxima Nova" panose="02000506030000020004" pitchFamily="50" charset="0"/>
                          <a:cs typeface="Calibri" pitchFamily="34" charset="0"/>
                        </a:rPr>
                        <a:t>Includes medical &amp; mental health</a:t>
                      </a:r>
                      <a:endParaRPr kumimoji="0" lang="en-US" sz="2400" b="1" i="0" u="none" strike="noStrike" cap="none" normalizeH="0" baseline="-25000" dirty="0" smtClean="0">
                        <a:ln>
                          <a:noFill/>
                        </a:ln>
                        <a:solidFill>
                          <a:srgbClr val="FF0000"/>
                        </a:solidFill>
                        <a:effectLst/>
                        <a:latin typeface="Proxima Nova" panose="02000506030000020004" pitchFamily="50" charset="0"/>
                        <a:cs typeface="Calibri" pitchFamily="34" charset="0"/>
                      </a:endParaRP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base" latinLnBrk="0" hangingPunct="1">
                        <a:lnSpc>
                          <a:spcPct val="100000"/>
                        </a:lnSpc>
                        <a:spcBef>
                          <a:spcPts val="600"/>
                        </a:spcBef>
                        <a:spcAft>
                          <a:spcPct val="0"/>
                        </a:spcAft>
                        <a:buClr>
                          <a:schemeClr val="accent1"/>
                        </a:buClr>
                        <a:buSzTx/>
                        <a:buFont typeface="Wingdings" pitchFamily="2" charset="2"/>
                        <a:buNone/>
                        <a:tabLst/>
                      </a:pPr>
                      <a:endParaRPr kumimoji="0" lang="en-US" sz="1800" b="1" i="0" u="none" strike="noStrike" cap="none" normalizeH="0" baseline="0" dirty="0" smtClean="0">
                        <a:ln>
                          <a:noFill/>
                        </a:ln>
                        <a:solidFill>
                          <a:srgbClr val="002060"/>
                        </a:solidFill>
                        <a:effectLst/>
                        <a:latin typeface="Calibri" pitchFamily="34" charset="0"/>
                        <a:cs typeface="Calibri" pitchFamily="34" charset="0"/>
                      </a:endParaRPr>
                    </a:p>
                  </a:txBody>
                  <a:tcPr marT="34287" marB="3428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193419">
                <a:tc>
                  <a:txBody>
                    <a:bodyPr/>
                    <a:lstStyle/>
                    <a:p>
                      <a:pPr marL="0" marR="0" lvl="0" indent="0" algn="ctr" defTabSz="914400" rtl="0" eaLnBrk="1" fontAlgn="base" latinLnBrk="0" hangingPunct="1">
                        <a:lnSpc>
                          <a:spcPct val="100000"/>
                        </a:lnSpc>
                        <a:spcBef>
                          <a:spcPts val="600"/>
                        </a:spcBef>
                        <a:spcAft>
                          <a:spcPct val="0"/>
                        </a:spcAft>
                        <a:buClr>
                          <a:schemeClr val="accent1"/>
                        </a:buClr>
                        <a:buSzTx/>
                        <a:buFont typeface="Wingdings" pitchFamily="2" charset="2"/>
                        <a:buNone/>
                        <a:tabLst/>
                      </a:pPr>
                      <a:r>
                        <a:rPr kumimoji="0" lang="en-US" sz="2700" b="1" i="0" u="none" strike="noStrike" cap="none" normalizeH="0" baseline="0" dirty="0" smtClean="0">
                          <a:ln>
                            <a:noFill/>
                          </a:ln>
                          <a:solidFill>
                            <a:srgbClr val="FF0000"/>
                          </a:solidFill>
                          <a:effectLst/>
                          <a:latin typeface="Proxima Nova" panose="02000506030000020004" pitchFamily="50" charset="0"/>
                          <a:cs typeface="Calibri" pitchFamily="34" charset="0"/>
                        </a:rPr>
                        <a:t>Health Net</a:t>
                      </a:r>
                      <a:br>
                        <a:rPr kumimoji="0" lang="en-US" sz="2700" b="1" i="0" u="none" strike="noStrike" cap="none" normalizeH="0" baseline="0" dirty="0" smtClean="0">
                          <a:ln>
                            <a:noFill/>
                          </a:ln>
                          <a:solidFill>
                            <a:srgbClr val="FF0000"/>
                          </a:solidFill>
                          <a:effectLst/>
                          <a:latin typeface="Proxima Nova" panose="02000506030000020004" pitchFamily="50" charset="0"/>
                          <a:cs typeface="Calibri" pitchFamily="34" charset="0"/>
                        </a:rPr>
                      </a:br>
                      <a:r>
                        <a:rPr kumimoji="0" lang="en-US" sz="2700" b="1" i="0" u="none" strike="noStrike" cap="none" normalizeH="0" baseline="0" dirty="0" smtClean="0">
                          <a:ln>
                            <a:noFill/>
                          </a:ln>
                          <a:solidFill>
                            <a:srgbClr val="FF0000"/>
                          </a:solidFill>
                          <a:effectLst/>
                          <a:latin typeface="Proxima Nova" panose="02000506030000020004" pitchFamily="50" charset="0"/>
                          <a:cs typeface="Calibri" pitchFamily="34" charset="0"/>
                        </a:rPr>
                        <a:t>Seniority Plus</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ts val="600"/>
                        </a:spcBef>
                        <a:spcAft>
                          <a:spcPct val="0"/>
                        </a:spcAft>
                        <a:buClr>
                          <a:schemeClr val="accent1"/>
                        </a:buClr>
                        <a:buSzTx/>
                        <a:buFont typeface="Wingdings" pitchFamily="2" charset="2"/>
                        <a:buNone/>
                        <a:tabLst/>
                      </a:pPr>
                      <a:r>
                        <a:rPr kumimoji="0" lang="en-US" sz="2700" b="1" i="0" u="none" strike="noStrike" cap="none" normalizeH="0" baseline="0" dirty="0" smtClean="0">
                          <a:ln>
                            <a:noFill/>
                          </a:ln>
                          <a:solidFill>
                            <a:srgbClr val="FF0000"/>
                          </a:solidFill>
                          <a:effectLst/>
                          <a:latin typeface="Proxima Nova" panose="02000506030000020004" pitchFamily="50" charset="0"/>
                          <a:cs typeface="Calibri" pitchFamily="34" charset="0"/>
                        </a:rPr>
                        <a:t>Kaiser Permanente</a:t>
                      </a:r>
                      <a:br>
                        <a:rPr kumimoji="0" lang="en-US" sz="2700" b="1" i="0" u="none" strike="noStrike" cap="none" normalizeH="0" baseline="0" dirty="0" smtClean="0">
                          <a:ln>
                            <a:noFill/>
                          </a:ln>
                          <a:solidFill>
                            <a:srgbClr val="FF0000"/>
                          </a:solidFill>
                          <a:effectLst/>
                          <a:latin typeface="Proxima Nova" panose="02000506030000020004" pitchFamily="50" charset="0"/>
                          <a:cs typeface="Calibri" pitchFamily="34" charset="0"/>
                        </a:rPr>
                      </a:br>
                      <a:r>
                        <a:rPr kumimoji="0" lang="en-US" sz="2700" b="1" i="0" u="none" strike="noStrike" cap="none" normalizeH="0" baseline="0" dirty="0" smtClean="0">
                          <a:ln>
                            <a:noFill/>
                          </a:ln>
                          <a:solidFill>
                            <a:srgbClr val="FF0000"/>
                          </a:solidFill>
                          <a:effectLst/>
                          <a:latin typeface="Proxima Nova" panose="02000506030000020004" pitchFamily="50" charset="0"/>
                          <a:cs typeface="Calibri" pitchFamily="34" charset="0"/>
                        </a:rPr>
                        <a:t>Senior Advantage</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r>
              <a:tr h="846984">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r>
                        <a:rPr kumimoji="0" lang="en-US" sz="2700" b="1" i="0" u="none" strike="noStrike" cap="none" normalizeH="0" baseline="0" dirty="0" smtClean="0">
                          <a:ln>
                            <a:noFill/>
                          </a:ln>
                          <a:solidFill>
                            <a:srgbClr val="FF0000"/>
                          </a:solidFill>
                          <a:effectLst/>
                          <a:latin typeface="Proxima Nova" panose="02000506030000020004" pitchFamily="50" charset="0"/>
                          <a:cs typeface="Calibri" pitchFamily="34" charset="0"/>
                        </a:rPr>
                        <a:t>$1,500/person</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defRPr/>
                      </a:pPr>
                      <a:r>
                        <a:rPr kumimoji="0" lang="en-US" sz="2700" b="1" i="0" u="none" strike="noStrike" kern="1200" cap="none" normalizeH="0" baseline="0" dirty="0" smtClean="0">
                          <a:ln>
                            <a:noFill/>
                          </a:ln>
                          <a:solidFill>
                            <a:srgbClr val="FF0000"/>
                          </a:solidFill>
                          <a:effectLst/>
                          <a:latin typeface="Proxima Nova" panose="02000506030000020004" pitchFamily="50" charset="0"/>
                          <a:ea typeface="+mn-ea"/>
                          <a:cs typeface="Calibri" pitchFamily="34" charset="0"/>
                        </a:rPr>
                        <a:t>$1,500/person</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r>
              <a:tr h="846984">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pPr>
                      <a:endParaRPr kumimoji="0" lang="en-US" sz="2700" b="1" i="0" u="none" strike="noStrike" kern="1200" cap="none" normalizeH="0" baseline="0" dirty="0" smtClean="0">
                        <a:ln>
                          <a:noFill/>
                        </a:ln>
                        <a:solidFill>
                          <a:srgbClr val="FF0000"/>
                        </a:solidFill>
                        <a:effectLst/>
                        <a:latin typeface="Proxima Nova" panose="02000506030000020004" pitchFamily="50" charset="0"/>
                        <a:ea typeface="+mn-ea"/>
                        <a:cs typeface="Calibri" pitchFamily="34" charset="0"/>
                      </a:endParaRP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20000"/>
                        </a:spcAft>
                        <a:buClr>
                          <a:schemeClr val="accent1"/>
                        </a:buClr>
                        <a:buSzTx/>
                        <a:buFont typeface="Wingdings" pitchFamily="2" charset="2"/>
                        <a:buNone/>
                        <a:tabLst/>
                        <a:defRPr/>
                      </a:pPr>
                      <a:r>
                        <a:rPr kumimoji="0" lang="en-US" sz="2700" b="1" i="0" u="none" strike="noStrike" kern="1200" cap="none" normalizeH="0" baseline="0" dirty="0" smtClean="0">
                          <a:ln>
                            <a:noFill/>
                          </a:ln>
                          <a:solidFill>
                            <a:srgbClr val="FF0000"/>
                          </a:solidFill>
                          <a:effectLst/>
                          <a:latin typeface="Proxima Nova" panose="02000506030000020004" pitchFamily="50" charset="0"/>
                          <a:ea typeface="+mn-ea"/>
                          <a:cs typeface="Calibri" pitchFamily="34" charset="0"/>
                        </a:rPr>
                        <a:t>$3,000/family</a:t>
                      </a:r>
                    </a:p>
                  </a:txBody>
                  <a:tcPr marL="121920" marR="121920" marT="45716" marB="45716" anchor="ctr" anchorCtr="1"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lnTlToBr>
                      <a:noFill/>
                    </a:lnTlToBr>
                    <a:lnBlToTr>
                      <a:noFill/>
                    </a:lnBlToTr>
                    <a:solidFill>
                      <a:schemeClr val="bg1"/>
                    </a:solidFill>
                  </a:tcPr>
                </a:tc>
              </a:tr>
            </a:tbl>
          </a:graphicData>
        </a:graphic>
      </p:graphicFrame>
      <p:sp>
        <p:nvSpPr>
          <p:cNvPr id="2" name="TextBox 1"/>
          <p:cNvSpPr txBox="1"/>
          <p:nvPr/>
        </p:nvSpPr>
        <p:spPr>
          <a:xfrm>
            <a:off x="1524000" y="5793345"/>
            <a:ext cx="9144000" cy="461665"/>
          </a:xfrm>
          <a:prstGeom prst="rect">
            <a:avLst/>
          </a:prstGeom>
          <a:noFill/>
        </p:spPr>
        <p:txBody>
          <a:bodyPr wrap="square" rtlCol="0">
            <a:spAutoFit/>
          </a:bodyPr>
          <a:lstStyle/>
          <a:p>
            <a:pPr algn="ctr"/>
            <a:r>
              <a:rPr lang="en-US" sz="2400" b="1" i="1" dirty="0">
                <a:solidFill>
                  <a:srgbClr val="FF0000"/>
                </a:solidFill>
                <a:latin typeface="Proxima Nova" panose="02000506030000020004" pitchFamily="50" charset="0"/>
                <a:cs typeface="Calibri" pitchFamily="34" charset="0"/>
              </a:rPr>
              <a:t>* </a:t>
            </a:r>
            <a:r>
              <a:rPr lang="en-US" sz="2400" b="1" i="1" dirty="0">
                <a:solidFill>
                  <a:srgbClr val="FF0000"/>
                </a:solidFill>
                <a:latin typeface="Proxima Nova" panose="02000506030000020004" pitchFamily="50" charset="0"/>
                <a:cs typeface="Calibri" pitchFamily="34" charset="0"/>
              </a:rPr>
              <a:t>Maximums do not </a:t>
            </a:r>
            <a:r>
              <a:rPr lang="en-US" sz="2400" b="1" i="1" dirty="0">
                <a:solidFill>
                  <a:srgbClr val="FF0000"/>
                </a:solidFill>
                <a:latin typeface="Proxima Nova" panose="02000506030000020004" pitchFamily="50" charset="0"/>
                <a:cs typeface="Calibri" pitchFamily="34" charset="0"/>
              </a:rPr>
              <a:t>include </a:t>
            </a:r>
            <a:r>
              <a:rPr lang="en-US" sz="2400" b="1" i="1" dirty="0">
                <a:solidFill>
                  <a:srgbClr val="FF0000"/>
                </a:solidFill>
                <a:latin typeface="Proxima Nova" panose="02000506030000020004" pitchFamily="50" charset="0"/>
                <a:cs typeface="Calibri" pitchFamily="34" charset="0"/>
              </a:rPr>
              <a:t>R</a:t>
            </a:r>
            <a:r>
              <a:rPr lang="en-US" sz="2400" b="1" i="1" baseline="-25000" dirty="0">
                <a:solidFill>
                  <a:srgbClr val="FF0000"/>
                </a:solidFill>
                <a:latin typeface="Proxima Nova" panose="02000506030000020004" pitchFamily="50" charset="0"/>
                <a:cs typeface="Calibri" pitchFamily="34" charset="0"/>
              </a:rPr>
              <a:t>x</a:t>
            </a:r>
            <a:r>
              <a:rPr lang="en-US" sz="2400" b="1" i="1" dirty="0">
                <a:solidFill>
                  <a:srgbClr val="FF0000"/>
                </a:solidFill>
                <a:latin typeface="Proxima Nova" panose="02000506030000020004" pitchFamily="50" charset="0"/>
                <a:cs typeface="Calibri" pitchFamily="34" charset="0"/>
              </a:rPr>
              <a:t> copayments</a:t>
            </a:r>
            <a:endParaRPr lang="en-US" sz="2400" b="1" i="1" dirty="0">
              <a:solidFill>
                <a:srgbClr val="FF0000"/>
              </a:solidFill>
              <a:latin typeface="Proxima Nova" panose="02000506030000020004" pitchFamily="50" charset="0"/>
              <a:cs typeface="Calibri" pitchFamily="34" charset="0"/>
            </a:endParaRPr>
          </a:p>
        </p:txBody>
      </p:sp>
    </p:spTree>
    <p:extLst>
      <p:ext uri="{BB962C8B-B14F-4D97-AF65-F5344CB8AC3E}">
        <p14:creationId xmlns:p14="http://schemas.microsoft.com/office/powerpoint/2010/main" val="1606997535"/>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a:xfrm>
            <a:off x="2059388" y="-192043"/>
            <a:ext cx="12192000" cy="1143000"/>
          </a:xfrm>
        </p:spPr>
        <p:txBody>
          <a:bodyPr>
            <a:normAutofit/>
          </a:bodyPr>
          <a:lstStyle/>
          <a:p>
            <a:r>
              <a:rPr lang="en-US" sz="3600" dirty="0" smtClean="0"/>
              <a:t>Kaiser Permanente Senior Advantage</a:t>
            </a:r>
            <a:endParaRPr lang="en-US" sz="3600" dirty="0"/>
          </a:p>
        </p:txBody>
      </p:sp>
      <p:sp>
        <p:nvSpPr>
          <p:cNvPr id="33796" name="Rectangle 3"/>
          <p:cNvSpPr>
            <a:spLocks noGrp="1" noChangeArrowheads="1"/>
          </p:cNvSpPr>
          <p:nvPr>
            <p:ph idx="1"/>
          </p:nvPr>
        </p:nvSpPr>
        <p:spPr>
          <a:xfrm>
            <a:off x="609600" y="2311401"/>
            <a:ext cx="10972800" cy="4165600"/>
          </a:xfrm>
        </p:spPr>
        <p:txBody>
          <a:bodyPr>
            <a:normAutofit/>
          </a:bodyPr>
          <a:lstStyle/>
          <a:p>
            <a:pPr>
              <a:lnSpc>
                <a:spcPct val="110000"/>
              </a:lnSpc>
            </a:pPr>
            <a:r>
              <a:rPr lang="en-US" dirty="0" smtClean="0"/>
              <a:t>Kaiser Foundation Health Plan contracts with one large group, the Permanente Medical Group</a:t>
            </a:r>
          </a:p>
          <a:p>
            <a:pPr>
              <a:lnSpc>
                <a:spcPct val="110000"/>
              </a:lnSpc>
            </a:pPr>
            <a:r>
              <a:rPr lang="en-US" dirty="0" smtClean="0"/>
              <a:t>Available in most of urban California</a:t>
            </a:r>
          </a:p>
          <a:p>
            <a:pPr>
              <a:lnSpc>
                <a:spcPct val="110000"/>
              </a:lnSpc>
            </a:pPr>
            <a:r>
              <a:rPr lang="en-US" dirty="0" smtClean="0"/>
              <a:t>Advanced electronic medical records, online </a:t>
            </a:r>
            <a:r>
              <a:rPr lang="en-US" dirty="0"/>
              <a:t>tools, My Health Manager mobile </a:t>
            </a:r>
            <a:r>
              <a:rPr lang="en-US" dirty="0" smtClean="0"/>
              <a:t>app</a:t>
            </a:r>
          </a:p>
          <a:p>
            <a:pPr>
              <a:lnSpc>
                <a:spcPct val="110000"/>
              </a:lnSpc>
            </a:pPr>
            <a:r>
              <a:rPr lang="en-US" dirty="0">
                <a:sym typeface="ZapfDingbats BT" pitchFamily="2" charset="2"/>
              </a:rPr>
              <a:t>Clinics tend to offer pharmacies, imaging, laboratories, urgent care all at one </a:t>
            </a:r>
            <a:r>
              <a:rPr lang="en-US" dirty="0" smtClean="0">
                <a:sym typeface="ZapfDingbats BT" pitchFamily="2" charset="2"/>
              </a:rPr>
              <a:t>location</a:t>
            </a:r>
            <a:endParaRPr lang="en-US" dirty="0"/>
          </a:p>
        </p:txBody>
      </p:sp>
      <p:sp>
        <p:nvSpPr>
          <p:cNvPr id="33794" name="Slide Number Placeholder 5"/>
          <p:cNvSpPr>
            <a:spLocks noGrp="1"/>
          </p:cNvSpPr>
          <p:nvPr>
            <p:ph type="sldNum" sz="quarter" idx="12"/>
          </p:nvPr>
        </p:nvSpPr>
        <p:spPr/>
        <p:txBody>
          <a:bodyPr/>
          <a:lstStyle>
            <a:lvl1pPr eaLnBrk="0" hangingPunct="0">
              <a:defRPr>
                <a:solidFill>
                  <a:schemeClr val="tx1"/>
                </a:solidFill>
                <a:latin typeface="Georgia" pitchFamily="18" charset="0"/>
                <a:cs typeface="Arial" pitchFamily="34" charset="0"/>
              </a:defRPr>
            </a:lvl1pPr>
            <a:lvl2pPr marL="990575" indent="-380990" eaLnBrk="0" hangingPunct="0">
              <a:defRPr>
                <a:solidFill>
                  <a:schemeClr val="tx1"/>
                </a:solidFill>
                <a:latin typeface="Georgia" pitchFamily="18" charset="0"/>
                <a:cs typeface="Arial" pitchFamily="34" charset="0"/>
              </a:defRPr>
            </a:lvl2pPr>
            <a:lvl3pPr marL="1523962" indent="-304792" eaLnBrk="0" hangingPunct="0">
              <a:defRPr>
                <a:solidFill>
                  <a:schemeClr val="tx1"/>
                </a:solidFill>
                <a:latin typeface="Georgia" pitchFamily="18" charset="0"/>
                <a:cs typeface="Arial" pitchFamily="34" charset="0"/>
              </a:defRPr>
            </a:lvl3pPr>
            <a:lvl4pPr marL="2133547" indent="-304792" eaLnBrk="0" hangingPunct="0">
              <a:defRPr>
                <a:solidFill>
                  <a:schemeClr val="tx1"/>
                </a:solidFill>
                <a:latin typeface="Georgia" pitchFamily="18" charset="0"/>
                <a:cs typeface="Arial" pitchFamily="34" charset="0"/>
              </a:defRPr>
            </a:lvl4pPr>
            <a:lvl5pPr marL="2743131" indent="-304792" eaLnBrk="0" hangingPunct="0">
              <a:defRPr>
                <a:solidFill>
                  <a:schemeClr val="tx1"/>
                </a:solidFill>
                <a:latin typeface="Georgia" pitchFamily="18" charset="0"/>
                <a:cs typeface="Arial" pitchFamily="34" charset="0"/>
              </a:defRPr>
            </a:lvl5pPr>
            <a:lvl6pPr marL="3352716" indent="-304792" eaLnBrk="0" fontAlgn="base" hangingPunct="0">
              <a:spcBef>
                <a:spcPct val="0"/>
              </a:spcBef>
              <a:spcAft>
                <a:spcPct val="0"/>
              </a:spcAft>
              <a:defRPr>
                <a:solidFill>
                  <a:schemeClr val="tx1"/>
                </a:solidFill>
                <a:latin typeface="Georgia" pitchFamily="18" charset="0"/>
                <a:cs typeface="Arial" pitchFamily="34" charset="0"/>
              </a:defRPr>
            </a:lvl6pPr>
            <a:lvl7pPr marL="3962301" indent="-304792" eaLnBrk="0" fontAlgn="base" hangingPunct="0">
              <a:spcBef>
                <a:spcPct val="0"/>
              </a:spcBef>
              <a:spcAft>
                <a:spcPct val="0"/>
              </a:spcAft>
              <a:defRPr>
                <a:solidFill>
                  <a:schemeClr val="tx1"/>
                </a:solidFill>
                <a:latin typeface="Georgia" pitchFamily="18" charset="0"/>
                <a:cs typeface="Arial" pitchFamily="34" charset="0"/>
              </a:defRPr>
            </a:lvl7pPr>
            <a:lvl8pPr marL="4571886" indent="-304792" eaLnBrk="0" fontAlgn="base" hangingPunct="0">
              <a:spcBef>
                <a:spcPct val="0"/>
              </a:spcBef>
              <a:spcAft>
                <a:spcPct val="0"/>
              </a:spcAft>
              <a:defRPr>
                <a:solidFill>
                  <a:schemeClr val="tx1"/>
                </a:solidFill>
                <a:latin typeface="Georgia" pitchFamily="18" charset="0"/>
                <a:cs typeface="Arial" pitchFamily="34" charset="0"/>
              </a:defRPr>
            </a:lvl8pPr>
            <a:lvl9pPr marL="5181470" indent="-304792" eaLnBrk="0" fontAlgn="base" hangingPunct="0">
              <a:spcBef>
                <a:spcPct val="0"/>
              </a:spcBef>
              <a:spcAft>
                <a:spcPct val="0"/>
              </a:spcAft>
              <a:defRPr>
                <a:solidFill>
                  <a:schemeClr val="tx1"/>
                </a:solidFill>
                <a:latin typeface="Georgia" pitchFamily="18" charset="0"/>
                <a:cs typeface="Arial" pitchFamily="34" charset="0"/>
              </a:defRPr>
            </a:lvl9pPr>
          </a:lstStyle>
          <a:p>
            <a:fld id="{6801EA6F-73FE-4085-AC84-E310FBF67BF3}" type="slidenum">
              <a:rPr lang="en-US" smtClean="0">
                <a:latin typeface="Calibri" pitchFamily="34" charset="0"/>
                <a:cs typeface="Calibri" pitchFamily="34" charset="0"/>
              </a:rPr>
              <a:pPr/>
              <a:t>39</a:t>
            </a:fld>
            <a:endParaRPr lang="en-US" smtClean="0">
              <a:latin typeface="Calibri" pitchFamily="34" charset="0"/>
              <a:cs typeface="Calibri" pitchFamily="34" charset="0"/>
            </a:endParaRPr>
          </a:p>
        </p:txBody>
      </p:sp>
      <p:pic>
        <p:nvPicPr>
          <p:cNvPr id="1536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7651" y="1229451"/>
            <a:ext cx="6616700" cy="803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97086961"/>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7297065-12DB-4451-8B30-EBF38A6018EA}" type="slidenum">
              <a:rPr lang="en-US" smtClean="0"/>
              <a:t>4</a:t>
            </a:fld>
            <a:endParaRPr lang="en-US"/>
          </a:p>
        </p:txBody>
      </p:sp>
      <p:sp>
        <p:nvSpPr>
          <p:cNvPr id="3" name="Title 2"/>
          <p:cNvSpPr>
            <a:spLocks noGrp="1"/>
          </p:cNvSpPr>
          <p:nvPr>
            <p:ph type="title"/>
          </p:nvPr>
        </p:nvSpPr>
        <p:spPr>
          <a:xfrm>
            <a:off x="2344878" y="311387"/>
            <a:ext cx="10515600" cy="729212"/>
          </a:xfrm>
        </p:spPr>
        <p:txBody>
          <a:bodyPr>
            <a:normAutofit fontScale="90000"/>
          </a:bodyPr>
          <a:lstStyle/>
          <a:p>
            <a:r>
              <a:rPr lang="en-US" dirty="0">
                <a:latin typeface="+mj-lt"/>
                <a:cs typeface="Arial"/>
              </a:rPr>
              <a:t>Medicare</a:t>
            </a:r>
            <a:r>
              <a:rPr lang="en-US" dirty="0">
                <a:solidFill>
                  <a:srgbClr val="0F7FC5"/>
                </a:solidFill>
                <a:latin typeface="Arial"/>
                <a:cs typeface="Arial"/>
              </a:rPr>
              <a:t/>
            </a:r>
            <a:br>
              <a:rPr lang="en-US" dirty="0">
                <a:solidFill>
                  <a:srgbClr val="0F7FC5"/>
                </a:solidFill>
                <a:latin typeface="Arial"/>
                <a:cs typeface="Arial"/>
              </a:rPr>
            </a:br>
            <a:endParaRPr lang="en-US" dirty="0"/>
          </a:p>
        </p:txBody>
      </p:sp>
      <p:sp>
        <p:nvSpPr>
          <p:cNvPr id="4" name="Content Placeholder 3"/>
          <p:cNvSpPr>
            <a:spLocks noGrp="1"/>
          </p:cNvSpPr>
          <p:nvPr>
            <p:ph idx="1"/>
          </p:nvPr>
        </p:nvSpPr>
        <p:spPr/>
        <p:txBody>
          <a:bodyPr>
            <a:normAutofit lnSpcReduction="10000"/>
          </a:bodyPr>
          <a:lstStyle/>
          <a:p>
            <a:pPr marL="287338" lvl="1" indent="-285750"/>
            <a:r>
              <a:rPr lang="en-US" sz="1600" dirty="0">
                <a:solidFill>
                  <a:srgbClr val="1B3D6D"/>
                </a:solidFill>
                <a:cs typeface="Arial"/>
              </a:rPr>
              <a:t>Health insurance for:</a:t>
            </a:r>
          </a:p>
          <a:p>
            <a:pPr marL="744538" lvl="2" indent="-285750"/>
            <a:r>
              <a:rPr lang="en-US" sz="1600" dirty="0">
                <a:solidFill>
                  <a:srgbClr val="1B3D6D"/>
                </a:solidFill>
                <a:cs typeface="Arial"/>
              </a:rPr>
              <a:t>People at age 65;</a:t>
            </a:r>
          </a:p>
          <a:p>
            <a:pPr marL="744538" lvl="2" indent="-285750"/>
            <a:r>
              <a:rPr lang="en-US" sz="1600" dirty="0">
                <a:solidFill>
                  <a:srgbClr val="1B3D6D"/>
                </a:solidFill>
                <a:cs typeface="Arial"/>
              </a:rPr>
              <a:t>People disabled for 24 months on approved Social Security disability; </a:t>
            </a:r>
          </a:p>
          <a:p>
            <a:pPr marL="744538" lvl="2" indent="-285750"/>
            <a:r>
              <a:rPr lang="en-US" sz="1600" dirty="0">
                <a:solidFill>
                  <a:srgbClr val="1B3D6D"/>
                </a:solidFill>
                <a:cs typeface="Arial"/>
              </a:rPr>
              <a:t>People with End Stage Renal Disease (ESRD); </a:t>
            </a:r>
          </a:p>
          <a:p>
            <a:pPr marL="744538" lvl="2" indent="-285750"/>
            <a:r>
              <a:rPr lang="en-US" sz="1600" dirty="0">
                <a:solidFill>
                  <a:srgbClr val="1B3D6D"/>
                </a:solidFill>
                <a:cs typeface="Arial"/>
              </a:rPr>
              <a:t>People with Amyotrophic Lateral Sclerosis (ALS)</a:t>
            </a:r>
          </a:p>
          <a:p>
            <a:pPr marL="287338" lvl="1" indent="-285750"/>
            <a:endParaRPr lang="en-US" sz="1600" dirty="0">
              <a:solidFill>
                <a:srgbClr val="1B3D6D"/>
              </a:solidFill>
              <a:latin typeface="Arial"/>
              <a:cs typeface="Arial"/>
            </a:endParaRPr>
          </a:p>
          <a:p>
            <a:pPr marL="287338" lvl="1" indent="-285750">
              <a:buFont typeface="Arial"/>
              <a:buChar char="•"/>
            </a:pPr>
            <a:r>
              <a:rPr lang="en-US" sz="1600" dirty="0">
                <a:solidFill>
                  <a:srgbClr val="1B3D6D"/>
                </a:solidFill>
                <a:latin typeface="Arial"/>
                <a:cs typeface="Arial"/>
              </a:rPr>
              <a:t>Four Parts of Medicare insurance (A, B, C, D)</a:t>
            </a:r>
          </a:p>
          <a:p>
            <a:pPr marL="744538" lvl="2" indent="-285750">
              <a:buFont typeface="Arial"/>
              <a:buChar char="•"/>
            </a:pPr>
            <a:r>
              <a:rPr lang="en-US" sz="1600" dirty="0">
                <a:solidFill>
                  <a:srgbClr val="1B3D6D"/>
                </a:solidFill>
                <a:latin typeface="Arial"/>
                <a:cs typeface="Arial"/>
              </a:rPr>
              <a:t>Part A = hospital</a:t>
            </a:r>
          </a:p>
          <a:p>
            <a:pPr marL="744538" lvl="2" indent="-285750">
              <a:buFont typeface="Arial"/>
              <a:buChar char="•"/>
            </a:pPr>
            <a:r>
              <a:rPr lang="en-US" sz="1600" dirty="0">
                <a:solidFill>
                  <a:srgbClr val="1B3D6D"/>
                </a:solidFill>
                <a:latin typeface="Arial"/>
                <a:cs typeface="Arial"/>
              </a:rPr>
              <a:t>Part B = medical “doctor” visits</a:t>
            </a:r>
          </a:p>
          <a:p>
            <a:pPr marL="744538" lvl="2" indent="-285750">
              <a:buFont typeface="Arial"/>
              <a:buChar char="•"/>
            </a:pPr>
            <a:r>
              <a:rPr lang="en-US" sz="1600" dirty="0">
                <a:solidFill>
                  <a:srgbClr val="1B3D6D"/>
                </a:solidFill>
                <a:latin typeface="Arial"/>
                <a:cs typeface="Arial"/>
              </a:rPr>
              <a:t>Part C = A, B, and sometimes D  (Medicare Advantage Plan)</a:t>
            </a:r>
          </a:p>
          <a:p>
            <a:pPr marL="744538" lvl="2" indent="-285750">
              <a:buFont typeface="Arial"/>
              <a:buChar char="•"/>
            </a:pPr>
            <a:r>
              <a:rPr lang="en-US" sz="1600" dirty="0">
                <a:solidFill>
                  <a:srgbClr val="1B3D6D"/>
                </a:solidFill>
                <a:latin typeface="Arial"/>
                <a:cs typeface="Arial"/>
              </a:rPr>
              <a:t>Part D = prescription drug coverage (Rx)</a:t>
            </a:r>
          </a:p>
          <a:p>
            <a:pPr marL="744538" lvl="2" indent="-285750"/>
            <a:endParaRPr lang="en-US" sz="1600" dirty="0">
              <a:solidFill>
                <a:srgbClr val="1B3D6D"/>
              </a:solidFill>
              <a:latin typeface="Arial"/>
              <a:cs typeface="Arial"/>
            </a:endParaRPr>
          </a:p>
          <a:p>
            <a:pPr marL="287338" lvl="1" indent="-285750">
              <a:buFont typeface="Arial"/>
              <a:buChar char="•"/>
            </a:pPr>
            <a:r>
              <a:rPr lang="en-US" sz="1600" dirty="0">
                <a:solidFill>
                  <a:srgbClr val="1B3D6D"/>
                </a:solidFill>
                <a:cs typeface="Arial"/>
              </a:rPr>
              <a:t>Coverage regardless of pre-existing conditions</a:t>
            </a:r>
            <a:r>
              <a:rPr lang="en-US" sz="1600" dirty="0">
                <a:solidFill>
                  <a:srgbClr val="1B3D6D"/>
                </a:solidFill>
              </a:rPr>
              <a:t> or level of income</a:t>
            </a:r>
          </a:p>
          <a:p>
            <a:pPr marL="287338" lvl="1" indent="-285750"/>
            <a:endParaRPr lang="en-US" sz="1600" dirty="0">
              <a:solidFill>
                <a:srgbClr val="1B3D6D"/>
              </a:solidFill>
            </a:endParaRPr>
          </a:p>
          <a:p>
            <a:pPr marL="287338" lvl="1" indent="-285750">
              <a:buFont typeface="Arial"/>
              <a:buChar char="•"/>
            </a:pPr>
            <a:r>
              <a:rPr lang="en-US" sz="1600" dirty="0">
                <a:solidFill>
                  <a:srgbClr val="1B3D6D"/>
                </a:solidFill>
              </a:rPr>
              <a:t>Health Net Seniority Plus &amp; Kaiser Permanente Senior Advantage  = Medicare Advantage plans with A, B, D assigned over to the plan</a:t>
            </a:r>
          </a:p>
          <a:p>
            <a:pPr marL="287338" lvl="1" indent="-285750"/>
            <a:endParaRPr lang="en-US" sz="1600" dirty="0">
              <a:solidFill>
                <a:srgbClr val="1B3D6D"/>
              </a:solidFill>
            </a:endParaRPr>
          </a:p>
          <a:p>
            <a:pPr marL="287338" lvl="1" indent="-285750">
              <a:buFont typeface="Arial"/>
              <a:buChar char="•"/>
            </a:pPr>
            <a:r>
              <a:rPr lang="en-US" sz="1600" dirty="0" smtClean="0">
                <a:solidFill>
                  <a:srgbClr val="1B3D6D"/>
                </a:solidFill>
              </a:rPr>
              <a:t>Anthem Blue Cross </a:t>
            </a:r>
            <a:r>
              <a:rPr lang="en-US" sz="1600" dirty="0">
                <a:solidFill>
                  <a:srgbClr val="1B3D6D"/>
                </a:solidFill>
              </a:rPr>
              <a:t>Retiree Medicare plans = Medical plans that work as secondary to Medicare Parts A &amp; B, have Part D benefits through the plan</a:t>
            </a:r>
          </a:p>
          <a:p>
            <a:endParaRPr lang="en-US" dirty="0"/>
          </a:p>
        </p:txBody>
      </p:sp>
    </p:spTree>
    <p:extLst>
      <p:ext uri="{BB962C8B-B14F-4D97-AF65-F5344CB8AC3E}">
        <p14:creationId xmlns:p14="http://schemas.microsoft.com/office/powerpoint/2010/main" val="32697171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a:xfrm>
            <a:off x="2242267" y="151581"/>
            <a:ext cx="10347297" cy="495288"/>
          </a:xfrm>
        </p:spPr>
        <p:txBody>
          <a:bodyPr>
            <a:noAutofit/>
          </a:bodyPr>
          <a:lstStyle/>
          <a:p>
            <a:r>
              <a:rPr lang="en-US" sz="4000" dirty="0"/>
              <a:t>Kaiser </a:t>
            </a:r>
            <a:r>
              <a:rPr lang="en-US" sz="4000" dirty="0" smtClean="0"/>
              <a:t>Permanente Senior </a:t>
            </a:r>
            <a:r>
              <a:rPr lang="en-US" sz="4000" dirty="0"/>
              <a:t>Advantage</a:t>
            </a:r>
            <a:endParaRPr lang="en-US" sz="4000" dirty="0">
              <a:solidFill>
                <a:srgbClr val="FF0000"/>
              </a:solidFill>
            </a:endParaRPr>
          </a:p>
        </p:txBody>
      </p:sp>
      <p:sp>
        <p:nvSpPr>
          <p:cNvPr id="33796" name="Rectangle 3"/>
          <p:cNvSpPr>
            <a:spLocks noGrp="1" noChangeArrowheads="1"/>
          </p:cNvSpPr>
          <p:nvPr>
            <p:ph idx="1"/>
          </p:nvPr>
        </p:nvSpPr>
        <p:spPr>
          <a:xfrm>
            <a:off x="609600" y="2209801"/>
            <a:ext cx="10972800" cy="4516841"/>
          </a:xfrm>
        </p:spPr>
        <p:txBody>
          <a:bodyPr>
            <a:normAutofit/>
          </a:bodyPr>
          <a:lstStyle/>
          <a:p>
            <a:r>
              <a:rPr lang="en-US" sz="3733" dirty="0"/>
              <a:t>Classes, pamphlets, videos on a wide variety of health topics</a:t>
            </a:r>
          </a:p>
          <a:p>
            <a:r>
              <a:rPr lang="en-US" sz="3733" dirty="0"/>
              <a:t>Disease Management programs</a:t>
            </a:r>
          </a:p>
          <a:p>
            <a:r>
              <a:rPr lang="en-US" sz="3733" dirty="0"/>
              <a:t>R</a:t>
            </a:r>
            <a:r>
              <a:rPr lang="en-US" sz="3733" baseline="-25000" dirty="0"/>
              <a:t>x</a:t>
            </a:r>
            <a:r>
              <a:rPr lang="en-US" sz="3733" dirty="0"/>
              <a:t>:  30-/60-/100-day supplies at 1x/2x/3x copays</a:t>
            </a:r>
          </a:p>
          <a:p>
            <a:pPr lvl="1"/>
            <a:r>
              <a:rPr lang="en-US" sz="3200" dirty="0"/>
              <a:t>Must use Kaiser pharmacies</a:t>
            </a:r>
          </a:p>
          <a:p>
            <a:pPr lvl="1"/>
            <a:r>
              <a:rPr lang="en-US" sz="3200" dirty="0"/>
              <a:t>Mail order:  100-day supply for 2x </a:t>
            </a:r>
            <a:r>
              <a:rPr lang="en-US" sz="3200" dirty="0"/>
              <a:t>copays</a:t>
            </a:r>
            <a:endParaRPr lang="en-US" sz="3200" dirty="0"/>
          </a:p>
        </p:txBody>
      </p:sp>
      <p:sp>
        <p:nvSpPr>
          <p:cNvPr id="33794" name="Slide Number Placeholder 5"/>
          <p:cNvSpPr>
            <a:spLocks noGrp="1"/>
          </p:cNvSpPr>
          <p:nvPr>
            <p:ph type="sldNum" sz="quarter" idx="12"/>
          </p:nvPr>
        </p:nvSpPr>
        <p:spPr/>
        <p:txBody>
          <a:bodyPr/>
          <a:lstStyle>
            <a:lvl1pPr eaLnBrk="0" hangingPunct="0">
              <a:defRPr>
                <a:solidFill>
                  <a:schemeClr val="tx1"/>
                </a:solidFill>
                <a:latin typeface="Georgia" pitchFamily="18" charset="0"/>
                <a:cs typeface="Arial" pitchFamily="34" charset="0"/>
              </a:defRPr>
            </a:lvl1pPr>
            <a:lvl2pPr marL="990575" indent="-380990" eaLnBrk="0" hangingPunct="0">
              <a:defRPr>
                <a:solidFill>
                  <a:schemeClr val="tx1"/>
                </a:solidFill>
                <a:latin typeface="Georgia" pitchFamily="18" charset="0"/>
                <a:cs typeface="Arial" pitchFamily="34" charset="0"/>
              </a:defRPr>
            </a:lvl2pPr>
            <a:lvl3pPr marL="1523962" indent="-304792" eaLnBrk="0" hangingPunct="0">
              <a:defRPr>
                <a:solidFill>
                  <a:schemeClr val="tx1"/>
                </a:solidFill>
                <a:latin typeface="Georgia" pitchFamily="18" charset="0"/>
                <a:cs typeface="Arial" pitchFamily="34" charset="0"/>
              </a:defRPr>
            </a:lvl3pPr>
            <a:lvl4pPr marL="2133547" indent="-304792" eaLnBrk="0" hangingPunct="0">
              <a:defRPr>
                <a:solidFill>
                  <a:schemeClr val="tx1"/>
                </a:solidFill>
                <a:latin typeface="Georgia" pitchFamily="18" charset="0"/>
                <a:cs typeface="Arial" pitchFamily="34" charset="0"/>
              </a:defRPr>
            </a:lvl4pPr>
            <a:lvl5pPr marL="2743131" indent="-304792" eaLnBrk="0" hangingPunct="0">
              <a:defRPr>
                <a:solidFill>
                  <a:schemeClr val="tx1"/>
                </a:solidFill>
                <a:latin typeface="Georgia" pitchFamily="18" charset="0"/>
                <a:cs typeface="Arial" pitchFamily="34" charset="0"/>
              </a:defRPr>
            </a:lvl5pPr>
            <a:lvl6pPr marL="3352716" indent="-304792" eaLnBrk="0" fontAlgn="base" hangingPunct="0">
              <a:spcBef>
                <a:spcPct val="0"/>
              </a:spcBef>
              <a:spcAft>
                <a:spcPct val="0"/>
              </a:spcAft>
              <a:defRPr>
                <a:solidFill>
                  <a:schemeClr val="tx1"/>
                </a:solidFill>
                <a:latin typeface="Georgia" pitchFamily="18" charset="0"/>
                <a:cs typeface="Arial" pitchFamily="34" charset="0"/>
              </a:defRPr>
            </a:lvl6pPr>
            <a:lvl7pPr marL="3962301" indent="-304792" eaLnBrk="0" fontAlgn="base" hangingPunct="0">
              <a:spcBef>
                <a:spcPct val="0"/>
              </a:spcBef>
              <a:spcAft>
                <a:spcPct val="0"/>
              </a:spcAft>
              <a:defRPr>
                <a:solidFill>
                  <a:schemeClr val="tx1"/>
                </a:solidFill>
                <a:latin typeface="Georgia" pitchFamily="18" charset="0"/>
                <a:cs typeface="Arial" pitchFamily="34" charset="0"/>
              </a:defRPr>
            </a:lvl7pPr>
            <a:lvl8pPr marL="4571886" indent="-304792" eaLnBrk="0" fontAlgn="base" hangingPunct="0">
              <a:spcBef>
                <a:spcPct val="0"/>
              </a:spcBef>
              <a:spcAft>
                <a:spcPct val="0"/>
              </a:spcAft>
              <a:defRPr>
                <a:solidFill>
                  <a:schemeClr val="tx1"/>
                </a:solidFill>
                <a:latin typeface="Georgia" pitchFamily="18" charset="0"/>
                <a:cs typeface="Arial" pitchFamily="34" charset="0"/>
              </a:defRPr>
            </a:lvl8pPr>
            <a:lvl9pPr marL="5181470" indent="-304792" eaLnBrk="0" fontAlgn="base" hangingPunct="0">
              <a:spcBef>
                <a:spcPct val="0"/>
              </a:spcBef>
              <a:spcAft>
                <a:spcPct val="0"/>
              </a:spcAft>
              <a:defRPr>
                <a:solidFill>
                  <a:schemeClr val="tx1"/>
                </a:solidFill>
                <a:latin typeface="Georgia" pitchFamily="18" charset="0"/>
                <a:cs typeface="Arial" pitchFamily="34" charset="0"/>
              </a:defRPr>
            </a:lvl9pPr>
          </a:lstStyle>
          <a:p>
            <a:fld id="{6801EA6F-73FE-4085-AC84-E310FBF67BF3}" type="slidenum">
              <a:rPr lang="en-US" smtClean="0">
                <a:latin typeface="Calibri" pitchFamily="34" charset="0"/>
                <a:cs typeface="Calibri" pitchFamily="34" charset="0"/>
              </a:rPr>
              <a:pPr/>
              <a:t>40</a:t>
            </a:fld>
            <a:endParaRPr lang="en-US" smtClean="0">
              <a:latin typeface="Calibri" pitchFamily="34" charset="0"/>
              <a:cs typeface="Calibri" pitchFamily="34" charset="0"/>
            </a:endParaRPr>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7651" y="1229451"/>
            <a:ext cx="6616700" cy="803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63312835"/>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a:noAutofit/>
          </a:bodyPr>
          <a:lstStyle/>
          <a:p>
            <a:r>
              <a:rPr lang="en-US" sz="3600" dirty="0" smtClean="0"/>
              <a:t>Kaiser </a:t>
            </a:r>
            <a:r>
              <a:rPr lang="en-US" sz="3600" dirty="0" smtClean="0"/>
              <a:t>Permanente </a:t>
            </a:r>
            <a:r>
              <a:rPr lang="en-US" sz="3600" dirty="0" smtClean="0"/>
              <a:t>vs. Senior Advantage</a:t>
            </a:r>
            <a:endParaRPr lang="en-US" sz="3600" dirty="0" smtClean="0"/>
          </a:p>
        </p:txBody>
      </p:sp>
      <p:sp>
        <p:nvSpPr>
          <p:cNvPr id="35844" name="Rectangle 3"/>
          <p:cNvSpPr>
            <a:spLocks noGrp="1" noChangeArrowheads="1"/>
          </p:cNvSpPr>
          <p:nvPr>
            <p:ph sz="half" idx="1"/>
          </p:nvPr>
        </p:nvSpPr>
        <p:spPr>
          <a:xfrm>
            <a:off x="609600" y="1600200"/>
            <a:ext cx="5384800" cy="4876800"/>
          </a:xfrm>
        </p:spPr>
        <p:txBody>
          <a:bodyPr>
            <a:normAutofit fontScale="92500" lnSpcReduction="20000"/>
          </a:bodyPr>
          <a:lstStyle/>
          <a:p>
            <a:pPr marL="0" indent="0">
              <a:lnSpc>
                <a:spcPct val="120000"/>
              </a:lnSpc>
              <a:buClr>
                <a:srgbClr val="FF0000"/>
              </a:buClr>
              <a:buNone/>
            </a:pPr>
            <a:r>
              <a:rPr lang="en-US" sz="4267" b="1" u="sng" dirty="0">
                <a:solidFill>
                  <a:srgbClr val="002855"/>
                </a:solidFill>
              </a:rPr>
              <a:t>Kaiser Permanente</a:t>
            </a:r>
          </a:p>
          <a:p>
            <a:pPr>
              <a:lnSpc>
                <a:spcPct val="120000"/>
              </a:lnSpc>
              <a:buClr>
                <a:srgbClr val="002855"/>
              </a:buClr>
            </a:pPr>
            <a:r>
              <a:rPr lang="en-US" dirty="0" smtClean="0">
                <a:solidFill>
                  <a:srgbClr val="002855"/>
                </a:solidFill>
              </a:rPr>
              <a:t>$1,500 out of pocket limit includes Rx</a:t>
            </a:r>
          </a:p>
          <a:p>
            <a:pPr>
              <a:lnSpc>
                <a:spcPct val="120000"/>
              </a:lnSpc>
              <a:buClr>
                <a:srgbClr val="002855"/>
              </a:buClr>
            </a:pPr>
            <a:r>
              <a:rPr lang="en-US" dirty="0" smtClean="0">
                <a:solidFill>
                  <a:srgbClr val="002855"/>
                </a:solidFill>
              </a:rPr>
              <a:t>Hearing aids:  $1,000 allowance per aid per ear, every 36 months</a:t>
            </a:r>
          </a:p>
          <a:p>
            <a:pPr>
              <a:lnSpc>
                <a:spcPct val="120000"/>
              </a:lnSpc>
              <a:buClr>
                <a:srgbClr val="002855"/>
              </a:buClr>
            </a:pPr>
            <a:r>
              <a:rPr lang="en-US" dirty="0" smtClean="0">
                <a:solidFill>
                  <a:srgbClr val="002855"/>
                </a:solidFill>
              </a:rPr>
              <a:t>Allergy shots:  $5</a:t>
            </a:r>
          </a:p>
          <a:p>
            <a:pPr>
              <a:lnSpc>
                <a:spcPct val="120000"/>
              </a:lnSpc>
              <a:buClr>
                <a:srgbClr val="002855"/>
              </a:buClr>
            </a:pPr>
            <a:r>
              <a:rPr lang="en-US" dirty="0" smtClean="0">
                <a:solidFill>
                  <a:srgbClr val="002855"/>
                </a:solidFill>
              </a:rPr>
              <a:t>+ Optum behavioral health</a:t>
            </a:r>
          </a:p>
          <a:p>
            <a:pPr>
              <a:lnSpc>
                <a:spcPct val="120000"/>
              </a:lnSpc>
              <a:buClr>
                <a:srgbClr val="002855"/>
              </a:buClr>
            </a:pPr>
            <a:r>
              <a:rPr lang="en-US" dirty="0" smtClean="0">
                <a:solidFill>
                  <a:srgbClr val="002855"/>
                </a:solidFill>
              </a:rPr>
              <a:t>Acupuncture/chiropractic 24 visit limit (American Specialty network)</a:t>
            </a:r>
            <a:endParaRPr lang="en-US" dirty="0">
              <a:solidFill>
                <a:srgbClr val="002855"/>
              </a:solidFill>
            </a:endParaRPr>
          </a:p>
        </p:txBody>
      </p:sp>
      <p:sp>
        <p:nvSpPr>
          <p:cNvPr id="35845" name="Rectangle 4"/>
          <p:cNvSpPr>
            <a:spLocks noGrp="1" noChangeArrowheads="1"/>
          </p:cNvSpPr>
          <p:nvPr>
            <p:ph sz="half" idx="2"/>
          </p:nvPr>
        </p:nvSpPr>
        <p:spPr>
          <a:xfrm>
            <a:off x="6197600" y="1600200"/>
            <a:ext cx="5384800" cy="4876800"/>
          </a:xfrm>
        </p:spPr>
        <p:txBody>
          <a:bodyPr>
            <a:normAutofit fontScale="92500" lnSpcReduction="10000"/>
          </a:bodyPr>
          <a:lstStyle/>
          <a:p>
            <a:pPr marL="0" indent="0">
              <a:lnSpc>
                <a:spcPct val="120000"/>
              </a:lnSpc>
              <a:buClr>
                <a:srgbClr val="FF0000"/>
              </a:buClr>
              <a:buNone/>
            </a:pPr>
            <a:r>
              <a:rPr lang="en-US" sz="4267" b="1" u="sng" dirty="0">
                <a:solidFill>
                  <a:srgbClr val="FF0000"/>
                </a:solidFill>
              </a:rPr>
              <a:t>Senior Advantage</a:t>
            </a:r>
          </a:p>
          <a:p>
            <a:pPr>
              <a:lnSpc>
                <a:spcPct val="120000"/>
              </a:lnSpc>
              <a:buClr>
                <a:srgbClr val="FF0000"/>
              </a:buClr>
            </a:pPr>
            <a:r>
              <a:rPr lang="en-US" dirty="0" smtClean="0">
                <a:solidFill>
                  <a:srgbClr val="FF0000"/>
                </a:solidFill>
              </a:rPr>
              <a:t>Rx out of pocket limit:  $5,100</a:t>
            </a:r>
          </a:p>
          <a:p>
            <a:pPr>
              <a:lnSpc>
                <a:spcPct val="120000"/>
              </a:lnSpc>
              <a:buClr>
                <a:srgbClr val="FF0000"/>
              </a:buClr>
            </a:pPr>
            <a:r>
              <a:rPr lang="en-US" dirty="0" smtClean="0">
                <a:solidFill>
                  <a:srgbClr val="FF0000"/>
                </a:solidFill>
              </a:rPr>
              <a:t>Hearing aids:  $2,500 allowance per aid per ear, every 36 months</a:t>
            </a:r>
          </a:p>
          <a:p>
            <a:pPr>
              <a:lnSpc>
                <a:spcPct val="120000"/>
              </a:lnSpc>
              <a:buClr>
                <a:srgbClr val="FF0000"/>
              </a:buClr>
            </a:pPr>
            <a:r>
              <a:rPr lang="en-US" dirty="0" smtClean="0">
                <a:solidFill>
                  <a:srgbClr val="FF0000"/>
                </a:solidFill>
              </a:rPr>
              <a:t>$150 allowance for eye glass frames and lenses every 24 months</a:t>
            </a:r>
          </a:p>
          <a:p>
            <a:pPr>
              <a:lnSpc>
                <a:spcPct val="120000"/>
              </a:lnSpc>
              <a:buClr>
                <a:srgbClr val="FF0000"/>
              </a:buClr>
            </a:pPr>
            <a:r>
              <a:rPr lang="en-US" dirty="0" smtClean="0">
                <a:solidFill>
                  <a:srgbClr val="FF0000"/>
                </a:solidFill>
              </a:rPr>
              <a:t>No American Specialty acupuncture</a:t>
            </a:r>
          </a:p>
          <a:p>
            <a:pPr>
              <a:lnSpc>
                <a:spcPct val="120000"/>
              </a:lnSpc>
              <a:buClr>
                <a:srgbClr val="FF0000"/>
              </a:buClr>
            </a:pPr>
            <a:r>
              <a:rPr lang="en-US" dirty="0" smtClean="0">
                <a:solidFill>
                  <a:srgbClr val="FF0000"/>
                </a:solidFill>
              </a:rPr>
              <a:t>Allergy shots:  $3</a:t>
            </a:r>
          </a:p>
        </p:txBody>
      </p:sp>
      <p:sp>
        <p:nvSpPr>
          <p:cNvPr id="35842" name="Slide Number Placeholder 6"/>
          <p:cNvSpPr>
            <a:spLocks noGrp="1"/>
          </p:cNvSpPr>
          <p:nvPr>
            <p:ph type="sldNum" sz="quarter" idx="12"/>
          </p:nvPr>
        </p:nvSpPr>
        <p:spPr/>
        <p:txBody>
          <a:bodyPr/>
          <a:lstStyle>
            <a:lvl1pPr eaLnBrk="0" hangingPunct="0">
              <a:defRPr>
                <a:solidFill>
                  <a:schemeClr val="tx1"/>
                </a:solidFill>
                <a:latin typeface="Georgia" pitchFamily="18" charset="0"/>
                <a:cs typeface="Arial" pitchFamily="34" charset="0"/>
              </a:defRPr>
            </a:lvl1pPr>
            <a:lvl2pPr marL="990575" indent="-380990" eaLnBrk="0" hangingPunct="0">
              <a:defRPr>
                <a:solidFill>
                  <a:schemeClr val="tx1"/>
                </a:solidFill>
                <a:latin typeface="Georgia" pitchFamily="18" charset="0"/>
                <a:cs typeface="Arial" pitchFamily="34" charset="0"/>
              </a:defRPr>
            </a:lvl2pPr>
            <a:lvl3pPr marL="1523962" indent="-304792" eaLnBrk="0" hangingPunct="0">
              <a:defRPr>
                <a:solidFill>
                  <a:schemeClr val="tx1"/>
                </a:solidFill>
                <a:latin typeface="Georgia" pitchFamily="18" charset="0"/>
                <a:cs typeface="Arial" pitchFamily="34" charset="0"/>
              </a:defRPr>
            </a:lvl3pPr>
            <a:lvl4pPr marL="2133547" indent="-304792" eaLnBrk="0" hangingPunct="0">
              <a:defRPr>
                <a:solidFill>
                  <a:schemeClr val="tx1"/>
                </a:solidFill>
                <a:latin typeface="Georgia" pitchFamily="18" charset="0"/>
                <a:cs typeface="Arial" pitchFamily="34" charset="0"/>
              </a:defRPr>
            </a:lvl4pPr>
            <a:lvl5pPr marL="2743131" indent="-304792" eaLnBrk="0" hangingPunct="0">
              <a:defRPr>
                <a:solidFill>
                  <a:schemeClr val="tx1"/>
                </a:solidFill>
                <a:latin typeface="Georgia" pitchFamily="18" charset="0"/>
                <a:cs typeface="Arial" pitchFamily="34" charset="0"/>
              </a:defRPr>
            </a:lvl5pPr>
            <a:lvl6pPr marL="3352716" indent="-304792" eaLnBrk="0" fontAlgn="base" hangingPunct="0">
              <a:spcBef>
                <a:spcPct val="0"/>
              </a:spcBef>
              <a:spcAft>
                <a:spcPct val="0"/>
              </a:spcAft>
              <a:defRPr>
                <a:solidFill>
                  <a:schemeClr val="tx1"/>
                </a:solidFill>
                <a:latin typeface="Georgia" pitchFamily="18" charset="0"/>
                <a:cs typeface="Arial" pitchFamily="34" charset="0"/>
              </a:defRPr>
            </a:lvl6pPr>
            <a:lvl7pPr marL="3962301" indent="-304792" eaLnBrk="0" fontAlgn="base" hangingPunct="0">
              <a:spcBef>
                <a:spcPct val="0"/>
              </a:spcBef>
              <a:spcAft>
                <a:spcPct val="0"/>
              </a:spcAft>
              <a:defRPr>
                <a:solidFill>
                  <a:schemeClr val="tx1"/>
                </a:solidFill>
                <a:latin typeface="Georgia" pitchFamily="18" charset="0"/>
                <a:cs typeface="Arial" pitchFamily="34" charset="0"/>
              </a:defRPr>
            </a:lvl7pPr>
            <a:lvl8pPr marL="4571886" indent="-304792" eaLnBrk="0" fontAlgn="base" hangingPunct="0">
              <a:spcBef>
                <a:spcPct val="0"/>
              </a:spcBef>
              <a:spcAft>
                <a:spcPct val="0"/>
              </a:spcAft>
              <a:defRPr>
                <a:solidFill>
                  <a:schemeClr val="tx1"/>
                </a:solidFill>
                <a:latin typeface="Georgia" pitchFamily="18" charset="0"/>
                <a:cs typeface="Arial" pitchFamily="34" charset="0"/>
              </a:defRPr>
            </a:lvl8pPr>
            <a:lvl9pPr marL="5181470" indent="-304792" eaLnBrk="0" fontAlgn="base" hangingPunct="0">
              <a:spcBef>
                <a:spcPct val="0"/>
              </a:spcBef>
              <a:spcAft>
                <a:spcPct val="0"/>
              </a:spcAft>
              <a:defRPr>
                <a:solidFill>
                  <a:schemeClr val="tx1"/>
                </a:solidFill>
                <a:latin typeface="Georgia" pitchFamily="18" charset="0"/>
                <a:cs typeface="Arial" pitchFamily="34" charset="0"/>
              </a:defRPr>
            </a:lvl9pPr>
          </a:lstStyle>
          <a:p>
            <a:fld id="{A287B2E4-A5B1-4F59-BECD-B52540FC19A6}" type="slidenum">
              <a:rPr lang="en-US" smtClean="0"/>
              <a:pPr/>
              <a:t>41</a:t>
            </a:fld>
            <a:endParaRPr lang="en-US" smtClean="0"/>
          </a:p>
        </p:txBody>
      </p:sp>
    </p:spTree>
    <p:extLst>
      <p:ext uri="{BB962C8B-B14F-4D97-AF65-F5344CB8AC3E}">
        <p14:creationId xmlns:p14="http://schemas.microsoft.com/office/powerpoint/2010/main" val="1007951521"/>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43326" y="1399499"/>
            <a:ext cx="4705349" cy="955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9699" name="Rectangle 2"/>
          <p:cNvSpPr>
            <a:spLocks noGrp="1" noChangeArrowheads="1"/>
          </p:cNvSpPr>
          <p:nvPr>
            <p:ph type="title"/>
          </p:nvPr>
        </p:nvSpPr>
        <p:spPr>
          <a:xfrm>
            <a:off x="2130950" y="-146781"/>
            <a:ext cx="12192000" cy="1143000"/>
          </a:xfrm>
        </p:spPr>
        <p:txBody>
          <a:bodyPr>
            <a:normAutofit/>
          </a:bodyPr>
          <a:lstStyle/>
          <a:p>
            <a:r>
              <a:rPr lang="en-US" sz="4000" dirty="0" smtClean="0"/>
              <a:t>Seniority Plus</a:t>
            </a:r>
            <a:endParaRPr lang="en-US" sz="4800" dirty="0"/>
          </a:p>
        </p:txBody>
      </p:sp>
      <p:sp>
        <p:nvSpPr>
          <p:cNvPr id="29700" name="Rectangle 3"/>
          <p:cNvSpPr>
            <a:spLocks noGrp="1" noChangeArrowheads="1"/>
          </p:cNvSpPr>
          <p:nvPr>
            <p:ph idx="1"/>
          </p:nvPr>
        </p:nvSpPr>
        <p:spPr>
          <a:xfrm>
            <a:off x="609600" y="2436108"/>
            <a:ext cx="10972800" cy="4193291"/>
          </a:xfrm>
        </p:spPr>
        <p:txBody>
          <a:bodyPr>
            <a:normAutofit fontScale="92500"/>
          </a:bodyPr>
          <a:lstStyle/>
          <a:p>
            <a:pPr>
              <a:lnSpc>
                <a:spcPct val="120000"/>
              </a:lnSpc>
            </a:pPr>
            <a:r>
              <a:rPr lang="en-US" dirty="0" smtClean="0"/>
              <a:t>Large provider network</a:t>
            </a:r>
          </a:p>
          <a:p>
            <a:pPr>
              <a:lnSpc>
                <a:spcPct val="120000"/>
              </a:lnSpc>
            </a:pPr>
            <a:r>
              <a:rPr lang="en-US" dirty="0" smtClean="0"/>
              <a:t>Available </a:t>
            </a:r>
            <a:r>
              <a:rPr lang="en-US" dirty="0" smtClean="0"/>
              <a:t>in most of urban California</a:t>
            </a:r>
          </a:p>
          <a:p>
            <a:pPr eaLnBrk="1" hangingPunct="1">
              <a:lnSpc>
                <a:spcPct val="120000"/>
              </a:lnSpc>
            </a:pPr>
            <a:r>
              <a:rPr lang="en-US" dirty="0"/>
              <a:t>Decision Power:</a:t>
            </a:r>
          </a:p>
          <a:p>
            <a:pPr lvl="1" eaLnBrk="1" hangingPunct="1">
              <a:lnSpc>
                <a:spcPct val="120000"/>
              </a:lnSpc>
            </a:pPr>
            <a:r>
              <a:rPr lang="en-US" sz="3200" dirty="0"/>
              <a:t>Track your health issues/knowledge base</a:t>
            </a:r>
          </a:p>
          <a:p>
            <a:pPr lvl="1" eaLnBrk="1" hangingPunct="1">
              <a:lnSpc>
                <a:spcPct val="120000"/>
              </a:lnSpc>
            </a:pPr>
            <a:r>
              <a:rPr lang="en-US" sz="3200" dirty="0"/>
              <a:t>Health coach (nurse, respiratory therapist, </a:t>
            </a:r>
            <a:r>
              <a:rPr lang="en-US" sz="3200" dirty="0"/>
              <a:t>dietitian</a:t>
            </a:r>
            <a:r>
              <a:rPr lang="en-US" sz="3200" dirty="0"/>
              <a:t>)</a:t>
            </a:r>
          </a:p>
          <a:p>
            <a:pPr lvl="1" eaLnBrk="1" hangingPunct="1">
              <a:lnSpc>
                <a:spcPct val="120000"/>
              </a:lnSpc>
            </a:pPr>
            <a:r>
              <a:rPr lang="en-US" sz="3200" dirty="0"/>
              <a:t>24-hour nurse line, case </a:t>
            </a:r>
            <a:r>
              <a:rPr lang="en-US" sz="3200" dirty="0"/>
              <a:t>managers, healthy discounts</a:t>
            </a:r>
            <a:endParaRPr lang="en-US" sz="3200" dirty="0"/>
          </a:p>
        </p:txBody>
      </p:sp>
      <p:sp>
        <p:nvSpPr>
          <p:cNvPr id="29698" name="Slide Number Placeholder 5"/>
          <p:cNvSpPr>
            <a:spLocks noGrp="1"/>
          </p:cNvSpPr>
          <p:nvPr>
            <p:ph type="sldNum" sz="quarter" idx="12"/>
          </p:nvPr>
        </p:nvSpPr>
        <p:spPr/>
        <p:txBody>
          <a:bodyPr/>
          <a:lstStyle>
            <a:lvl1pPr eaLnBrk="0" hangingPunct="0">
              <a:defRPr>
                <a:solidFill>
                  <a:schemeClr val="tx1"/>
                </a:solidFill>
                <a:latin typeface="Georgia" pitchFamily="18" charset="0"/>
                <a:cs typeface="Arial" pitchFamily="34" charset="0"/>
              </a:defRPr>
            </a:lvl1pPr>
            <a:lvl2pPr marL="990575" indent="-380990" eaLnBrk="0" hangingPunct="0">
              <a:defRPr>
                <a:solidFill>
                  <a:schemeClr val="tx1"/>
                </a:solidFill>
                <a:latin typeface="Georgia" pitchFamily="18" charset="0"/>
                <a:cs typeface="Arial" pitchFamily="34" charset="0"/>
              </a:defRPr>
            </a:lvl2pPr>
            <a:lvl3pPr marL="1523962" indent="-304792" eaLnBrk="0" hangingPunct="0">
              <a:defRPr>
                <a:solidFill>
                  <a:schemeClr val="tx1"/>
                </a:solidFill>
                <a:latin typeface="Georgia" pitchFamily="18" charset="0"/>
                <a:cs typeface="Arial" pitchFamily="34" charset="0"/>
              </a:defRPr>
            </a:lvl3pPr>
            <a:lvl4pPr marL="2133547" indent="-304792" eaLnBrk="0" hangingPunct="0">
              <a:defRPr>
                <a:solidFill>
                  <a:schemeClr val="tx1"/>
                </a:solidFill>
                <a:latin typeface="Georgia" pitchFamily="18" charset="0"/>
                <a:cs typeface="Arial" pitchFamily="34" charset="0"/>
              </a:defRPr>
            </a:lvl4pPr>
            <a:lvl5pPr marL="2743131" indent="-304792" eaLnBrk="0" hangingPunct="0">
              <a:defRPr>
                <a:solidFill>
                  <a:schemeClr val="tx1"/>
                </a:solidFill>
                <a:latin typeface="Georgia" pitchFamily="18" charset="0"/>
                <a:cs typeface="Arial" pitchFamily="34" charset="0"/>
              </a:defRPr>
            </a:lvl5pPr>
            <a:lvl6pPr marL="3352716" indent="-304792" eaLnBrk="0" fontAlgn="base" hangingPunct="0">
              <a:spcBef>
                <a:spcPct val="0"/>
              </a:spcBef>
              <a:spcAft>
                <a:spcPct val="0"/>
              </a:spcAft>
              <a:defRPr>
                <a:solidFill>
                  <a:schemeClr val="tx1"/>
                </a:solidFill>
                <a:latin typeface="Georgia" pitchFamily="18" charset="0"/>
                <a:cs typeface="Arial" pitchFamily="34" charset="0"/>
              </a:defRPr>
            </a:lvl6pPr>
            <a:lvl7pPr marL="3962301" indent="-304792" eaLnBrk="0" fontAlgn="base" hangingPunct="0">
              <a:spcBef>
                <a:spcPct val="0"/>
              </a:spcBef>
              <a:spcAft>
                <a:spcPct val="0"/>
              </a:spcAft>
              <a:defRPr>
                <a:solidFill>
                  <a:schemeClr val="tx1"/>
                </a:solidFill>
                <a:latin typeface="Georgia" pitchFamily="18" charset="0"/>
                <a:cs typeface="Arial" pitchFamily="34" charset="0"/>
              </a:defRPr>
            </a:lvl7pPr>
            <a:lvl8pPr marL="4571886" indent="-304792" eaLnBrk="0" fontAlgn="base" hangingPunct="0">
              <a:spcBef>
                <a:spcPct val="0"/>
              </a:spcBef>
              <a:spcAft>
                <a:spcPct val="0"/>
              </a:spcAft>
              <a:defRPr>
                <a:solidFill>
                  <a:schemeClr val="tx1"/>
                </a:solidFill>
                <a:latin typeface="Georgia" pitchFamily="18" charset="0"/>
                <a:cs typeface="Arial" pitchFamily="34" charset="0"/>
              </a:defRPr>
            </a:lvl8pPr>
            <a:lvl9pPr marL="5181470" indent="-304792" eaLnBrk="0" fontAlgn="base" hangingPunct="0">
              <a:spcBef>
                <a:spcPct val="0"/>
              </a:spcBef>
              <a:spcAft>
                <a:spcPct val="0"/>
              </a:spcAft>
              <a:defRPr>
                <a:solidFill>
                  <a:schemeClr val="tx1"/>
                </a:solidFill>
                <a:latin typeface="Georgia" pitchFamily="18" charset="0"/>
                <a:cs typeface="Arial" pitchFamily="34" charset="0"/>
              </a:defRPr>
            </a:lvl9pPr>
          </a:lstStyle>
          <a:p>
            <a:fld id="{054733DF-4925-4AE2-93DE-96C0D16D0132}" type="slidenum">
              <a:rPr lang="en-US" smtClean="0">
                <a:latin typeface="Calibri" pitchFamily="34" charset="0"/>
                <a:cs typeface="Calibri" pitchFamily="34" charset="0"/>
              </a:rPr>
              <a:pPr/>
              <a:t>42</a:t>
            </a:fld>
            <a:endParaRPr lang="en-US" smtClean="0">
              <a:latin typeface="Calibri" pitchFamily="34" charset="0"/>
              <a:cs typeface="Calibri" pitchFamily="34" charset="0"/>
            </a:endParaRPr>
          </a:p>
        </p:txBody>
      </p:sp>
    </p:spTree>
    <p:extLst>
      <p:ext uri="{BB962C8B-B14F-4D97-AF65-F5344CB8AC3E}">
        <p14:creationId xmlns:p14="http://schemas.microsoft.com/office/powerpoint/2010/main" val="1681212573"/>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a:xfrm>
            <a:off x="2059388" y="-146780"/>
            <a:ext cx="12192000" cy="1143000"/>
          </a:xfrm>
        </p:spPr>
        <p:txBody>
          <a:bodyPr>
            <a:normAutofit/>
          </a:bodyPr>
          <a:lstStyle/>
          <a:p>
            <a:r>
              <a:rPr lang="en-US" sz="4000" dirty="0" smtClean="0"/>
              <a:t>Seniority Plus</a:t>
            </a:r>
            <a:endParaRPr lang="en-US" sz="4800" dirty="0">
              <a:solidFill>
                <a:srgbClr val="FF0000"/>
              </a:solidFill>
            </a:endParaRPr>
          </a:p>
        </p:txBody>
      </p:sp>
      <p:sp>
        <p:nvSpPr>
          <p:cNvPr id="29700" name="Rectangle 3"/>
          <p:cNvSpPr>
            <a:spLocks noGrp="1" noChangeArrowheads="1"/>
          </p:cNvSpPr>
          <p:nvPr>
            <p:ph idx="1"/>
          </p:nvPr>
        </p:nvSpPr>
        <p:spPr>
          <a:xfrm>
            <a:off x="609600" y="2286000"/>
            <a:ext cx="10972800" cy="4419600"/>
          </a:xfrm>
        </p:spPr>
        <p:txBody>
          <a:bodyPr>
            <a:normAutofit/>
          </a:bodyPr>
          <a:lstStyle/>
          <a:p>
            <a:pPr>
              <a:lnSpc>
                <a:spcPct val="120000"/>
              </a:lnSpc>
            </a:pPr>
            <a:r>
              <a:rPr lang="en-US" dirty="0"/>
              <a:t>Disease Management </a:t>
            </a:r>
            <a:r>
              <a:rPr lang="en-US" dirty="0" smtClean="0"/>
              <a:t>programs</a:t>
            </a:r>
          </a:p>
          <a:p>
            <a:pPr>
              <a:lnSpc>
                <a:spcPct val="120000"/>
              </a:lnSpc>
            </a:pPr>
            <a:r>
              <a:rPr lang="en-US" b="1" dirty="0"/>
              <a:t>Omada Health </a:t>
            </a:r>
            <a:r>
              <a:rPr lang="en-US" dirty="0"/>
              <a:t>weight loss and management program (for those with diabetes and heart risks)</a:t>
            </a:r>
            <a:endParaRPr lang="en-US" b="1" dirty="0">
              <a:solidFill>
                <a:srgbClr val="00B050"/>
              </a:solidFill>
            </a:endParaRPr>
          </a:p>
          <a:p>
            <a:pPr>
              <a:lnSpc>
                <a:spcPct val="120000"/>
              </a:lnSpc>
            </a:pPr>
            <a:r>
              <a:rPr lang="en-US" i="1" dirty="0" smtClean="0"/>
              <a:t>Quit </a:t>
            </a:r>
            <a:r>
              <a:rPr lang="en-US" i="1" dirty="0"/>
              <a:t>for Life </a:t>
            </a:r>
            <a:r>
              <a:rPr lang="en-US" dirty="0"/>
              <a:t>program:  Smoking cessation phone based behavioral </a:t>
            </a:r>
            <a:r>
              <a:rPr lang="en-US" dirty="0" smtClean="0"/>
              <a:t>coaching</a:t>
            </a:r>
          </a:p>
          <a:p>
            <a:pPr eaLnBrk="1" hangingPunct="1">
              <a:lnSpc>
                <a:spcPct val="120000"/>
              </a:lnSpc>
            </a:pPr>
            <a:r>
              <a:rPr lang="en-US" dirty="0"/>
              <a:t>Telemedicine consults 24/7 through </a:t>
            </a:r>
            <a:r>
              <a:rPr lang="en-US" b="1" dirty="0" err="1" smtClean="0"/>
              <a:t>Teladoc</a:t>
            </a:r>
            <a:endParaRPr lang="en-US" b="1" dirty="0"/>
          </a:p>
          <a:p>
            <a:pPr lvl="1">
              <a:lnSpc>
                <a:spcPct val="120000"/>
              </a:lnSpc>
            </a:pPr>
            <a:r>
              <a:rPr lang="en-US" dirty="0"/>
              <a:t>No copay virtual urgent care visit; less than 1 hour wait</a:t>
            </a:r>
          </a:p>
        </p:txBody>
      </p:sp>
      <p:sp>
        <p:nvSpPr>
          <p:cNvPr id="29698" name="Slide Number Placeholder 5"/>
          <p:cNvSpPr>
            <a:spLocks noGrp="1"/>
          </p:cNvSpPr>
          <p:nvPr>
            <p:ph type="sldNum" sz="quarter" idx="12"/>
          </p:nvPr>
        </p:nvSpPr>
        <p:spPr/>
        <p:txBody>
          <a:bodyPr/>
          <a:lstStyle>
            <a:lvl1pPr eaLnBrk="0" hangingPunct="0">
              <a:defRPr>
                <a:solidFill>
                  <a:schemeClr val="tx1"/>
                </a:solidFill>
                <a:latin typeface="Georgia" pitchFamily="18" charset="0"/>
                <a:cs typeface="Arial" pitchFamily="34" charset="0"/>
              </a:defRPr>
            </a:lvl1pPr>
            <a:lvl2pPr marL="990575" indent="-380990" eaLnBrk="0" hangingPunct="0">
              <a:defRPr>
                <a:solidFill>
                  <a:schemeClr val="tx1"/>
                </a:solidFill>
                <a:latin typeface="Georgia" pitchFamily="18" charset="0"/>
                <a:cs typeface="Arial" pitchFamily="34" charset="0"/>
              </a:defRPr>
            </a:lvl2pPr>
            <a:lvl3pPr marL="1523962" indent="-304792" eaLnBrk="0" hangingPunct="0">
              <a:defRPr>
                <a:solidFill>
                  <a:schemeClr val="tx1"/>
                </a:solidFill>
                <a:latin typeface="Georgia" pitchFamily="18" charset="0"/>
                <a:cs typeface="Arial" pitchFamily="34" charset="0"/>
              </a:defRPr>
            </a:lvl3pPr>
            <a:lvl4pPr marL="2133547" indent="-304792" eaLnBrk="0" hangingPunct="0">
              <a:defRPr>
                <a:solidFill>
                  <a:schemeClr val="tx1"/>
                </a:solidFill>
                <a:latin typeface="Georgia" pitchFamily="18" charset="0"/>
                <a:cs typeface="Arial" pitchFamily="34" charset="0"/>
              </a:defRPr>
            </a:lvl4pPr>
            <a:lvl5pPr marL="2743131" indent="-304792" eaLnBrk="0" hangingPunct="0">
              <a:defRPr>
                <a:solidFill>
                  <a:schemeClr val="tx1"/>
                </a:solidFill>
                <a:latin typeface="Georgia" pitchFamily="18" charset="0"/>
                <a:cs typeface="Arial" pitchFamily="34" charset="0"/>
              </a:defRPr>
            </a:lvl5pPr>
            <a:lvl6pPr marL="3352716" indent="-304792" eaLnBrk="0" fontAlgn="base" hangingPunct="0">
              <a:spcBef>
                <a:spcPct val="0"/>
              </a:spcBef>
              <a:spcAft>
                <a:spcPct val="0"/>
              </a:spcAft>
              <a:defRPr>
                <a:solidFill>
                  <a:schemeClr val="tx1"/>
                </a:solidFill>
                <a:latin typeface="Georgia" pitchFamily="18" charset="0"/>
                <a:cs typeface="Arial" pitchFamily="34" charset="0"/>
              </a:defRPr>
            </a:lvl6pPr>
            <a:lvl7pPr marL="3962301" indent="-304792" eaLnBrk="0" fontAlgn="base" hangingPunct="0">
              <a:spcBef>
                <a:spcPct val="0"/>
              </a:spcBef>
              <a:spcAft>
                <a:spcPct val="0"/>
              </a:spcAft>
              <a:defRPr>
                <a:solidFill>
                  <a:schemeClr val="tx1"/>
                </a:solidFill>
                <a:latin typeface="Georgia" pitchFamily="18" charset="0"/>
                <a:cs typeface="Arial" pitchFamily="34" charset="0"/>
              </a:defRPr>
            </a:lvl7pPr>
            <a:lvl8pPr marL="4571886" indent="-304792" eaLnBrk="0" fontAlgn="base" hangingPunct="0">
              <a:spcBef>
                <a:spcPct val="0"/>
              </a:spcBef>
              <a:spcAft>
                <a:spcPct val="0"/>
              </a:spcAft>
              <a:defRPr>
                <a:solidFill>
                  <a:schemeClr val="tx1"/>
                </a:solidFill>
                <a:latin typeface="Georgia" pitchFamily="18" charset="0"/>
                <a:cs typeface="Arial" pitchFamily="34" charset="0"/>
              </a:defRPr>
            </a:lvl8pPr>
            <a:lvl9pPr marL="5181470" indent="-304792" eaLnBrk="0" fontAlgn="base" hangingPunct="0">
              <a:spcBef>
                <a:spcPct val="0"/>
              </a:spcBef>
              <a:spcAft>
                <a:spcPct val="0"/>
              </a:spcAft>
              <a:defRPr>
                <a:solidFill>
                  <a:schemeClr val="tx1"/>
                </a:solidFill>
                <a:latin typeface="Georgia" pitchFamily="18" charset="0"/>
                <a:cs typeface="Arial" pitchFamily="34" charset="0"/>
              </a:defRPr>
            </a:lvl9pPr>
          </a:lstStyle>
          <a:p>
            <a:fld id="{054733DF-4925-4AE2-93DE-96C0D16D0132}" type="slidenum">
              <a:rPr lang="en-US" smtClean="0">
                <a:latin typeface="Calibri" pitchFamily="34" charset="0"/>
                <a:cs typeface="Calibri" pitchFamily="34" charset="0"/>
              </a:rPr>
              <a:pPr/>
              <a:t>43</a:t>
            </a:fld>
            <a:endParaRPr lang="en-US" dirty="0" smtClean="0">
              <a:latin typeface="Calibri" pitchFamily="34" charset="0"/>
              <a:cs typeface="Calibri" pitchFamily="34" charset="0"/>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43326" y="1330389"/>
            <a:ext cx="4705349" cy="955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96981010"/>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a:xfrm>
            <a:off x="2138902" y="-166977"/>
            <a:ext cx="12192000" cy="1143000"/>
          </a:xfrm>
        </p:spPr>
        <p:txBody>
          <a:bodyPr>
            <a:normAutofit/>
          </a:bodyPr>
          <a:lstStyle/>
          <a:p>
            <a:r>
              <a:rPr lang="en-US" sz="4000" dirty="0" smtClean="0"/>
              <a:t>Seniority Plus</a:t>
            </a:r>
            <a:endParaRPr lang="en-US" sz="4000" dirty="0"/>
          </a:p>
        </p:txBody>
      </p:sp>
      <p:sp>
        <p:nvSpPr>
          <p:cNvPr id="29700" name="Rectangle 3"/>
          <p:cNvSpPr>
            <a:spLocks noGrp="1" noChangeArrowheads="1"/>
          </p:cNvSpPr>
          <p:nvPr>
            <p:ph idx="1"/>
          </p:nvPr>
        </p:nvSpPr>
        <p:spPr>
          <a:xfrm>
            <a:off x="609600" y="2514600"/>
            <a:ext cx="10972800" cy="3962400"/>
          </a:xfrm>
        </p:spPr>
        <p:txBody>
          <a:bodyPr>
            <a:normAutofit/>
          </a:bodyPr>
          <a:lstStyle/>
          <a:p>
            <a:pPr eaLnBrk="1" hangingPunct="1">
              <a:lnSpc>
                <a:spcPct val="110000"/>
              </a:lnSpc>
            </a:pPr>
            <a:r>
              <a:rPr lang="en-US" dirty="0">
                <a:sym typeface="ZapfDingbats BT"/>
              </a:rPr>
              <a:t>Hearing aids:  2 aids every 36 months; $2,000 benefit max</a:t>
            </a:r>
          </a:p>
          <a:p>
            <a:pPr>
              <a:lnSpc>
                <a:spcPct val="110000"/>
              </a:lnSpc>
            </a:pPr>
            <a:r>
              <a:rPr lang="en-US" dirty="0" smtClean="0"/>
              <a:t>Allergy </a:t>
            </a:r>
            <a:r>
              <a:rPr lang="en-US" dirty="0"/>
              <a:t>shots:  $20</a:t>
            </a:r>
          </a:p>
          <a:p>
            <a:pPr>
              <a:lnSpc>
                <a:spcPct val="110000"/>
              </a:lnSpc>
            </a:pPr>
            <a:r>
              <a:rPr lang="en-US" dirty="0" smtClean="0"/>
              <a:t>Pharmacy </a:t>
            </a:r>
            <a:r>
              <a:rPr lang="en-US" dirty="0"/>
              <a:t>Benefit Manager:  </a:t>
            </a:r>
            <a:r>
              <a:rPr lang="en-US" i="1" dirty="0"/>
              <a:t>CVS/Caremark</a:t>
            </a:r>
          </a:p>
          <a:p>
            <a:pPr>
              <a:lnSpc>
                <a:spcPct val="110000"/>
              </a:lnSpc>
            </a:pPr>
            <a:r>
              <a:rPr lang="en-US" b="1" dirty="0" smtClean="0"/>
              <a:t>Be </a:t>
            </a:r>
            <a:r>
              <a:rPr lang="en-US" b="1" dirty="0"/>
              <a:t>sure to specify a PCP when choosing </a:t>
            </a:r>
            <a:r>
              <a:rPr lang="en-US" b="1" dirty="0" smtClean="0"/>
              <a:t>either plan</a:t>
            </a:r>
            <a:endParaRPr lang="en-US" b="1" dirty="0"/>
          </a:p>
        </p:txBody>
      </p:sp>
      <p:sp>
        <p:nvSpPr>
          <p:cNvPr id="29698" name="Slide Number Placeholder 5"/>
          <p:cNvSpPr>
            <a:spLocks noGrp="1"/>
          </p:cNvSpPr>
          <p:nvPr>
            <p:ph type="sldNum" sz="quarter" idx="12"/>
          </p:nvPr>
        </p:nvSpPr>
        <p:spPr/>
        <p:txBody>
          <a:bodyPr/>
          <a:lstStyle>
            <a:lvl1pPr eaLnBrk="0" hangingPunct="0">
              <a:defRPr>
                <a:solidFill>
                  <a:schemeClr val="tx1"/>
                </a:solidFill>
                <a:latin typeface="Georgia" pitchFamily="18" charset="0"/>
                <a:cs typeface="Arial" pitchFamily="34" charset="0"/>
              </a:defRPr>
            </a:lvl1pPr>
            <a:lvl2pPr marL="990575" indent="-380990" eaLnBrk="0" hangingPunct="0">
              <a:defRPr>
                <a:solidFill>
                  <a:schemeClr val="tx1"/>
                </a:solidFill>
                <a:latin typeface="Georgia" pitchFamily="18" charset="0"/>
                <a:cs typeface="Arial" pitchFamily="34" charset="0"/>
              </a:defRPr>
            </a:lvl2pPr>
            <a:lvl3pPr marL="1523962" indent="-304792" eaLnBrk="0" hangingPunct="0">
              <a:defRPr>
                <a:solidFill>
                  <a:schemeClr val="tx1"/>
                </a:solidFill>
                <a:latin typeface="Georgia" pitchFamily="18" charset="0"/>
                <a:cs typeface="Arial" pitchFamily="34" charset="0"/>
              </a:defRPr>
            </a:lvl3pPr>
            <a:lvl4pPr marL="2133547" indent="-304792" eaLnBrk="0" hangingPunct="0">
              <a:defRPr>
                <a:solidFill>
                  <a:schemeClr val="tx1"/>
                </a:solidFill>
                <a:latin typeface="Georgia" pitchFamily="18" charset="0"/>
                <a:cs typeface="Arial" pitchFamily="34" charset="0"/>
              </a:defRPr>
            </a:lvl4pPr>
            <a:lvl5pPr marL="2743131" indent="-304792" eaLnBrk="0" hangingPunct="0">
              <a:defRPr>
                <a:solidFill>
                  <a:schemeClr val="tx1"/>
                </a:solidFill>
                <a:latin typeface="Georgia" pitchFamily="18" charset="0"/>
                <a:cs typeface="Arial" pitchFamily="34" charset="0"/>
              </a:defRPr>
            </a:lvl5pPr>
            <a:lvl6pPr marL="3352716" indent="-304792" eaLnBrk="0" fontAlgn="base" hangingPunct="0">
              <a:spcBef>
                <a:spcPct val="0"/>
              </a:spcBef>
              <a:spcAft>
                <a:spcPct val="0"/>
              </a:spcAft>
              <a:defRPr>
                <a:solidFill>
                  <a:schemeClr val="tx1"/>
                </a:solidFill>
                <a:latin typeface="Georgia" pitchFamily="18" charset="0"/>
                <a:cs typeface="Arial" pitchFamily="34" charset="0"/>
              </a:defRPr>
            </a:lvl6pPr>
            <a:lvl7pPr marL="3962301" indent="-304792" eaLnBrk="0" fontAlgn="base" hangingPunct="0">
              <a:spcBef>
                <a:spcPct val="0"/>
              </a:spcBef>
              <a:spcAft>
                <a:spcPct val="0"/>
              </a:spcAft>
              <a:defRPr>
                <a:solidFill>
                  <a:schemeClr val="tx1"/>
                </a:solidFill>
                <a:latin typeface="Georgia" pitchFamily="18" charset="0"/>
                <a:cs typeface="Arial" pitchFamily="34" charset="0"/>
              </a:defRPr>
            </a:lvl7pPr>
            <a:lvl8pPr marL="4571886" indent="-304792" eaLnBrk="0" fontAlgn="base" hangingPunct="0">
              <a:spcBef>
                <a:spcPct val="0"/>
              </a:spcBef>
              <a:spcAft>
                <a:spcPct val="0"/>
              </a:spcAft>
              <a:defRPr>
                <a:solidFill>
                  <a:schemeClr val="tx1"/>
                </a:solidFill>
                <a:latin typeface="Georgia" pitchFamily="18" charset="0"/>
                <a:cs typeface="Arial" pitchFamily="34" charset="0"/>
              </a:defRPr>
            </a:lvl8pPr>
            <a:lvl9pPr marL="5181470" indent="-304792" eaLnBrk="0" fontAlgn="base" hangingPunct="0">
              <a:spcBef>
                <a:spcPct val="0"/>
              </a:spcBef>
              <a:spcAft>
                <a:spcPct val="0"/>
              </a:spcAft>
              <a:defRPr>
                <a:solidFill>
                  <a:schemeClr val="tx1"/>
                </a:solidFill>
                <a:latin typeface="Georgia" pitchFamily="18" charset="0"/>
                <a:cs typeface="Arial" pitchFamily="34" charset="0"/>
              </a:defRPr>
            </a:lvl9pPr>
          </a:lstStyle>
          <a:p>
            <a:fld id="{054733DF-4925-4AE2-93DE-96C0D16D0132}" type="slidenum">
              <a:rPr lang="en-US" smtClean="0">
                <a:latin typeface="Calibri" pitchFamily="34" charset="0"/>
                <a:cs typeface="Calibri" pitchFamily="34" charset="0"/>
              </a:rPr>
              <a:pPr/>
              <a:t>44</a:t>
            </a:fld>
            <a:endParaRPr lang="en-US" smtClean="0">
              <a:latin typeface="Calibri" pitchFamily="34" charset="0"/>
              <a:cs typeface="Calibri" pitchFamily="34" charset="0"/>
            </a:endParaRPr>
          </a:p>
        </p:txBody>
      </p:sp>
      <p:pic>
        <p:nvPicPr>
          <p:cNvPr id="163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43326" y="1295401"/>
            <a:ext cx="4705349" cy="955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10616781"/>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5"/>
          <p:cNvSpPr>
            <a:spLocks noGrp="1" noChangeArrowheads="1"/>
          </p:cNvSpPr>
          <p:nvPr>
            <p:ph type="title"/>
          </p:nvPr>
        </p:nvSpPr>
        <p:spPr>
          <a:xfrm>
            <a:off x="2162755" y="-130878"/>
            <a:ext cx="12192000" cy="1143000"/>
          </a:xfrm>
        </p:spPr>
        <p:txBody>
          <a:bodyPr>
            <a:normAutofit/>
          </a:bodyPr>
          <a:lstStyle/>
          <a:p>
            <a:r>
              <a:rPr lang="en-US" sz="3600" dirty="0" smtClean="0"/>
              <a:t>UC </a:t>
            </a:r>
            <a:r>
              <a:rPr lang="en-US" sz="3600" dirty="0"/>
              <a:t>Blue &amp; Gold HMO</a:t>
            </a:r>
            <a:r>
              <a:rPr lang="en-US" sz="4000" dirty="0"/>
              <a:t> vs. Seniority </a:t>
            </a:r>
            <a:r>
              <a:rPr lang="en-US" sz="4000" dirty="0" smtClean="0"/>
              <a:t>Plus</a:t>
            </a:r>
            <a:endParaRPr lang="en-US" sz="4000" dirty="0"/>
          </a:p>
        </p:txBody>
      </p:sp>
      <p:sp>
        <p:nvSpPr>
          <p:cNvPr id="32772" name="Rectangle 6"/>
          <p:cNvSpPr>
            <a:spLocks noGrp="1" noChangeArrowheads="1"/>
          </p:cNvSpPr>
          <p:nvPr>
            <p:ph sz="half" idx="1"/>
          </p:nvPr>
        </p:nvSpPr>
        <p:spPr/>
        <p:txBody>
          <a:bodyPr>
            <a:noAutofit/>
          </a:bodyPr>
          <a:lstStyle/>
          <a:p>
            <a:pPr marL="0" indent="0">
              <a:buNone/>
            </a:pPr>
            <a:r>
              <a:rPr lang="en-US" sz="3200" b="1" u="sng" dirty="0"/>
              <a:t>UC Blue &amp; Gold HMO</a:t>
            </a:r>
            <a:endParaRPr lang="en-US" sz="3200" b="1" u="sng" dirty="0"/>
          </a:p>
          <a:p>
            <a:r>
              <a:rPr lang="en-US" sz="3200" dirty="0"/>
              <a:t>Does </a:t>
            </a:r>
            <a:r>
              <a:rPr lang="en-US" sz="3200" dirty="0" smtClean="0"/>
              <a:t>offer UCI Physicians and Surgeons</a:t>
            </a:r>
            <a:endParaRPr lang="en-US" sz="3200" dirty="0"/>
          </a:p>
          <a:p>
            <a:r>
              <a:rPr lang="en-US" sz="3200" dirty="0"/>
              <a:t>$75 ER copay</a:t>
            </a:r>
          </a:p>
          <a:p>
            <a:r>
              <a:rPr lang="en-US" sz="3200" dirty="0"/>
              <a:t>$1,000 per person out of pocket limit for medical, mental health and R</a:t>
            </a:r>
            <a:r>
              <a:rPr lang="en-US" sz="3200" baseline="-25000" dirty="0"/>
              <a:t>x</a:t>
            </a:r>
          </a:p>
        </p:txBody>
      </p:sp>
      <p:sp>
        <p:nvSpPr>
          <p:cNvPr id="32773" name="Rectangle 7"/>
          <p:cNvSpPr>
            <a:spLocks noGrp="1" noChangeArrowheads="1"/>
          </p:cNvSpPr>
          <p:nvPr>
            <p:ph sz="half" idx="2"/>
          </p:nvPr>
        </p:nvSpPr>
        <p:spPr/>
        <p:txBody>
          <a:bodyPr>
            <a:noAutofit/>
          </a:bodyPr>
          <a:lstStyle/>
          <a:p>
            <a:pPr marL="0" indent="0">
              <a:buNone/>
            </a:pPr>
            <a:r>
              <a:rPr lang="en-US" sz="2800" b="1" u="sng" dirty="0">
                <a:solidFill>
                  <a:srgbClr val="FF0000"/>
                </a:solidFill>
              </a:rPr>
              <a:t>Health Net Seniority Plus</a:t>
            </a:r>
          </a:p>
          <a:p>
            <a:r>
              <a:rPr lang="en-US" sz="2800" dirty="0">
                <a:solidFill>
                  <a:srgbClr val="FF0000"/>
                </a:solidFill>
              </a:rPr>
              <a:t>Does </a:t>
            </a:r>
            <a:r>
              <a:rPr lang="en-US" sz="2800" b="1" u="sng" dirty="0" smtClean="0">
                <a:solidFill>
                  <a:srgbClr val="FF0000"/>
                </a:solidFill>
              </a:rPr>
              <a:t>NOT</a:t>
            </a:r>
            <a:r>
              <a:rPr lang="en-US" sz="2800" dirty="0" smtClean="0">
                <a:solidFill>
                  <a:srgbClr val="FF0000"/>
                </a:solidFill>
              </a:rPr>
              <a:t> offer </a:t>
            </a:r>
            <a:r>
              <a:rPr lang="en-US" sz="2800" dirty="0">
                <a:solidFill>
                  <a:srgbClr val="FF0000"/>
                </a:solidFill>
              </a:rPr>
              <a:t>UCI Physicians and Surgeons</a:t>
            </a:r>
          </a:p>
          <a:p>
            <a:pPr>
              <a:buClr>
                <a:srgbClr val="FF0000"/>
              </a:buClr>
            </a:pPr>
            <a:r>
              <a:rPr lang="en-US" sz="2800" dirty="0" smtClean="0">
                <a:solidFill>
                  <a:srgbClr val="FF0000"/>
                </a:solidFill>
              </a:rPr>
              <a:t>$</a:t>
            </a:r>
            <a:r>
              <a:rPr lang="en-US" sz="2800" dirty="0">
                <a:solidFill>
                  <a:srgbClr val="FF0000"/>
                </a:solidFill>
              </a:rPr>
              <a:t>65 ER copay</a:t>
            </a:r>
          </a:p>
          <a:p>
            <a:pPr>
              <a:buClr>
                <a:srgbClr val="FF0000"/>
              </a:buClr>
            </a:pPr>
            <a:r>
              <a:rPr lang="en-US" sz="2800" dirty="0">
                <a:solidFill>
                  <a:srgbClr val="FF0000"/>
                </a:solidFill>
              </a:rPr>
              <a:t>$1,500 per person out of pocket limit  for medical &amp; mental </a:t>
            </a:r>
            <a:r>
              <a:rPr lang="en-US" sz="2800" dirty="0">
                <a:solidFill>
                  <a:srgbClr val="FF0000"/>
                </a:solidFill>
              </a:rPr>
              <a:t>health</a:t>
            </a:r>
            <a:endParaRPr lang="en-US" sz="2800" dirty="0">
              <a:solidFill>
                <a:srgbClr val="FF0000"/>
              </a:solidFill>
            </a:endParaRPr>
          </a:p>
          <a:p>
            <a:pPr>
              <a:buClr>
                <a:srgbClr val="FF0000"/>
              </a:buClr>
            </a:pPr>
            <a:r>
              <a:rPr lang="en-US" sz="2800" dirty="0">
                <a:solidFill>
                  <a:srgbClr val="FF0000"/>
                </a:solidFill>
              </a:rPr>
              <a:t>$2,000 R</a:t>
            </a:r>
            <a:r>
              <a:rPr lang="en-US" sz="2800" baseline="-25000" dirty="0">
                <a:solidFill>
                  <a:srgbClr val="FF0000"/>
                </a:solidFill>
              </a:rPr>
              <a:t>x</a:t>
            </a:r>
            <a:r>
              <a:rPr lang="en-US" sz="2800" dirty="0">
                <a:solidFill>
                  <a:srgbClr val="FF0000"/>
                </a:solidFill>
              </a:rPr>
              <a:t> OOP limit</a:t>
            </a:r>
          </a:p>
        </p:txBody>
      </p:sp>
      <p:sp>
        <p:nvSpPr>
          <p:cNvPr id="32770" name="Slide Number Placeholder 6"/>
          <p:cNvSpPr>
            <a:spLocks noGrp="1"/>
          </p:cNvSpPr>
          <p:nvPr>
            <p:ph type="sldNum" sz="quarter" idx="12"/>
          </p:nvPr>
        </p:nvSpPr>
        <p:spPr/>
        <p:txBody>
          <a:bodyPr/>
          <a:lstStyle>
            <a:lvl1pPr eaLnBrk="0" hangingPunct="0">
              <a:defRPr>
                <a:solidFill>
                  <a:schemeClr val="tx1"/>
                </a:solidFill>
                <a:latin typeface="Georgia" pitchFamily="18" charset="0"/>
                <a:cs typeface="Arial" pitchFamily="34" charset="0"/>
              </a:defRPr>
            </a:lvl1pPr>
            <a:lvl2pPr marL="990575" indent="-380990" eaLnBrk="0" hangingPunct="0">
              <a:defRPr>
                <a:solidFill>
                  <a:schemeClr val="tx1"/>
                </a:solidFill>
                <a:latin typeface="Georgia" pitchFamily="18" charset="0"/>
                <a:cs typeface="Arial" pitchFamily="34" charset="0"/>
              </a:defRPr>
            </a:lvl2pPr>
            <a:lvl3pPr marL="1523962" indent="-304792" eaLnBrk="0" hangingPunct="0">
              <a:defRPr>
                <a:solidFill>
                  <a:schemeClr val="tx1"/>
                </a:solidFill>
                <a:latin typeface="Georgia" pitchFamily="18" charset="0"/>
                <a:cs typeface="Arial" pitchFamily="34" charset="0"/>
              </a:defRPr>
            </a:lvl3pPr>
            <a:lvl4pPr marL="2133547" indent="-304792" eaLnBrk="0" hangingPunct="0">
              <a:defRPr>
                <a:solidFill>
                  <a:schemeClr val="tx1"/>
                </a:solidFill>
                <a:latin typeface="Georgia" pitchFamily="18" charset="0"/>
                <a:cs typeface="Arial" pitchFamily="34" charset="0"/>
              </a:defRPr>
            </a:lvl4pPr>
            <a:lvl5pPr marL="2743131" indent="-304792" eaLnBrk="0" hangingPunct="0">
              <a:defRPr>
                <a:solidFill>
                  <a:schemeClr val="tx1"/>
                </a:solidFill>
                <a:latin typeface="Georgia" pitchFamily="18" charset="0"/>
                <a:cs typeface="Arial" pitchFamily="34" charset="0"/>
              </a:defRPr>
            </a:lvl5pPr>
            <a:lvl6pPr marL="3352716" indent="-304792" eaLnBrk="0" fontAlgn="base" hangingPunct="0">
              <a:spcBef>
                <a:spcPct val="0"/>
              </a:spcBef>
              <a:spcAft>
                <a:spcPct val="0"/>
              </a:spcAft>
              <a:defRPr>
                <a:solidFill>
                  <a:schemeClr val="tx1"/>
                </a:solidFill>
                <a:latin typeface="Georgia" pitchFamily="18" charset="0"/>
                <a:cs typeface="Arial" pitchFamily="34" charset="0"/>
              </a:defRPr>
            </a:lvl6pPr>
            <a:lvl7pPr marL="3962301" indent="-304792" eaLnBrk="0" fontAlgn="base" hangingPunct="0">
              <a:spcBef>
                <a:spcPct val="0"/>
              </a:spcBef>
              <a:spcAft>
                <a:spcPct val="0"/>
              </a:spcAft>
              <a:defRPr>
                <a:solidFill>
                  <a:schemeClr val="tx1"/>
                </a:solidFill>
                <a:latin typeface="Georgia" pitchFamily="18" charset="0"/>
                <a:cs typeface="Arial" pitchFamily="34" charset="0"/>
              </a:defRPr>
            </a:lvl7pPr>
            <a:lvl8pPr marL="4571886" indent="-304792" eaLnBrk="0" fontAlgn="base" hangingPunct="0">
              <a:spcBef>
                <a:spcPct val="0"/>
              </a:spcBef>
              <a:spcAft>
                <a:spcPct val="0"/>
              </a:spcAft>
              <a:defRPr>
                <a:solidFill>
                  <a:schemeClr val="tx1"/>
                </a:solidFill>
                <a:latin typeface="Georgia" pitchFamily="18" charset="0"/>
                <a:cs typeface="Arial" pitchFamily="34" charset="0"/>
              </a:defRPr>
            </a:lvl8pPr>
            <a:lvl9pPr marL="5181470" indent="-304792" eaLnBrk="0" fontAlgn="base" hangingPunct="0">
              <a:spcBef>
                <a:spcPct val="0"/>
              </a:spcBef>
              <a:spcAft>
                <a:spcPct val="0"/>
              </a:spcAft>
              <a:defRPr>
                <a:solidFill>
                  <a:schemeClr val="tx1"/>
                </a:solidFill>
                <a:latin typeface="Georgia" pitchFamily="18" charset="0"/>
                <a:cs typeface="Arial" pitchFamily="34" charset="0"/>
              </a:defRPr>
            </a:lvl9pPr>
          </a:lstStyle>
          <a:p>
            <a:fld id="{B864C2A0-13DB-4672-A985-EC954FB1BBDC}" type="slidenum">
              <a:rPr lang="en-US" smtClean="0">
                <a:latin typeface="Calibri" pitchFamily="34" charset="0"/>
                <a:cs typeface="Calibri" pitchFamily="34" charset="0"/>
              </a:rPr>
              <a:pPr/>
              <a:t>45</a:t>
            </a:fld>
            <a:endParaRPr lang="en-US" dirty="0" smtClean="0">
              <a:latin typeface="Calibri" pitchFamily="34" charset="0"/>
              <a:cs typeface="Calibri" pitchFamily="34" charset="0"/>
            </a:endParaRPr>
          </a:p>
        </p:txBody>
      </p:sp>
    </p:spTree>
    <p:extLst>
      <p:ext uri="{BB962C8B-B14F-4D97-AF65-F5344CB8AC3E}">
        <p14:creationId xmlns:p14="http://schemas.microsoft.com/office/powerpoint/2010/main" val="480861888"/>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5"/>
          <p:cNvSpPr>
            <a:spLocks noGrp="1" noChangeArrowheads="1"/>
          </p:cNvSpPr>
          <p:nvPr>
            <p:ph type="title"/>
          </p:nvPr>
        </p:nvSpPr>
        <p:spPr>
          <a:xfrm>
            <a:off x="2234316" y="-146780"/>
            <a:ext cx="12192000" cy="1143000"/>
          </a:xfrm>
        </p:spPr>
        <p:txBody>
          <a:bodyPr>
            <a:normAutofit/>
          </a:bodyPr>
          <a:lstStyle/>
          <a:p>
            <a:r>
              <a:rPr lang="en-US" sz="3600" dirty="0" smtClean="0"/>
              <a:t>UC </a:t>
            </a:r>
            <a:r>
              <a:rPr lang="en-US" sz="3600" dirty="0"/>
              <a:t>Blue &amp; Gold HMO</a:t>
            </a:r>
            <a:r>
              <a:rPr lang="en-US" sz="4000" dirty="0"/>
              <a:t> vs. Seniority </a:t>
            </a:r>
            <a:r>
              <a:rPr lang="en-US" sz="4000" dirty="0" smtClean="0"/>
              <a:t>Plus</a:t>
            </a:r>
            <a:endParaRPr lang="en-US" sz="4000" dirty="0"/>
          </a:p>
        </p:txBody>
      </p:sp>
      <p:sp>
        <p:nvSpPr>
          <p:cNvPr id="32772" name="Rectangle 6"/>
          <p:cNvSpPr>
            <a:spLocks noGrp="1" noChangeArrowheads="1"/>
          </p:cNvSpPr>
          <p:nvPr>
            <p:ph sz="half" idx="1"/>
          </p:nvPr>
        </p:nvSpPr>
        <p:spPr/>
        <p:txBody>
          <a:bodyPr/>
          <a:lstStyle/>
          <a:p>
            <a:pPr marL="0" indent="0">
              <a:buNone/>
            </a:pPr>
            <a:r>
              <a:rPr lang="en-US" sz="3467" b="1" u="sng" dirty="0"/>
              <a:t>UC Blue &amp; Gold HMO</a:t>
            </a:r>
            <a:endParaRPr lang="en-US" sz="3467" b="1" u="sng" dirty="0"/>
          </a:p>
          <a:p>
            <a:r>
              <a:rPr lang="en-US" sz="3200" dirty="0"/>
              <a:t>90-day supplies @ local CVS pharmacies</a:t>
            </a:r>
          </a:p>
          <a:p>
            <a:r>
              <a:rPr lang="en-US" sz="3200" dirty="0"/>
              <a:t>Acupuncture/chiropractic 24 visit limit (American Specialty network)</a:t>
            </a:r>
          </a:p>
          <a:p>
            <a:r>
              <a:rPr lang="en-US" sz="3200" dirty="0"/>
              <a:t>Mental health (new):  </a:t>
            </a:r>
            <a:r>
              <a:rPr lang="en-US" sz="3200" b="1" dirty="0"/>
              <a:t>MHN</a:t>
            </a:r>
            <a:endParaRPr lang="en-US" sz="3200" b="1" dirty="0"/>
          </a:p>
        </p:txBody>
      </p:sp>
      <p:sp>
        <p:nvSpPr>
          <p:cNvPr id="32773" name="Rectangle 7"/>
          <p:cNvSpPr>
            <a:spLocks noGrp="1" noChangeArrowheads="1"/>
          </p:cNvSpPr>
          <p:nvPr>
            <p:ph sz="half" idx="2"/>
          </p:nvPr>
        </p:nvSpPr>
        <p:spPr>
          <a:xfrm>
            <a:off x="6245307" y="1208600"/>
            <a:ext cx="5384800" cy="4648200"/>
          </a:xfrm>
        </p:spPr>
        <p:txBody>
          <a:bodyPr>
            <a:noAutofit/>
          </a:bodyPr>
          <a:lstStyle/>
          <a:p>
            <a:pPr marL="0" indent="0">
              <a:buNone/>
            </a:pPr>
            <a:r>
              <a:rPr lang="en-US" sz="3467" b="1" u="sng" dirty="0">
                <a:solidFill>
                  <a:srgbClr val="FF0000"/>
                </a:solidFill>
              </a:rPr>
              <a:t>Health Net Seniority Plus</a:t>
            </a:r>
          </a:p>
          <a:p>
            <a:pPr>
              <a:buClr>
                <a:srgbClr val="FF0000"/>
              </a:buClr>
            </a:pPr>
            <a:r>
              <a:rPr lang="en-US" sz="3200" dirty="0">
                <a:solidFill>
                  <a:srgbClr val="FF0000"/>
                </a:solidFill>
              </a:rPr>
              <a:t>No acupuncture</a:t>
            </a:r>
          </a:p>
          <a:p>
            <a:pPr>
              <a:buClr>
                <a:srgbClr val="FF0000"/>
              </a:buClr>
            </a:pPr>
            <a:r>
              <a:rPr lang="en-US" sz="3200" dirty="0">
                <a:solidFill>
                  <a:srgbClr val="FF0000"/>
                </a:solidFill>
              </a:rPr>
              <a:t>Eye glasses:  $100 frame allowance; lenses covered in full; every 24 months</a:t>
            </a:r>
          </a:p>
          <a:p>
            <a:pPr>
              <a:buClr>
                <a:srgbClr val="FF0000"/>
              </a:buClr>
            </a:pPr>
            <a:r>
              <a:rPr lang="en-US" sz="3200" dirty="0">
                <a:solidFill>
                  <a:srgbClr val="FF0000"/>
                </a:solidFill>
                <a:sym typeface="ZapfDingbats BT"/>
              </a:rPr>
              <a:t>Silver &amp; </a:t>
            </a:r>
            <a:r>
              <a:rPr lang="en-US" sz="3200" dirty="0">
                <a:solidFill>
                  <a:srgbClr val="FF0000"/>
                </a:solidFill>
                <a:sym typeface="ZapfDingbats BT"/>
              </a:rPr>
              <a:t>Fit fitness clubs</a:t>
            </a:r>
          </a:p>
          <a:p>
            <a:pPr>
              <a:buClr>
                <a:srgbClr val="FF0000"/>
              </a:buClr>
            </a:pPr>
            <a:r>
              <a:rPr lang="en-US" sz="3200" dirty="0">
                <a:solidFill>
                  <a:srgbClr val="FF0000"/>
                </a:solidFill>
                <a:sym typeface="ZapfDingbats BT"/>
              </a:rPr>
              <a:t>Mental health:  MHN</a:t>
            </a:r>
          </a:p>
        </p:txBody>
      </p:sp>
      <p:sp>
        <p:nvSpPr>
          <p:cNvPr id="32770" name="Slide Number Placeholder 6"/>
          <p:cNvSpPr>
            <a:spLocks noGrp="1"/>
          </p:cNvSpPr>
          <p:nvPr>
            <p:ph type="sldNum" sz="quarter" idx="12"/>
          </p:nvPr>
        </p:nvSpPr>
        <p:spPr/>
        <p:txBody>
          <a:bodyPr/>
          <a:lstStyle>
            <a:lvl1pPr eaLnBrk="0" hangingPunct="0">
              <a:defRPr>
                <a:solidFill>
                  <a:schemeClr val="tx1"/>
                </a:solidFill>
                <a:latin typeface="Georgia" pitchFamily="18" charset="0"/>
                <a:cs typeface="Arial" pitchFamily="34" charset="0"/>
              </a:defRPr>
            </a:lvl1pPr>
            <a:lvl2pPr marL="990575" indent="-380990" eaLnBrk="0" hangingPunct="0">
              <a:defRPr>
                <a:solidFill>
                  <a:schemeClr val="tx1"/>
                </a:solidFill>
                <a:latin typeface="Georgia" pitchFamily="18" charset="0"/>
                <a:cs typeface="Arial" pitchFamily="34" charset="0"/>
              </a:defRPr>
            </a:lvl2pPr>
            <a:lvl3pPr marL="1523962" indent="-304792" eaLnBrk="0" hangingPunct="0">
              <a:defRPr>
                <a:solidFill>
                  <a:schemeClr val="tx1"/>
                </a:solidFill>
                <a:latin typeface="Georgia" pitchFamily="18" charset="0"/>
                <a:cs typeface="Arial" pitchFamily="34" charset="0"/>
              </a:defRPr>
            </a:lvl3pPr>
            <a:lvl4pPr marL="2133547" indent="-304792" eaLnBrk="0" hangingPunct="0">
              <a:defRPr>
                <a:solidFill>
                  <a:schemeClr val="tx1"/>
                </a:solidFill>
                <a:latin typeface="Georgia" pitchFamily="18" charset="0"/>
                <a:cs typeface="Arial" pitchFamily="34" charset="0"/>
              </a:defRPr>
            </a:lvl4pPr>
            <a:lvl5pPr marL="2743131" indent="-304792" eaLnBrk="0" hangingPunct="0">
              <a:defRPr>
                <a:solidFill>
                  <a:schemeClr val="tx1"/>
                </a:solidFill>
                <a:latin typeface="Georgia" pitchFamily="18" charset="0"/>
                <a:cs typeface="Arial" pitchFamily="34" charset="0"/>
              </a:defRPr>
            </a:lvl5pPr>
            <a:lvl6pPr marL="3352716" indent="-304792" eaLnBrk="0" fontAlgn="base" hangingPunct="0">
              <a:spcBef>
                <a:spcPct val="0"/>
              </a:spcBef>
              <a:spcAft>
                <a:spcPct val="0"/>
              </a:spcAft>
              <a:defRPr>
                <a:solidFill>
                  <a:schemeClr val="tx1"/>
                </a:solidFill>
                <a:latin typeface="Georgia" pitchFamily="18" charset="0"/>
                <a:cs typeface="Arial" pitchFamily="34" charset="0"/>
              </a:defRPr>
            </a:lvl6pPr>
            <a:lvl7pPr marL="3962301" indent="-304792" eaLnBrk="0" fontAlgn="base" hangingPunct="0">
              <a:spcBef>
                <a:spcPct val="0"/>
              </a:spcBef>
              <a:spcAft>
                <a:spcPct val="0"/>
              </a:spcAft>
              <a:defRPr>
                <a:solidFill>
                  <a:schemeClr val="tx1"/>
                </a:solidFill>
                <a:latin typeface="Georgia" pitchFamily="18" charset="0"/>
                <a:cs typeface="Arial" pitchFamily="34" charset="0"/>
              </a:defRPr>
            </a:lvl7pPr>
            <a:lvl8pPr marL="4571886" indent="-304792" eaLnBrk="0" fontAlgn="base" hangingPunct="0">
              <a:spcBef>
                <a:spcPct val="0"/>
              </a:spcBef>
              <a:spcAft>
                <a:spcPct val="0"/>
              </a:spcAft>
              <a:defRPr>
                <a:solidFill>
                  <a:schemeClr val="tx1"/>
                </a:solidFill>
                <a:latin typeface="Georgia" pitchFamily="18" charset="0"/>
                <a:cs typeface="Arial" pitchFamily="34" charset="0"/>
              </a:defRPr>
            </a:lvl8pPr>
            <a:lvl9pPr marL="5181470" indent="-304792" eaLnBrk="0" fontAlgn="base" hangingPunct="0">
              <a:spcBef>
                <a:spcPct val="0"/>
              </a:spcBef>
              <a:spcAft>
                <a:spcPct val="0"/>
              </a:spcAft>
              <a:defRPr>
                <a:solidFill>
                  <a:schemeClr val="tx1"/>
                </a:solidFill>
                <a:latin typeface="Georgia" pitchFamily="18" charset="0"/>
                <a:cs typeface="Arial" pitchFamily="34" charset="0"/>
              </a:defRPr>
            </a:lvl9pPr>
          </a:lstStyle>
          <a:p>
            <a:fld id="{B864C2A0-13DB-4672-A985-EC954FB1BBDC}" type="slidenum">
              <a:rPr lang="en-US" smtClean="0">
                <a:latin typeface="Calibri" pitchFamily="34" charset="0"/>
                <a:cs typeface="Calibri" pitchFamily="34" charset="0"/>
              </a:rPr>
              <a:pPr/>
              <a:t>46</a:t>
            </a:fld>
            <a:endParaRPr lang="en-US" dirty="0" smtClean="0">
              <a:latin typeface="Calibri" pitchFamily="34" charset="0"/>
              <a:cs typeface="Calibri" pitchFamily="34" charset="0"/>
            </a:endParaRPr>
          </a:p>
        </p:txBody>
      </p:sp>
    </p:spTree>
    <p:extLst>
      <p:ext uri="{BB962C8B-B14F-4D97-AF65-F5344CB8AC3E}">
        <p14:creationId xmlns:p14="http://schemas.microsoft.com/office/powerpoint/2010/main" val="4181937359"/>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PPO Plans</a:t>
            </a:r>
            <a:endParaRPr lang="en-US" dirty="0"/>
          </a:p>
        </p:txBody>
      </p:sp>
    </p:spTree>
    <p:extLst>
      <p:ext uri="{BB962C8B-B14F-4D97-AF65-F5344CB8AC3E}">
        <p14:creationId xmlns:p14="http://schemas.microsoft.com/office/powerpoint/2010/main" val="18521198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p:txBody>
          <a:bodyPr/>
          <a:lstStyle/>
          <a:p>
            <a:pPr eaLnBrk="1" hangingPunct="1"/>
            <a:r>
              <a:rPr lang="en-US" dirty="0" smtClean="0"/>
              <a:t>About </a:t>
            </a:r>
            <a:r>
              <a:rPr lang="en-US" dirty="0" smtClean="0"/>
              <a:t>UC Medicare </a:t>
            </a:r>
            <a:r>
              <a:rPr lang="en-US" dirty="0" smtClean="0"/>
              <a:t>PPO</a:t>
            </a:r>
            <a:endParaRPr lang="en-US" dirty="0" smtClean="0"/>
          </a:p>
        </p:txBody>
      </p:sp>
      <p:sp>
        <p:nvSpPr>
          <p:cNvPr id="59396" name="Rectangle 5"/>
          <p:cNvSpPr>
            <a:spLocks noGrp="1" noChangeArrowheads="1"/>
          </p:cNvSpPr>
          <p:nvPr>
            <p:ph idx="1"/>
          </p:nvPr>
        </p:nvSpPr>
        <p:spPr>
          <a:xfrm>
            <a:off x="609600" y="2543425"/>
            <a:ext cx="10972800" cy="4140200"/>
          </a:xfrm>
        </p:spPr>
        <p:txBody>
          <a:bodyPr>
            <a:normAutofit fontScale="92500" lnSpcReduction="10000"/>
          </a:bodyPr>
          <a:lstStyle/>
          <a:p>
            <a:pPr>
              <a:lnSpc>
                <a:spcPct val="120000"/>
              </a:lnSpc>
              <a:buClr>
                <a:srgbClr val="FF0000"/>
              </a:buClr>
            </a:pPr>
            <a:r>
              <a:rPr lang="en-US" sz="4267" dirty="0">
                <a:solidFill>
                  <a:srgbClr val="FF0000"/>
                </a:solidFill>
              </a:rPr>
              <a:t>Medicare pays first for covered services</a:t>
            </a:r>
          </a:p>
          <a:p>
            <a:pPr>
              <a:lnSpc>
                <a:spcPct val="120000"/>
              </a:lnSpc>
              <a:buClr>
                <a:srgbClr val="FF0000"/>
              </a:buClr>
            </a:pPr>
            <a:r>
              <a:rPr lang="en-US" sz="4267" dirty="0">
                <a:solidFill>
                  <a:srgbClr val="FF0000"/>
                </a:solidFill>
              </a:rPr>
              <a:t>Anthem Blue Cross pays second</a:t>
            </a:r>
          </a:p>
          <a:p>
            <a:pPr>
              <a:lnSpc>
                <a:spcPct val="120000"/>
              </a:lnSpc>
              <a:buClr>
                <a:srgbClr val="FF0000"/>
              </a:buClr>
            </a:pPr>
            <a:r>
              <a:rPr lang="en-US" dirty="0" smtClean="0">
                <a:solidFill>
                  <a:srgbClr val="FF0000"/>
                </a:solidFill>
              </a:rPr>
              <a:t>You pay the balance</a:t>
            </a:r>
          </a:p>
          <a:p>
            <a:pPr lvl="1">
              <a:lnSpc>
                <a:spcPct val="120000"/>
              </a:lnSpc>
              <a:buClr>
                <a:srgbClr val="FF0000"/>
              </a:buClr>
            </a:pPr>
            <a:r>
              <a:rPr lang="en-US" sz="3600" dirty="0">
                <a:solidFill>
                  <a:srgbClr val="FF0000"/>
                </a:solidFill>
              </a:rPr>
              <a:t>~4% if covered by Medicare (20% of the 20% Medicare didn’t pay)</a:t>
            </a:r>
          </a:p>
          <a:p>
            <a:pPr lvl="1">
              <a:lnSpc>
                <a:spcPct val="120000"/>
              </a:lnSpc>
              <a:buClr>
                <a:srgbClr val="FF0000"/>
              </a:buClr>
            </a:pPr>
            <a:r>
              <a:rPr lang="en-US" dirty="0" smtClean="0">
                <a:solidFill>
                  <a:srgbClr val="FF0000"/>
                </a:solidFill>
              </a:rPr>
              <a:t>20% after $100 deductible if not covered by Medicare</a:t>
            </a:r>
          </a:p>
          <a:p>
            <a:pPr>
              <a:lnSpc>
                <a:spcPct val="120000"/>
              </a:lnSpc>
              <a:buClr>
                <a:srgbClr val="FF0000"/>
              </a:buClr>
            </a:pPr>
            <a:r>
              <a:rPr lang="en-US" dirty="0" smtClean="0">
                <a:solidFill>
                  <a:srgbClr val="FF0000"/>
                </a:solidFill>
              </a:rPr>
              <a:t>New for 2019:  </a:t>
            </a:r>
            <a:r>
              <a:rPr lang="en-US" b="1" dirty="0" smtClean="0">
                <a:solidFill>
                  <a:srgbClr val="FF0000"/>
                </a:solidFill>
              </a:rPr>
              <a:t>LiveHealth Online</a:t>
            </a:r>
            <a:r>
              <a:rPr lang="en-US" dirty="0" smtClean="0">
                <a:solidFill>
                  <a:srgbClr val="FF0000"/>
                </a:solidFill>
              </a:rPr>
              <a:t>:  $20</a:t>
            </a:r>
          </a:p>
        </p:txBody>
      </p:sp>
      <p:sp>
        <p:nvSpPr>
          <p:cNvPr id="58370" name="Slide Number Placeholder 5"/>
          <p:cNvSpPr>
            <a:spLocks noGrp="1"/>
          </p:cNvSpPr>
          <p:nvPr>
            <p:ph type="sldNum" sz="quarter" idx="12"/>
          </p:nvPr>
        </p:nvSpPr>
        <p:spPr/>
        <p:txBody>
          <a:bodyPr/>
          <a:lstStyle/>
          <a:p>
            <a:fld id="{9958C43F-259C-418A-9BC8-F3CA6D381EC4}" type="slidenum">
              <a:rPr lang="en-US" smtClean="0"/>
              <a:pPr/>
              <a:t>48</a:t>
            </a:fld>
            <a:endParaRPr lang="en-US" dirty="0"/>
          </a:p>
        </p:txBody>
      </p:sp>
      <p:pic>
        <p:nvPicPr>
          <p:cNvPr id="9" name="Picture 2" descr="Image result for anthem blue cross"/>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68802" y="1413522"/>
            <a:ext cx="3454399" cy="1003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7158069"/>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title"/>
          </p:nvPr>
        </p:nvSpPr>
        <p:spPr/>
        <p:txBody>
          <a:bodyPr>
            <a:normAutofit/>
          </a:bodyPr>
          <a:lstStyle/>
          <a:p>
            <a:pPr eaLnBrk="1" hangingPunct="1">
              <a:defRPr/>
            </a:pPr>
            <a:r>
              <a:rPr lang="en-US" dirty="0" smtClean="0"/>
              <a:t>UC </a:t>
            </a:r>
            <a:r>
              <a:rPr lang="en-US" dirty="0" smtClean="0"/>
              <a:t>Medicare PPO </a:t>
            </a:r>
            <a:r>
              <a:rPr lang="en-US" dirty="0" smtClean="0"/>
              <a:t>coverage</a:t>
            </a:r>
            <a:endParaRPr lang="en-US" dirty="0" smtClean="0"/>
          </a:p>
        </p:txBody>
      </p:sp>
      <p:sp>
        <p:nvSpPr>
          <p:cNvPr id="61444" name="Rectangle 6"/>
          <p:cNvSpPr>
            <a:spLocks noGrp="1" noChangeArrowheads="1"/>
          </p:cNvSpPr>
          <p:nvPr>
            <p:ph sz="half" idx="1"/>
          </p:nvPr>
        </p:nvSpPr>
        <p:spPr/>
        <p:txBody>
          <a:bodyPr>
            <a:normAutofit/>
          </a:bodyPr>
          <a:lstStyle/>
          <a:p>
            <a:pPr marL="711182" indent="-711182">
              <a:lnSpc>
                <a:spcPct val="110000"/>
              </a:lnSpc>
              <a:buClr>
                <a:srgbClr val="FF0000"/>
              </a:buClr>
            </a:pPr>
            <a:r>
              <a:rPr lang="en-US" b="1" dirty="0" smtClean="0">
                <a:solidFill>
                  <a:srgbClr val="FF0000"/>
                </a:solidFill>
              </a:rPr>
              <a:t>Medicare-covered services</a:t>
            </a:r>
          </a:p>
          <a:p>
            <a:pPr marL="1219170" lvl="1" indent="-609585">
              <a:lnSpc>
                <a:spcPct val="110000"/>
              </a:lnSpc>
              <a:buClr>
                <a:srgbClr val="FF0000"/>
              </a:buClr>
              <a:buFont typeface="Wingdings" pitchFamily="2" charset="2"/>
              <a:buAutoNum type="arabicPeriod"/>
            </a:pPr>
            <a:r>
              <a:rPr lang="en-US" dirty="0" smtClean="0">
                <a:solidFill>
                  <a:srgbClr val="FF0000"/>
                </a:solidFill>
              </a:rPr>
              <a:t>Deductible N/A</a:t>
            </a:r>
          </a:p>
          <a:p>
            <a:pPr marL="1219170" lvl="1" indent="-609585">
              <a:lnSpc>
                <a:spcPct val="110000"/>
              </a:lnSpc>
              <a:buClr>
                <a:srgbClr val="FF0000"/>
              </a:buClr>
              <a:buFont typeface="Wingdings" pitchFamily="2" charset="2"/>
              <a:buAutoNum type="arabicPeriod"/>
            </a:pPr>
            <a:r>
              <a:rPr lang="en-US" dirty="0" smtClean="0">
                <a:solidFill>
                  <a:srgbClr val="FF0000"/>
                </a:solidFill>
              </a:rPr>
              <a:t>4% (</a:t>
            </a:r>
            <a:r>
              <a:rPr lang="en-US" i="1" dirty="0" smtClean="0">
                <a:solidFill>
                  <a:srgbClr val="FF0000"/>
                </a:solidFill>
              </a:rPr>
              <a:t>20% of the 20% balance left after Medicare pays first</a:t>
            </a:r>
            <a:r>
              <a:rPr lang="en-US" dirty="0" smtClean="0">
                <a:solidFill>
                  <a:srgbClr val="FF0000"/>
                </a:solidFill>
              </a:rPr>
              <a:t>)</a:t>
            </a:r>
          </a:p>
          <a:p>
            <a:pPr marL="1219170" lvl="1" indent="-609585">
              <a:lnSpc>
                <a:spcPct val="110000"/>
              </a:lnSpc>
              <a:buClr>
                <a:srgbClr val="FF0000"/>
              </a:buClr>
              <a:buFont typeface="Wingdings" pitchFamily="2" charset="2"/>
              <a:buAutoNum type="arabicPeriod"/>
            </a:pPr>
            <a:r>
              <a:rPr lang="en-US" dirty="0" smtClean="0">
                <a:solidFill>
                  <a:srgbClr val="FF0000"/>
                </a:solidFill>
              </a:rPr>
              <a:t>$1,500 out-of-pocket limit</a:t>
            </a:r>
          </a:p>
          <a:p>
            <a:pPr marL="1597112" lvl="2" indent="-609585">
              <a:lnSpc>
                <a:spcPct val="110000"/>
              </a:lnSpc>
              <a:buClr>
                <a:srgbClr val="FF0000"/>
              </a:buClr>
            </a:pPr>
            <a:r>
              <a:rPr lang="en-US" dirty="0" smtClean="0">
                <a:solidFill>
                  <a:srgbClr val="FF0000"/>
                </a:solidFill>
              </a:rPr>
              <a:t>Per person, per year</a:t>
            </a:r>
          </a:p>
        </p:txBody>
      </p:sp>
      <p:sp>
        <p:nvSpPr>
          <p:cNvPr id="61445" name="Rectangle 7"/>
          <p:cNvSpPr>
            <a:spLocks noGrp="1" noChangeArrowheads="1"/>
          </p:cNvSpPr>
          <p:nvPr>
            <p:ph sz="half" idx="2"/>
          </p:nvPr>
        </p:nvSpPr>
        <p:spPr/>
        <p:txBody>
          <a:bodyPr>
            <a:normAutofit/>
          </a:bodyPr>
          <a:lstStyle/>
          <a:p>
            <a:pPr marL="507987" indent="-507987">
              <a:lnSpc>
                <a:spcPct val="120000"/>
              </a:lnSpc>
              <a:buClr>
                <a:srgbClr val="FF0000"/>
              </a:buClr>
            </a:pPr>
            <a:r>
              <a:rPr lang="en-US" b="1" dirty="0" smtClean="0">
                <a:solidFill>
                  <a:srgbClr val="FF0000"/>
                </a:solidFill>
              </a:rPr>
              <a:t>Services </a:t>
            </a:r>
            <a:r>
              <a:rPr lang="en-US" b="1" u="sng" dirty="0" smtClean="0">
                <a:solidFill>
                  <a:srgbClr val="FF0000"/>
                </a:solidFill>
              </a:rPr>
              <a:t>not</a:t>
            </a:r>
            <a:r>
              <a:rPr lang="en-US" b="1" dirty="0" smtClean="0">
                <a:solidFill>
                  <a:srgbClr val="FF0000"/>
                </a:solidFill>
              </a:rPr>
              <a:t> covered by Medicare</a:t>
            </a:r>
          </a:p>
          <a:p>
            <a:pPr marL="1066773" lvl="1" indent="-457189">
              <a:lnSpc>
                <a:spcPct val="120000"/>
              </a:lnSpc>
              <a:buClr>
                <a:srgbClr val="FF0000"/>
              </a:buClr>
              <a:buFont typeface="Wingdings" pitchFamily="2" charset="2"/>
              <a:buAutoNum type="arabicPeriod"/>
            </a:pPr>
            <a:r>
              <a:rPr lang="en-US" dirty="0" smtClean="0">
                <a:solidFill>
                  <a:srgbClr val="FF0000"/>
                </a:solidFill>
              </a:rPr>
              <a:t>$100 deductible</a:t>
            </a:r>
          </a:p>
          <a:p>
            <a:pPr marL="1625559" lvl="2" indent="-406390">
              <a:lnSpc>
                <a:spcPct val="120000"/>
              </a:lnSpc>
              <a:buClr>
                <a:srgbClr val="FF0000"/>
              </a:buClr>
            </a:pPr>
            <a:r>
              <a:rPr lang="en-US" dirty="0" smtClean="0">
                <a:solidFill>
                  <a:srgbClr val="FF0000"/>
                </a:solidFill>
              </a:rPr>
              <a:t>Per person, per year</a:t>
            </a:r>
          </a:p>
          <a:p>
            <a:pPr marL="1066773" lvl="1" indent="-457189">
              <a:lnSpc>
                <a:spcPct val="120000"/>
              </a:lnSpc>
              <a:buClr>
                <a:srgbClr val="FF0000"/>
              </a:buClr>
              <a:buFont typeface="Wingdings" pitchFamily="2" charset="2"/>
              <a:buAutoNum type="arabicPeriod"/>
            </a:pPr>
            <a:r>
              <a:rPr lang="en-US" dirty="0" smtClean="0">
                <a:solidFill>
                  <a:srgbClr val="FF0000"/>
                </a:solidFill>
              </a:rPr>
              <a:t>20% coinsurance</a:t>
            </a:r>
          </a:p>
          <a:p>
            <a:pPr marL="1066773" lvl="1" indent="-457189">
              <a:lnSpc>
                <a:spcPct val="120000"/>
              </a:lnSpc>
              <a:buClr>
                <a:srgbClr val="FF0000"/>
              </a:buClr>
              <a:buFont typeface="Wingdings" pitchFamily="2" charset="2"/>
              <a:buAutoNum type="arabicPeriod"/>
            </a:pPr>
            <a:r>
              <a:rPr lang="en-US" dirty="0" smtClean="0">
                <a:solidFill>
                  <a:srgbClr val="FF0000"/>
                </a:solidFill>
              </a:rPr>
              <a:t>$1,500 out-of-pocket </a:t>
            </a:r>
            <a:r>
              <a:rPr lang="en-US" dirty="0">
                <a:solidFill>
                  <a:srgbClr val="FF0000"/>
                </a:solidFill>
              </a:rPr>
              <a:t>l</a:t>
            </a:r>
            <a:r>
              <a:rPr lang="en-US" dirty="0" smtClean="0">
                <a:solidFill>
                  <a:srgbClr val="FF0000"/>
                </a:solidFill>
              </a:rPr>
              <a:t>imit </a:t>
            </a:r>
          </a:p>
          <a:p>
            <a:pPr marL="1444716" lvl="2" indent="-457189">
              <a:lnSpc>
                <a:spcPct val="120000"/>
              </a:lnSpc>
              <a:buClr>
                <a:srgbClr val="FF0000"/>
              </a:buClr>
            </a:pPr>
            <a:r>
              <a:rPr lang="en-US" dirty="0" smtClean="0">
                <a:solidFill>
                  <a:srgbClr val="FF0000"/>
                </a:solidFill>
              </a:rPr>
              <a:t>Per person, per year</a:t>
            </a:r>
          </a:p>
        </p:txBody>
      </p:sp>
      <p:sp>
        <p:nvSpPr>
          <p:cNvPr id="60418" name="Slide Number Placeholder 6"/>
          <p:cNvSpPr>
            <a:spLocks noGrp="1"/>
          </p:cNvSpPr>
          <p:nvPr>
            <p:ph type="sldNum" sz="quarter" idx="12"/>
          </p:nvPr>
        </p:nvSpPr>
        <p:spPr/>
        <p:txBody>
          <a:bodyPr/>
          <a:lstStyle/>
          <a:p>
            <a:pPr>
              <a:defRPr/>
            </a:pPr>
            <a:fld id="{0FB1C794-C8D0-42BD-823E-0ED98797E08F}" type="slidenum">
              <a:rPr lang="en-US">
                <a:solidFill>
                  <a:srgbClr val="FF0000"/>
                </a:solidFill>
              </a:rPr>
              <a:pPr>
                <a:defRPr/>
              </a:pPr>
              <a:t>49</a:t>
            </a:fld>
            <a:endParaRPr lang="en-US" dirty="0">
              <a:solidFill>
                <a:srgbClr val="FF0000"/>
              </a:solidFill>
            </a:endParaRPr>
          </a:p>
        </p:txBody>
      </p:sp>
      <p:sp>
        <p:nvSpPr>
          <p:cNvPr id="6" name="Left-Right Arrow 5"/>
          <p:cNvSpPr/>
          <p:nvPr/>
        </p:nvSpPr>
        <p:spPr>
          <a:xfrm>
            <a:off x="5476696" y="4509603"/>
            <a:ext cx="1320800" cy="406400"/>
          </a:xfrm>
          <a:prstGeom prst="lef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3840572164"/>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7297065-12DB-4451-8B30-EBF38A6018EA}" type="slidenum">
              <a:rPr lang="en-US" smtClean="0"/>
              <a:t>5</a:t>
            </a:fld>
            <a:endParaRPr lang="en-US"/>
          </a:p>
        </p:txBody>
      </p:sp>
      <p:sp>
        <p:nvSpPr>
          <p:cNvPr id="3" name="Title 2"/>
          <p:cNvSpPr>
            <a:spLocks noGrp="1"/>
          </p:cNvSpPr>
          <p:nvPr>
            <p:ph type="title"/>
          </p:nvPr>
        </p:nvSpPr>
        <p:spPr>
          <a:xfrm>
            <a:off x="2090436" y="319338"/>
            <a:ext cx="10515600" cy="729212"/>
          </a:xfrm>
        </p:spPr>
        <p:txBody>
          <a:bodyPr>
            <a:noAutofit/>
          </a:bodyPr>
          <a:lstStyle/>
          <a:p>
            <a:r>
              <a:rPr lang="en-US" sz="3600" dirty="0"/>
              <a:t>When can someone enroll in Medicare?</a:t>
            </a:r>
            <a:r>
              <a:rPr lang="en-US" sz="3600" dirty="0">
                <a:solidFill>
                  <a:srgbClr val="0F7FC5"/>
                </a:solidFill>
              </a:rPr>
              <a:t/>
            </a:r>
            <a:br>
              <a:rPr lang="en-US" sz="3600" dirty="0">
                <a:solidFill>
                  <a:srgbClr val="0F7FC5"/>
                </a:solidFill>
              </a:rPr>
            </a:br>
            <a:endParaRPr lang="en-US" sz="3600" dirty="0"/>
          </a:p>
        </p:txBody>
      </p:sp>
      <p:sp>
        <p:nvSpPr>
          <p:cNvPr id="4" name="Content Placeholder 3"/>
          <p:cNvSpPr>
            <a:spLocks noGrp="1"/>
          </p:cNvSpPr>
          <p:nvPr>
            <p:ph idx="1"/>
          </p:nvPr>
        </p:nvSpPr>
        <p:spPr>
          <a:xfrm>
            <a:off x="718834" y="1516732"/>
            <a:ext cx="10515600" cy="5010573"/>
          </a:xfrm>
        </p:spPr>
        <p:txBody>
          <a:bodyPr/>
          <a:lstStyle/>
          <a:p>
            <a:pPr marL="287338" lvl="1">
              <a:lnSpc>
                <a:spcPct val="150000"/>
              </a:lnSpc>
              <a:spcBef>
                <a:spcPts val="0"/>
              </a:spcBef>
              <a:spcAft>
                <a:spcPts val="1200"/>
              </a:spcAft>
              <a:buFont typeface="Arial"/>
              <a:buChar char="•"/>
              <a:defRPr/>
            </a:pPr>
            <a:r>
              <a:rPr lang="en-US" sz="1800" b="1" dirty="0">
                <a:solidFill>
                  <a:srgbClr val="1B3D6D"/>
                </a:solidFill>
              </a:rPr>
              <a:t>Initial Enrollment Period (IEP) </a:t>
            </a:r>
            <a:r>
              <a:rPr lang="en-US" sz="1800" dirty="0">
                <a:solidFill>
                  <a:srgbClr val="1B3D6D"/>
                </a:solidFill>
              </a:rPr>
              <a:t>– when first eligible for Medicare</a:t>
            </a:r>
          </a:p>
          <a:p>
            <a:pPr marL="287338" lvl="1">
              <a:lnSpc>
                <a:spcPct val="150000"/>
              </a:lnSpc>
              <a:spcBef>
                <a:spcPts val="0"/>
              </a:spcBef>
              <a:spcAft>
                <a:spcPts val="1200"/>
              </a:spcAft>
              <a:buFont typeface="Arial"/>
              <a:buChar char="•"/>
              <a:defRPr/>
            </a:pPr>
            <a:r>
              <a:rPr lang="en-US" sz="1800" b="1" dirty="0">
                <a:solidFill>
                  <a:srgbClr val="1B3D6D"/>
                </a:solidFill>
              </a:rPr>
              <a:t>Special Enrollment Period (SEP) </a:t>
            </a:r>
            <a:r>
              <a:rPr lang="en-US" sz="1800" dirty="0">
                <a:solidFill>
                  <a:srgbClr val="1B3D6D"/>
                </a:solidFill>
              </a:rPr>
              <a:t>– when covered by and leaving an employer group health plan</a:t>
            </a:r>
          </a:p>
          <a:p>
            <a:pPr marL="287338" lvl="1">
              <a:lnSpc>
                <a:spcPct val="150000"/>
              </a:lnSpc>
              <a:spcBef>
                <a:spcPts val="0"/>
              </a:spcBef>
              <a:spcAft>
                <a:spcPts val="1200"/>
              </a:spcAft>
              <a:buFont typeface="Arial"/>
              <a:buChar char="•"/>
              <a:defRPr/>
            </a:pPr>
            <a:r>
              <a:rPr lang="en-US" sz="1800" b="1" dirty="0">
                <a:solidFill>
                  <a:srgbClr val="1B3D6D"/>
                </a:solidFill>
              </a:rPr>
              <a:t>General Enrollment Period (GEP) </a:t>
            </a:r>
            <a:r>
              <a:rPr lang="en-US" sz="1800" dirty="0">
                <a:solidFill>
                  <a:srgbClr val="1B3D6D"/>
                </a:solidFill>
              </a:rPr>
              <a:t>– occurs each year for those who have missed IEP or SEP</a:t>
            </a:r>
          </a:p>
          <a:p>
            <a:endParaRPr lang="en-US" dirty="0"/>
          </a:p>
        </p:txBody>
      </p:sp>
    </p:spTree>
    <p:extLst>
      <p:ext uri="{BB962C8B-B14F-4D97-AF65-F5344CB8AC3E}">
        <p14:creationId xmlns:p14="http://schemas.microsoft.com/office/powerpoint/2010/main" val="22803482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5"/>
          <p:cNvSpPr>
            <a:spLocks noGrp="1"/>
          </p:cNvSpPr>
          <p:nvPr>
            <p:ph type="sldNum" sz="quarter" idx="12"/>
          </p:nvPr>
        </p:nvSpPr>
        <p:spPr>
          <a:xfrm>
            <a:off x="8737600" y="6248400"/>
            <a:ext cx="28448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eorgia" pitchFamily="18" charset="0"/>
                <a:cs typeface="Arial" pitchFamily="34" charset="0"/>
              </a:defRPr>
            </a:lvl1pPr>
            <a:lvl2pPr marL="990575" indent="-380990" eaLnBrk="0" hangingPunct="0">
              <a:defRPr>
                <a:solidFill>
                  <a:schemeClr val="tx1"/>
                </a:solidFill>
                <a:latin typeface="Georgia" pitchFamily="18" charset="0"/>
                <a:cs typeface="Arial" pitchFamily="34" charset="0"/>
              </a:defRPr>
            </a:lvl2pPr>
            <a:lvl3pPr marL="1523962" indent="-304792" eaLnBrk="0" hangingPunct="0">
              <a:defRPr>
                <a:solidFill>
                  <a:schemeClr val="tx1"/>
                </a:solidFill>
                <a:latin typeface="Georgia" pitchFamily="18" charset="0"/>
                <a:cs typeface="Arial" pitchFamily="34" charset="0"/>
              </a:defRPr>
            </a:lvl3pPr>
            <a:lvl4pPr marL="2133547" indent="-304792" eaLnBrk="0" hangingPunct="0">
              <a:defRPr>
                <a:solidFill>
                  <a:schemeClr val="tx1"/>
                </a:solidFill>
                <a:latin typeface="Georgia" pitchFamily="18" charset="0"/>
                <a:cs typeface="Arial" pitchFamily="34" charset="0"/>
              </a:defRPr>
            </a:lvl4pPr>
            <a:lvl5pPr marL="2743131" indent="-304792" eaLnBrk="0" hangingPunct="0">
              <a:defRPr>
                <a:solidFill>
                  <a:schemeClr val="tx1"/>
                </a:solidFill>
                <a:latin typeface="Georgia" pitchFamily="18" charset="0"/>
                <a:cs typeface="Arial" pitchFamily="34" charset="0"/>
              </a:defRPr>
            </a:lvl5pPr>
            <a:lvl6pPr marL="3352716" indent="-304792" eaLnBrk="0" fontAlgn="base" hangingPunct="0">
              <a:spcBef>
                <a:spcPct val="0"/>
              </a:spcBef>
              <a:spcAft>
                <a:spcPct val="0"/>
              </a:spcAft>
              <a:defRPr>
                <a:solidFill>
                  <a:schemeClr val="tx1"/>
                </a:solidFill>
                <a:latin typeface="Georgia" pitchFamily="18" charset="0"/>
                <a:cs typeface="Arial" pitchFamily="34" charset="0"/>
              </a:defRPr>
            </a:lvl6pPr>
            <a:lvl7pPr marL="3962301" indent="-304792" eaLnBrk="0" fontAlgn="base" hangingPunct="0">
              <a:spcBef>
                <a:spcPct val="0"/>
              </a:spcBef>
              <a:spcAft>
                <a:spcPct val="0"/>
              </a:spcAft>
              <a:defRPr>
                <a:solidFill>
                  <a:schemeClr val="tx1"/>
                </a:solidFill>
                <a:latin typeface="Georgia" pitchFamily="18" charset="0"/>
                <a:cs typeface="Arial" pitchFamily="34" charset="0"/>
              </a:defRPr>
            </a:lvl7pPr>
            <a:lvl8pPr marL="4571886" indent="-304792" eaLnBrk="0" fontAlgn="base" hangingPunct="0">
              <a:spcBef>
                <a:spcPct val="0"/>
              </a:spcBef>
              <a:spcAft>
                <a:spcPct val="0"/>
              </a:spcAft>
              <a:defRPr>
                <a:solidFill>
                  <a:schemeClr val="tx1"/>
                </a:solidFill>
                <a:latin typeface="Georgia" pitchFamily="18" charset="0"/>
                <a:cs typeface="Arial" pitchFamily="34" charset="0"/>
              </a:defRPr>
            </a:lvl8pPr>
            <a:lvl9pPr marL="5181470" indent="-304792"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AA65BEED-46BF-471F-A074-7C19FA807555}" type="slidenum">
              <a:rPr lang="en-US" smtClean="0">
                <a:latin typeface="Calibri" pitchFamily="34" charset="0"/>
                <a:cs typeface="Calibri" pitchFamily="34" charset="0"/>
              </a:rPr>
              <a:pPr eaLnBrk="1" hangingPunct="1"/>
              <a:t>50</a:t>
            </a:fld>
            <a:endParaRPr lang="en-US" dirty="0" smtClean="0">
              <a:latin typeface="Calibri" pitchFamily="34" charset="0"/>
              <a:cs typeface="Calibri" pitchFamily="34" charset="0"/>
            </a:endParaRPr>
          </a:p>
        </p:txBody>
      </p:sp>
      <p:sp>
        <p:nvSpPr>
          <p:cNvPr id="67587" name="Rectangle 2"/>
          <p:cNvSpPr>
            <a:spLocks noGrp="1" noChangeArrowheads="1"/>
          </p:cNvSpPr>
          <p:nvPr>
            <p:ph type="title"/>
          </p:nvPr>
        </p:nvSpPr>
        <p:spPr>
          <a:xfrm>
            <a:off x="1690977" y="-285166"/>
            <a:ext cx="10972800" cy="1384300"/>
          </a:xfrm>
        </p:spPr>
        <p:txBody>
          <a:bodyPr/>
          <a:lstStyle/>
          <a:p>
            <a:pPr eaLnBrk="1" hangingPunct="1"/>
            <a:r>
              <a:rPr lang="en-US" dirty="0" smtClean="0"/>
              <a:t>UC </a:t>
            </a:r>
            <a:r>
              <a:rPr lang="en-US" dirty="0" smtClean="0"/>
              <a:t>Medicare PPO </a:t>
            </a:r>
            <a:r>
              <a:rPr lang="en-US" dirty="0" smtClean="0"/>
              <a:t>coverage</a:t>
            </a:r>
            <a:endParaRPr lang="en-US" dirty="0" smtClean="0"/>
          </a:p>
        </p:txBody>
      </p:sp>
      <p:sp>
        <p:nvSpPr>
          <p:cNvPr id="67588" name="Rectangle 3"/>
          <p:cNvSpPr>
            <a:spLocks noChangeArrowheads="1"/>
          </p:cNvSpPr>
          <p:nvPr/>
        </p:nvSpPr>
        <p:spPr bwMode="auto">
          <a:xfrm>
            <a:off x="1066800" y="1221707"/>
            <a:ext cx="10058400" cy="2410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p>
            <a:pPr marL="609585" indent="-609585">
              <a:spcBef>
                <a:spcPct val="20000"/>
              </a:spcBef>
              <a:spcAft>
                <a:spcPct val="20000"/>
              </a:spcAft>
              <a:buClr>
                <a:srgbClr val="FF0000"/>
              </a:buClr>
              <a:buFont typeface="Wingdings" pitchFamily="2" charset="2"/>
              <a:buChar char="u"/>
            </a:pPr>
            <a:r>
              <a:rPr lang="en-US" sz="2667" dirty="0">
                <a:solidFill>
                  <a:srgbClr val="FF0000"/>
                </a:solidFill>
                <a:latin typeface="Proxima Nova" panose="02000506030000020004" pitchFamily="50" charset="0"/>
                <a:cs typeface="Calibri" pitchFamily="34" charset="0"/>
              </a:rPr>
              <a:t>Medicare primary, </a:t>
            </a:r>
            <a:r>
              <a:rPr lang="en-US" sz="2667" dirty="0">
                <a:solidFill>
                  <a:srgbClr val="FF0000"/>
                </a:solidFill>
                <a:latin typeface="Proxima Nova" panose="02000506030000020004" pitchFamily="50" charset="0"/>
                <a:cs typeface="Calibri" pitchFamily="34" charset="0"/>
              </a:rPr>
              <a:t>Medicare PPO secondary</a:t>
            </a:r>
            <a:endParaRPr lang="en-US" sz="2667" dirty="0">
              <a:solidFill>
                <a:srgbClr val="FF0000"/>
              </a:solidFill>
              <a:latin typeface="Proxima Nova" panose="02000506030000020004" pitchFamily="50" charset="0"/>
              <a:cs typeface="Calibri" pitchFamily="34" charset="0"/>
            </a:endParaRPr>
          </a:p>
          <a:p>
            <a:pPr marL="609585" indent="-609585">
              <a:spcBef>
                <a:spcPct val="20000"/>
              </a:spcBef>
              <a:spcAft>
                <a:spcPct val="20000"/>
              </a:spcAft>
              <a:buClr>
                <a:srgbClr val="FF0000"/>
              </a:buClr>
              <a:buFont typeface="Wingdings" pitchFamily="2" charset="2"/>
              <a:buChar char="u"/>
            </a:pPr>
            <a:r>
              <a:rPr lang="en-US" sz="2667" dirty="0">
                <a:solidFill>
                  <a:srgbClr val="FF0000"/>
                </a:solidFill>
                <a:latin typeface="Proxima Nova" panose="02000506030000020004" pitchFamily="50" charset="0"/>
                <a:cs typeface="Calibri" pitchFamily="34" charset="0"/>
              </a:rPr>
              <a:t>Caution:  </a:t>
            </a:r>
            <a:r>
              <a:rPr lang="en-US" sz="2667" u="sng" dirty="0">
                <a:solidFill>
                  <a:srgbClr val="FF0000"/>
                </a:solidFill>
                <a:latin typeface="Proxima Nova" panose="02000506030000020004" pitchFamily="50" charset="0"/>
                <a:cs typeface="Calibri" pitchFamily="34" charset="0"/>
              </a:rPr>
              <a:t>must use Medicare </a:t>
            </a:r>
            <a:r>
              <a:rPr lang="en-US" sz="2667" u="sng" dirty="0">
                <a:solidFill>
                  <a:srgbClr val="FF0000"/>
                </a:solidFill>
                <a:latin typeface="Proxima Nova" panose="02000506030000020004" pitchFamily="50" charset="0"/>
                <a:cs typeface="Calibri" pitchFamily="34" charset="0"/>
              </a:rPr>
              <a:t>providers</a:t>
            </a:r>
            <a:r>
              <a:rPr lang="en-US" sz="2667" dirty="0">
                <a:solidFill>
                  <a:srgbClr val="FF0000"/>
                </a:solidFill>
                <a:latin typeface="Proxima Nova" panose="02000506030000020004" pitchFamily="50" charset="0"/>
                <a:cs typeface="Calibri" pitchFamily="34" charset="0"/>
              </a:rPr>
              <a:t> </a:t>
            </a:r>
            <a:r>
              <a:rPr lang="en-US" sz="2667" b="1" dirty="0">
                <a:solidFill>
                  <a:srgbClr val="FF0000"/>
                </a:solidFill>
                <a:latin typeface="Proxima Nova" panose="02000506030000020004" pitchFamily="50" charset="0"/>
                <a:cs typeface="Calibri" pitchFamily="34" charset="0"/>
              </a:rPr>
              <a:t>(exception:  mental health providers)</a:t>
            </a:r>
            <a:r>
              <a:rPr lang="en-US" sz="2667" dirty="0">
                <a:solidFill>
                  <a:srgbClr val="FF0000"/>
                </a:solidFill>
                <a:latin typeface="Proxima Nova" panose="02000506030000020004" pitchFamily="50" charset="0"/>
                <a:cs typeface="Calibri" pitchFamily="34" charset="0"/>
              </a:rPr>
              <a:t> unless not covered by Medicare</a:t>
            </a:r>
          </a:p>
          <a:p>
            <a:pPr marL="609585" indent="-609585">
              <a:spcBef>
                <a:spcPct val="20000"/>
              </a:spcBef>
              <a:spcAft>
                <a:spcPct val="20000"/>
              </a:spcAft>
              <a:buClr>
                <a:srgbClr val="FF0000"/>
              </a:buClr>
              <a:buFont typeface="Wingdings" pitchFamily="2" charset="2"/>
              <a:buChar char="u"/>
            </a:pPr>
            <a:r>
              <a:rPr lang="en-US" sz="2667" dirty="0">
                <a:solidFill>
                  <a:srgbClr val="FF0000"/>
                </a:solidFill>
                <a:latin typeface="Proxima Nova" panose="02000506030000020004" pitchFamily="50" charset="0"/>
                <a:cs typeface="Calibri" pitchFamily="34" charset="0"/>
              </a:rPr>
              <a:t>Deductible only applies if not covered by Medicare (but covered by plan)</a:t>
            </a:r>
            <a:endParaRPr lang="en-US" sz="2667" dirty="0">
              <a:solidFill>
                <a:srgbClr val="FF0000"/>
              </a:solidFill>
              <a:latin typeface="Proxima Nova" panose="02000506030000020004" pitchFamily="50" charset="0"/>
              <a:cs typeface="Calibri" pitchFamily="34" charset="0"/>
            </a:endParaRPr>
          </a:p>
        </p:txBody>
      </p:sp>
      <p:graphicFrame>
        <p:nvGraphicFramePr>
          <p:cNvPr id="88116" name="Group 52"/>
          <p:cNvGraphicFramePr>
            <a:graphicFrameLocks noGrp="1"/>
          </p:cNvGraphicFramePr>
          <p:nvPr>
            <p:ph type="tbl" idx="1"/>
            <p:extLst/>
          </p:nvPr>
        </p:nvGraphicFramePr>
        <p:xfrm>
          <a:off x="711200" y="3877347"/>
          <a:ext cx="6807200" cy="2627297"/>
        </p:xfrm>
        <a:graphic>
          <a:graphicData uri="http://schemas.openxmlformats.org/drawingml/2006/table">
            <a:tbl>
              <a:tblPr>
                <a:tableStyleId>{5940675A-B579-460E-94D1-54222C63F5DA}</a:tableStyleId>
              </a:tblPr>
              <a:tblGrid>
                <a:gridCol w="3946203"/>
                <a:gridCol w="2860997"/>
              </a:tblGrid>
              <a:tr h="676629">
                <a:tc>
                  <a:txBody>
                    <a:bodyPr/>
                    <a:lstStyle/>
                    <a:p>
                      <a:pPr marL="0" marR="0" lvl="0" indent="0" algn="ctr" defTabSz="914400" rtl="0" eaLnBrk="1" fontAlgn="base" latinLnBrk="0" hangingPunct="1">
                        <a:lnSpc>
                          <a:spcPct val="80000"/>
                        </a:lnSpc>
                        <a:spcBef>
                          <a:spcPct val="0"/>
                        </a:spcBef>
                        <a:spcAft>
                          <a:spcPct val="20000"/>
                        </a:spcAft>
                        <a:buClr>
                          <a:schemeClr val="accent1"/>
                        </a:buClr>
                        <a:buSzTx/>
                        <a:buFont typeface="Wingdings" pitchFamily="2" charset="2"/>
                        <a:buNone/>
                        <a:tabLst/>
                        <a:defRPr/>
                      </a:pPr>
                      <a:r>
                        <a:rPr kumimoji="0" lang="en-US" sz="2400" b="1" i="1" u="none" strike="noStrike" cap="none" normalizeH="0" baseline="0" dirty="0" smtClean="0">
                          <a:ln>
                            <a:noFill/>
                          </a:ln>
                          <a:solidFill>
                            <a:srgbClr val="FF0000"/>
                          </a:solidFill>
                          <a:effectLst/>
                          <a:latin typeface="Proxima Nova" panose="02000506030000020004" pitchFamily="50" charset="0"/>
                        </a:rPr>
                        <a:t>Self only coverage</a:t>
                      </a:r>
                      <a:endParaRPr kumimoji="0" lang="en-US" sz="2400" b="1" i="1" u="none" strike="noStrike" cap="none" normalizeH="0" baseline="0" dirty="0" smtClean="0">
                        <a:ln>
                          <a:noFill/>
                        </a:ln>
                        <a:solidFill>
                          <a:srgbClr val="FF0000"/>
                        </a:solidFill>
                        <a:effectLst/>
                        <a:latin typeface="Proxima Nova" panose="02000506030000020004" pitchFamily="50" charset="0"/>
                        <a:cs typeface="Calibri" pitchFamily="34" charset="0"/>
                      </a:endParaRPr>
                    </a:p>
                  </a:txBody>
                  <a:tcPr marL="121920" marR="121920" marT="45707" marB="45707"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tcPr>
                </a:tc>
                <a:tc>
                  <a:txBody>
                    <a:bodyPr/>
                    <a:lstStyle/>
                    <a:p>
                      <a:pPr marL="0" marR="0" lvl="0" indent="0" algn="ctr" defTabSz="914400" rtl="0" eaLnBrk="1" fontAlgn="base" latinLnBrk="0" hangingPunct="1">
                        <a:lnSpc>
                          <a:spcPct val="80000"/>
                        </a:lnSpc>
                        <a:spcBef>
                          <a:spcPct val="0"/>
                        </a:spcBef>
                        <a:spcAft>
                          <a:spcPct val="20000"/>
                        </a:spcAft>
                        <a:buClr>
                          <a:schemeClr val="accent1"/>
                        </a:buClr>
                        <a:buSzTx/>
                        <a:buFont typeface="Wingdings" pitchFamily="2" charset="2"/>
                        <a:buNone/>
                        <a:tabLst/>
                      </a:pPr>
                      <a:r>
                        <a:rPr kumimoji="0" lang="en-US" sz="2400" b="1" u="none" strike="noStrike" cap="none" normalizeH="0" baseline="0" dirty="0" smtClean="0">
                          <a:ln>
                            <a:noFill/>
                          </a:ln>
                          <a:solidFill>
                            <a:srgbClr val="FF0000"/>
                          </a:solidFill>
                          <a:effectLst/>
                          <a:latin typeface="Proxima Nova" panose="02000506030000020004" pitchFamily="50" charset="0"/>
                        </a:rPr>
                        <a:t>Not covered by Medicare*</a:t>
                      </a:r>
                      <a:endParaRPr kumimoji="0" lang="en-US" sz="2400" b="1" i="0" u="none" strike="noStrike" cap="none" normalizeH="0" baseline="0" dirty="0" smtClean="0">
                        <a:ln>
                          <a:noFill/>
                        </a:ln>
                        <a:solidFill>
                          <a:srgbClr val="FF0000"/>
                        </a:solidFill>
                        <a:effectLst/>
                        <a:latin typeface="Proxima Nova" panose="02000506030000020004" pitchFamily="50" charset="0"/>
                        <a:cs typeface="Calibri" pitchFamily="34" charset="0"/>
                      </a:endParaRPr>
                    </a:p>
                  </a:txBody>
                  <a:tcPr marL="121920" marR="121920" marT="45707" marB="45707"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tcPr>
                </a:tc>
              </a:tr>
              <a:tr h="622979">
                <a:tc>
                  <a:txBody>
                    <a:bodyPr/>
                    <a:lstStyle/>
                    <a:p>
                      <a:pPr marL="0" marR="0" lvl="0" indent="0" algn="l" defTabSz="914400" rtl="0" eaLnBrk="1" fontAlgn="base" latinLnBrk="0" hangingPunct="1">
                        <a:lnSpc>
                          <a:spcPct val="80000"/>
                        </a:lnSpc>
                        <a:spcBef>
                          <a:spcPct val="0"/>
                        </a:spcBef>
                        <a:spcAft>
                          <a:spcPct val="20000"/>
                        </a:spcAft>
                        <a:buClr>
                          <a:schemeClr val="accent1"/>
                        </a:buClr>
                        <a:buSzTx/>
                        <a:buFont typeface="Wingdings" pitchFamily="2" charset="2"/>
                        <a:buNone/>
                        <a:tabLst/>
                      </a:pPr>
                      <a:r>
                        <a:rPr kumimoji="0" lang="en-US" sz="2400" b="1" u="none" strike="noStrike" cap="none" normalizeH="0" baseline="0" dirty="0" smtClean="0">
                          <a:ln>
                            <a:noFill/>
                          </a:ln>
                          <a:solidFill>
                            <a:srgbClr val="FF0000"/>
                          </a:solidFill>
                          <a:effectLst/>
                          <a:latin typeface="Proxima Nova" panose="02000506030000020004" pitchFamily="50" charset="0"/>
                        </a:rPr>
                        <a:t>1:  Deductible</a:t>
                      </a:r>
                      <a:endParaRPr kumimoji="0" lang="en-US" sz="2400" b="1" i="0" u="none" strike="noStrike" cap="none" normalizeH="0" baseline="0" dirty="0" smtClean="0">
                        <a:ln>
                          <a:noFill/>
                        </a:ln>
                        <a:solidFill>
                          <a:srgbClr val="FF0000"/>
                        </a:solidFill>
                        <a:effectLst/>
                        <a:latin typeface="Proxima Nova" panose="02000506030000020004" pitchFamily="50" charset="0"/>
                        <a:cs typeface="Calibri" pitchFamily="34" charset="0"/>
                      </a:endParaRPr>
                    </a:p>
                  </a:txBody>
                  <a:tcPr marL="121920" marR="121920" marT="45707" marB="45707"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tcPr>
                </a:tc>
                <a:tc>
                  <a:txBody>
                    <a:bodyPr/>
                    <a:lstStyle/>
                    <a:p>
                      <a:pPr marL="0" marR="0" lvl="0" indent="0" algn="ctr" defTabSz="914400" rtl="0" eaLnBrk="1" fontAlgn="base" latinLnBrk="0" hangingPunct="1">
                        <a:lnSpc>
                          <a:spcPct val="80000"/>
                        </a:lnSpc>
                        <a:spcBef>
                          <a:spcPct val="0"/>
                        </a:spcBef>
                        <a:spcAft>
                          <a:spcPct val="20000"/>
                        </a:spcAft>
                        <a:buClr>
                          <a:schemeClr val="accent1"/>
                        </a:buClr>
                        <a:buSzTx/>
                        <a:buFont typeface="Wingdings" pitchFamily="2" charset="2"/>
                        <a:buNone/>
                        <a:tabLst/>
                      </a:pPr>
                      <a:r>
                        <a:rPr kumimoji="0" lang="en-US" sz="2400" u="none" strike="noStrike" cap="none" normalizeH="0" baseline="0" dirty="0" smtClean="0">
                          <a:ln>
                            <a:noFill/>
                          </a:ln>
                          <a:solidFill>
                            <a:srgbClr val="FF0000"/>
                          </a:solidFill>
                          <a:effectLst/>
                          <a:latin typeface="Proxima Nova" panose="02000506030000020004" pitchFamily="50" charset="0"/>
                        </a:rPr>
                        <a:t>$100</a:t>
                      </a:r>
                      <a:endParaRPr kumimoji="0" lang="en-US" sz="2400" b="0" i="0" u="none" strike="noStrike" cap="none" normalizeH="0" baseline="0" dirty="0" smtClean="0">
                        <a:ln>
                          <a:noFill/>
                        </a:ln>
                        <a:solidFill>
                          <a:srgbClr val="FF0000"/>
                        </a:solidFill>
                        <a:effectLst/>
                        <a:latin typeface="Proxima Nova" panose="02000506030000020004" pitchFamily="50" charset="0"/>
                        <a:cs typeface="Calibri" pitchFamily="34" charset="0"/>
                      </a:endParaRPr>
                    </a:p>
                  </a:txBody>
                  <a:tcPr marL="121920" marR="121920" marT="45707" marB="45707"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tcPr>
                </a:tc>
              </a:tr>
              <a:tr h="620367">
                <a:tc>
                  <a:txBody>
                    <a:bodyPr/>
                    <a:lstStyle/>
                    <a:p>
                      <a:pPr marL="0" marR="0" lvl="0" indent="0" algn="l" defTabSz="914400" rtl="0" eaLnBrk="1" fontAlgn="base" latinLnBrk="0" hangingPunct="1">
                        <a:lnSpc>
                          <a:spcPct val="80000"/>
                        </a:lnSpc>
                        <a:spcBef>
                          <a:spcPct val="0"/>
                        </a:spcBef>
                        <a:spcAft>
                          <a:spcPct val="20000"/>
                        </a:spcAft>
                        <a:buClr>
                          <a:schemeClr val="accent1"/>
                        </a:buClr>
                        <a:buSzTx/>
                        <a:buFont typeface="Wingdings" pitchFamily="2" charset="2"/>
                        <a:buNone/>
                        <a:tabLst/>
                      </a:pPr>
                      <a:r>
                        <a:rPr kumimoji="0" lang="en-US" sz="2400" b="1" u="none" strike="noStrike" cap="none" normalizeH="0" baseline="0" dirty="0" smtClean="0">
                          <a:ln>
                            <a:noFill/>
                          </a:ln>
                          <a:solidFill>
                            <a:srgbClr val="FF0000"/>
                          </a:solidFill>
                          <a:effectLst/>
                          <a:latin typeface="Proxima Nova" panose="02000506030000020004" pitchFamily="50" charset="0"/>
                        </a:rPr>
                        <a:t>2:  Coinsurance</a:t>
                      </a:r>
                      <a:endParaRPr kumimoji="0" lang="en-US" sz="2400" b="1" i="0" u="none" strike="noStrike" cap="none" normalizeH="0" baseline="0" dirty="0" smtClean="0">
                        <a:ln>
                          <a:noFill/>
                        </a:ln>
                        <a:solidFill>
                          <a:srgbClr val="FF0000"/>
                        </a:solidFill>
                        <a:effectLst/>
                        <a:latin typeface="Proxima Nova" panose="02000506030000020004" pitchFamily="50" charset="0"/>
                        <a:cs typeface="Calibri" pitchFamily="34" charset="0"/>
                      </a:endParaRPr>
                    </a:p>
                  </a:txBody>
                  <a:tcPr marL="121920" marR="121920" marT="45707" marB="45707"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tcPr>
                </a:tc>
                <a:tc>
                  <a:txBody>
                    <a:bodyPr/>
                    <a:lstStyle/>
                    <a:p>
                      <a:pPr marL="0" marR="0" lvl="0" indent="0" algn="ctr" defTabSz="914400" rtl="0" eaLnBrk="1" fontAlgn="base" latinLnBrk="0" hangingPunct="1">
                        <a:lnSpc>
                          <a:spcPct val="80000"/>
                        </a:lnSpc>
                        <a:spcBef>
                          <a:spcPct val="0"/>
                        </a:spcBef>
                        <a:spcAft>
                          <a:spcPct val="20000"/>
                        </a:spcAft>
                        <a:buClr>
                          <a:schemeClr val="accent1"/>
                        </a:buClr>
                        <a:buSzTx/>
                        <a:buFont typeface="Wingdings" pitchFamily="2" charset="2"/>
                        <a:buNone/>
                        <a:tabLst/>
                      </a:pPr>
                      <a:r>
                        <a:rPr kumimoji="0" lang="en-US" sz="2400" u="none" strike="noStrike" cap="none" normalizeH="0" baseline="0" dirty="0" smtClean="0">
                          <a:ln>
                            <a:noFill/>
                          </a:ln>
                          <a:solidFill>
                            <a:srgbClr val="FF0000"/>
                          </a:solidFill>
                          <a:effectLst/>
                          <a:latin typeface="Proxima Nova" panose="02000506030000020004" pitchFamily="50" charset="0"/>
                        </a:rPr>
                        <a:t>20%</a:t>
                      </a:r>
                      <a:endParaRPr kumimoji="0" lang="en-US" sz="2400" b="1" i="0" u="none" strike="noStrike" cap="none" normalizeH="0" baseline="0" dirty="0" smtClean="0">
                        <a:ln>
                          <a:noFill/>
                        </a:ln>
                        <a:solidFill>
                          <a:srgbClr val="FF0000"/>
                        </a:solidFill>
                        <a:effectLst/>
                        <a:latin typeface="Proxima Nova" panose="02000506030000020004" pitchFamily="50" charset="0"/>
                        <a:cs typeface="Calibri" pitchFamily="34" charset="0"/>
                      </a:endParaRPr>
                    </a:p>
                  </a:txBody>
                  <a:tcPr marL="121920" marR="121920" marT="45707" marB="45707"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tcPr>
                </a:tc>
              </a:tr>
              <a:tr h="707321">
                <a:tc>
                  <a:txBody>
                    <a:bodyPr/>
                    <a:lstStyle/>
                    <a:p>
                      <a:pPr marL="0" marR="0" lvl="0" indent="0" algn="l" defTabSz="914400" rtl="0" eaLnBrk="1" fontAlgn="base" latinLnBrk="0" hangingPunct="1">
                        <a:lnSpc>
                          <a:spcPct val="80000"/>
                        </a:lnSpc>
                        <a:spcBef>
                          <a:spcPct val="0"/>
                        </a:spcBef>
                        <a:spcAft>
                          <a:spcPct val="20000"/>
                        </a:spcAft>
                        <a:buClr>
                          <a:schemeClr val="accent1"/>
                        </a:buClr>
                        <a:buSzTx/>
                        <a:buFont typeface="Wingdings" pitchFamily="2" charset="2"/>
                        <a:buNone/>
                        <a:tabLst/>
                      </a:pPr>
                      <a:r>
                        <a:rPr kumimoji="0" lang="en-US" sz="2400" b="1" u="none" strike="noStrike" cap="none" normalizeH="0" baseline="0" dirty="0" smtClean="0">
                          <a:ln>
                            <a:noFill/>
                          </a:ln>
                          <a:solidFill>
                            <a:srgbClr val="FF0000"/>
                          </a:solidFill>
                          <a:effectLst/>
                          <a:latin typeface="Proxima Nova" panose="02000506030000020004" pitchFamily="50" charset="0"/>
                        </a:rPr>
                        <a:t>3:  Out-of-Pocket Limit</a:t>
                      </a:r>
                      <a:endParaRPr kumimoji="0" lang="en-US" sz="2400" b="1" i="0" u="none" strike="noStrike" cap="none" normalizeH="0" baseline="0" dirty="0" smtClean="0">
                        <a:ln>
                          <a:noFill/>
                        </a:ln>
                        <a:solidFill>
                          <a:srgbClr val="FF0000"/>
                        </a:solidFill>
                        <a:effectLst/>
                        <a:latin typeface="Proxima Nova" panose="02000506030000020004" pitchFamily="50" charset="0"/>
                        <a:cs typeface="Calibri" pitchFamily="34" charset="0"/>
                      </a:endParaRPr>
                    </a:p>
                  </a:txBody>
                  <a:tcPr marL="121920" marR="121920" marT="45707" marB="45707"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tcPr>
                </a:tc>
                <a:tc>
                  <a:txBody>
                    <a:bodyPr/>
                    <a:lstStyle/>
                    <a:p>
                      <a:pPr marL="0" marR="0" lvl="0" indent="0" algn="ctr" defTabSz="914400" rtl="0" eaLnBrk="1" fontAlgn="base" latinLnBrk="0" hangingPunct="1">
                        <a:lnSpc>
                          <a:spcPct val="80000"/>
                        </a:lnSpc>
                        <a:spcBef>
                          <a:spcPct val="0"/>
                        </a:spcBef>
                        <a:spcAft>
                          <a:spcPct val="20000"/>
                        </a:spcAft>
                        <a:buClr>
                          <a:schemeClr val="accent1"/>
                        </a:buClr>
                        <a:buSzTx/>
                        <a:buFont typeface="Wingdings" pitchFamily="2" charset="2"/>
                        <a:buNone/>
                        <a:tabLst/>
                      </a:pPr>
                      <a:r>
                        <a:rPr kumimoji="0" lang="en-US" sz="2400" u="none" strike="noStrike" cap="none" normalizeH="0" baseline="0" dirty="0" smtClean="0">
                          <a:ln>
                            <a:noFill/>
                          </a:ln>
                          <a:solidFill>
                            <a:srgbClr val="FF0000"/>
                          </a:solidFill>
                          <a:effectLst/>
                          <a:latin typeface="Proxima Nova" panose="02000506030000020004" pitchFamily="50" charset="0"/>
                        </a:rPr>
                        <a:t>$1,500</a:t>
                      </a:r>
                      <a:endParaRPr kumimoji="0" lang="en-US" sz="2400" b="0" i="0" u="none" strike="noStrike" cap="none" normalizeH="0" baseline="0" dirty="0" smtClean="0">
                        <a:ln>
                          <a:noFill/>
                        </a:ln>
                        <a:solidFill>
                          <a:srgbClr val="FF0000"/>
                        </a:solidFill>
                        <a:effectLst/>
                        <a:latin typeface="Proxima Nova" panose="02000506030000020004" pitchFamily="50" charset="0"/>
                        <a:cs typeface="Calibri" pitchFamily="34" charset="0"/>
                      </a:endParaRPr>
                    </a:p>
                  </a:txBody>
                  <a:tcPr marL="121920" marR="121920" marT="45707" marB="45707"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tcPr>
                </a:tc>
              </a:tr>
            </a:tbl>
          </a:graphicData>
        </a:graphic>
      </p:graphicFrame>
      <p:sp>
        <p:nvSpPr>
          <p:cNvPr id="67611" name="TextBox 5"/>
          <p:cNvSpPr txBox="1">
            <a:spLocks noChangeArrowheads="1"/>
          </p:cNvSpPr>
          <p:nvPr/>
        </p:nvSpPr>
        <p:spPr bwMode="auto">
          <a:xfrm>
            <a:off x="7823200" y="3877347"/>
            <a:ext cx="3759200" cy="1938992"/>
          </a:xfrm>
          <a:prstGeom prst="rect">
            <a:avLst/>
          </a:prstGeom>
          <a:noFill/>
          <a:ln w="25400">
            <a:solidFill>
              <a:srgbClr val="FF0000"/>
            </a:solidFill>
            <a:prstDash val="sysDash"/>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marL="285750" indent="-285750" eaLnBrk="0" hangingPunct="0">
              <a:defRPr>
                <a:solidFill>
                  <a:schemeClr val="tx1"/>
                </a:solidFill>
                <a:latin typeface="Georgia" pitchFamily="18" charset="0"/>
                <a:cs typeface="Arial" pitchFamily="34" charset="0"/>
              </a:defRPr>
            </a:lvl1pPr>
            <a:lvl2pPr marL="742950" indent="-285750" eaLnBrk="0" hangingPunct="0">
              <a:defRPr>
                <a:solidFill>
                  <a:schemeClr val="tx1"/>
                </a:solidFill>
                <a:latin typeface="Georgia" pitchFamily="18" charset="0"/>
                <a:cs typeface="Arial" pitchFamily="34" charset="0"/>
              </a:defRPr>
            </a:lvl2pPr>
            <a:lvl3pPr marL="1143000" indent="-228600" eaLnBrk="0" hangingPunct="0">
              <a:defRPr>
                <a:solidFill>
                  <a:schemeClr val="tx1"/>
                </a:solidFill>
                <a:latin typeface="Georgia" pitchFamily="18" charset="0"/>
                <a:cs typeface="Arial" pitchFamily="34" charset="0"/>
              </a:defRPr>
            </a:lvl3pPr>
            <a:lvl4pPr marL="1600200" indent="-228600" eaLnBrk="0" hangingPunct="0">
              <a:defRPr>
                <a:solidFill>
                  <a:schemeClr val="tx1"/>
                </a:solidFill>
                <a:latin typeface="Georgia" pitchFamily="18" charset="0"/>
                <a:cs typeface="Arial" pitchFamily="34" charset="0"/>
              </a:defRPr>
            </a:lvl4pPr>
            <a:lvl5pPr marL="2057400" indent="-228600" eaLnBrk="0" hangingPunct="0">
              <a:defRPr>
                <a:solidFill>
                  <a:schemeClr val="tx1"/>
                </a:solidFill>
                <a:latin typeface="Georgia" pitchFamily="18" charset="0"/>
                <a:cs typeface="Arial" pitchFamily="34" charset="0"/>
              </a:defRPr>
            </a:lvl5pPr>
            <a:lvl6pPr marL="2514600" indent="-228600"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eaLnBrk="0" fontAlgn="base" hangingPunct="0">
              <a:spcBef>
                <a:spcPct val="0"/>
              </a:spcBef>
              <a:spcAft>
                <a:spcPct val="0"/>
              </a:spcAft>
              <a:defRPr>
                <a:solidFill>
                  <a:schemeClr val="tx1"/>
                </a:solidFill>
                <a:latin typeface="Georgia" pitchFamily="18" charset="0"/>
                <a:cs typeface="Arial" pitchFamily="34" charset="0"/>
              </a:defRPr>
            </a:lvl9pPr>
          </a:lstStyle>
          <a:p>
            <a:pPr marL="0" indent="0" eaLnBrk="1" hangingPunct="1"/>
            <a:r>
              <a:rPr lang="en-US" sz="2400" dirty="0">
                <a:solidFill>
                  <a:srgbClr val="FF0000"/>
                </a:solidFill>
                <a:latin typeface="Proxima Nova" panose="02000506030000020004" pitchFamily="50" charset="0"/>
                <a:cs typeface="Calibri" pitchFamily="34" charset="0"/>
              </a:rPr>
              <a:t>Examples:</a:t>
            </a:r>
          </a:p>
          <a:p>
            <a:pPr eaLnBrk="1" hangingPunct="1">
              <a:buFont typeface="Georgia" pitchFamily="18" charset="0"/>
              <a:buChar char="*"/>
            </a:pPr>
            <a:r>
              <a:rPr lang="en-US" sz="2400" i="1" dirty="0">
                <a:solidFill>
                  <a:srgbClr val="FF0000"/>
                </a:solidFill>
                <a:latin typeface="Proxima Nova" panose="02000506030000020004" pitchFamily="50" charset="0"/>
                <a:cs typeface="Calibri" pitchFamily="34" charset="0"/>
              </a:rPr>
              <a:t>Acupuncture</a:t>
            </a:r>
          </a:p>
          <a:p>
            <a:pPr eaLnBrk="1" hangingPunct="1">
              <a:buFont typeface="Georgia" pitchFamily="18" charset="0"/>
              <a:buChar char="*"/>
            </a:pPr>
            <a:r>
              <a:rPr lang="en-US" sz="2400" i="1" dirty="0">
                <a:solidFill>
                  <a:srgbClr val="FF0000"/>
                </a:solidFill>
                <a:latin typeface="Proxima Nova" panose="02000506030000020004" pitchFamily="50" charset="0"/>
                <a:cs typeface="Calibri" pitchFamily="34" charset="0"/>
              </a:rPr>
              <a:t>Hearing aids</a:t>
            </a:r>
          </a:p>
          <a:p>
            <a:pPr eaLnBrk="1" hangingPunct="1">
              <a:buFont typeface="Georgia" pitchFamily="18" charset="0"/>
              <a:buChar char="*"/>
            </a:pPr>
            <a:r>
              <a:rPr lang="en-US" sz="2400" i="1" dirty="0">
                <a:solidFill>
                  <a:srgbClr val="FF0000"/>
                </a:solidFill>
                <a:latin typeface="Proxima Nova" panose="02000506030000020004" pitchFamily="50" charset="0"/>
                <a:cs typeface="Calibri" pitchFamily="34" charset="0"/>
              </a:rPr>
              <a:t>MFTs</a:t>
            </a:r>
            <a:endParaRPr lang="en-US" sz="2400" i="1" dirty="0">
              <a:solidFill>
                <a:srgbClr val="FF0000"/>
              </a:solidFill>
              <a:latin typeface="Proxima Nova" panose="02000506030000020004" pitchFamily="50" charset="0"/>
              <a:cs typeface="Calibri" pitchFamily="34" charset="0"/>
            </a:endParaRPr>
          </a:p>
          <a:p>
            <a:pPr eaLnBrk="1" hangingPunct="1">
              <a:buFont typeface="Georgia" pitchFamily="18" charset="0"/>
              <a:buChar char="*"/>
            </a:pPr>
            <a:r>
              <a:rPr lang="en-US" sz="2400" i="1" dirty="0">
                <a:solidFill>
                  <a:srgbClr val="FF0000"/>
                </a:solidFill>
                <a:latin typeface="Proxima Nova" panose="02000506030000020004" pitchFamily="50" charset="0"/>
                <a:cs typeface="Calibri" pitchFamily="34" charset="0"/>
              </a:rPr>
              <a:t>Services </a:t>
            </a:r>
            <a:r>
              <a:rPr lang="en-US" sz="2400" i="1" dirty="0">
                <a:solidFill>
                  <a:srgbClr val="FF0000"/>
                </a:solidFill>
                <a:latin typeface="Proxima Nova" panose="02000506030000020004" pitchFamily="50" charset="0"/>
                <a:cs typeface="Calibri" pitchFamily="34" charset="0"/>
              </a:rPr>
              <a:t>outside U.S.A.</a:t>
            </a:r>
          </a:p>
        </p:txBody>
      </p:sp>
      <p:pic>
        <p:nvPicPr>
          <p:cNvPr id="5122" name="Picture 2" descr="Image result for blue cros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60000" y="3912159"/>
            <a:ext cx="1331120" cy="133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6757256"/>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Rectangle 4"/>
          <p:cNvSpPr>
            <a:spLocks noGrp="1" noChangeArrowheads="1"/>
          </p:cNvSpPr>
          <p:nvPr>
            <p:ph type="title"/>
          </p:nvPr>
        </p:nvSpPr>
        <p:spPr/>
        <p:txBody>
          <a:bodyPr>
            <a:normAutofit/>
          </a:bodyPr>
          <a:lstStyle/>
          <a:p>
            <a:pPr eaLnBrk="1" hangingPunct="1">
              <a:defRPr/>
            </a:pPr>
            <a:r>
              <a:rPr lang="en-US" dirty="0" smtClean="0"/>
              <a:t>UC </a:t>
            </a:r>
            <a:r>
              <a:rPr lang="en-US" dirty="0" smtClean="0"/>
              <a:t>Medicare </a:t>
            </a:r>
            <a:r>
              <a:rPr lang="en-US" dirty="0"/>
              <a:t>PPO </a:t>
            </a:r>
            <a:r>
              <a:rPr lang="en-US" dirty="0" smtClean="0"/>
              <a:t>R</a:t>
            </a:r>
            <a:r>
              <a:rPr lang="en-US" baseline="-25000" dirty="0" smtClean="0"/>
              <a:t>x</a:t>
            </a:r>
            <a:endParaRPr lang="en-US" dirty="0"/>
          </a:p>
        </p:txBody>
      </p:sp>
      <p:sp>
        <p:nvSpPr>
          <p:cNvPr id="64516" name="Rectangle 5"/>
          <p:cNvSpPr>
            <a:spLocks noGrp="1" noChangeArrowheads="1"/>
          </p:cNvSpPr>
          <p:nvPr>
            <p:ph idx="1"/>
          </p:nvPr>
        </p:nvSpPr>
        <p:spPr>
          <a:xfrm>
            <a:off x="304799" y="1600200"/>
            <a:ext cx="8133709" cy="4775200"/>
          </a:xfrm>
        </p:spPr>
        <p:txBody>
          <a:bodyPr>
            <a:normAutofit/>
          </a:bodyPr>
          <a:lstStyle/>
          <a:p>
            <a:pPr marL="734550" indent="-685783">
              <a:buClr>
                <a:srgbClr val="FF0000"/>
              </a:buClr>
              <a:buFont typeface="+mj-lt"/>
              <a:buAutoNum type="arabicPeriod"/>
              <a:defRPr/>
            </a:pPr>
            <a:r>
              <a:rPr lang="en-US" sz="2667" b="1" dirty="0">
                <a:solidFill>
                  <a:srgbClr val="FF0000"/>
                </a:solidFill>
              </a:rPr>
              <a:t>Generic:  </a:t>
            </a:r>
            <a:r>
              <a:rPr lang="en-US" sz="2667" b="1" dirty="0">
                <a:solidFill>
                  <a:srgbClr val="FF0000"/>
                </a:solidFill>
              </a:rPr>
              <a:t>$10</a:t>
            </a:r>
            <a:r>
              <a:rPr lang="en-US" sz="2667" dirty="0">
                <a:solidFill>
                  <a:srgbClr val="FF0000"/>
                </a:solidFill>
              </a:rPr>
              <a:t>/30-day </a:t>
            </a:r>
            <a:r>
              <a:rPr lang="en-US" sz="2667" dirty="0">
                <a:solidFill>
                  <a:srgbClr val="FF0000"/>
                </a:solidFill>
              </a:rPr>
              <a:t>supply</a:t>
            </a:r>
          </a:p>
          <a:p>
            <a:pPr marL="734550" indent="-685783">
              <a:buClr>
                <a:srgbClr val="FF0000"/>
              </a:buClr>
              <a:buFont typeface="+mj-lt"/>
              <a:buAutoNum type="arabicPeriod"/>
              <a:defRPr/>
            </a:pPr>
            <a:r>
              <a:rPr lang="en-US" sz="2667" b="1" dirty="0">
                <a:solidFill>
                  <a:srgbClr val="FF0000"/>
                </a:solidFill>
              </a:rPr>
              <a:t>Brand name:  </a:t>
            </a:r>
            <a:r>
              <a:rPr lang="en-US" sz="2667" b="1" dirty="0">
                <a:solidFill>
                  <a:srgbClr val="FF0000"/>
                </a:solidFill>
              </a:rPr>
              <a:t>$30</a:t>
            </a:r>
            <a:r>
              <a:rPr lang="en-US" sz="2667" dirty="0">
                <a:solidFill>
                  <a:srgbClr val="FF0000"/>
                </a:solidFill>
              </a:rPr>
              <a:t>/30-day </a:t>
            </a:r>
            <a:r>
              <a:rPr lang="en-US" sz="2667" dirty="0">
                <a:solidFill>
                  <a:srgbClr val="FF0000"/>
                </a:solidFill>
              </a:rPr>
              <a:t>supply</a:t>
            </a:r>
          </a:p>
          <a:p>
            <a:pPr marL="734550" indent="-685783">
              <a:buClr>
                <a:srgbClr val="FF0000"/>
              </a:buClr>
              <a:buFont typeface="+mj-lt"/>
              <a:buAutoNum type="arabicPeriod"/>
              <a:defRPr/>
            </a:pPr>
            <a:r>
              <a:rPr lang="en-US" sz="2667" b="1" dirty="0">
                <a:solidFill>
                  <a:srgbClr val="FF0000"/>
                </a:solidFill>
              </a:rPr>
              <a:t>Non-formulary:  $</a:t>
            </a:r>
            <a:r>
              <a:rPr lang="en-US" sz="2667" b="1" dirty="0">
                <a:solidFill>
                  <a:srgbClr val="FF0000"/>
                </a:solidFill>
              </a:rPr>
              <a:t>45</a:t>
            </a:r>
            <a:r>
              <a:rPr lang="en-US" sz="2667" dirty="0">
                <a:solidFill>
                  <a:srgbClr val="FF0000"/>
                </a:solidFill>
              </a:rPr>
              <a:t>/30-day supply</a:t>
            </a:r>
          </a:p>
          <a:p>
            <a:pPr>
              <a:buClr>
                <a:srgbClr val="FF0000"/>
              </a:buClr>
              <a:defRPr/>
            </a:pPr>
            <a:r>
              <a:rPr lang="en-US" sz="2667" dirty="0">
                <a:solidFill>
                  <a:srgbClr val="FF0000"/>
                </a:solidFill>
              </a:rPr>
              <a:t>90-day supplies available for 2 copays:</a:t>
            </a:r>
          </a:p>
          <a:p>
            <a:pPr lvl="1">
              <a:buClr>
                <a:srgbClr val="FF0000"/>
              </a:buClr>
              <a:defRPr/>
            </a:pPr>
            <a:r>
              <a:rPr lang="en-US" sz="2400" dirty="0">
                <a:solidFill>
                  <a:srgbClr val="FF0000"/>
                </a:solidFill>
              </a:rPr>
              <a:t>UC pharmacies</a:t>
            </a:r>
          </a:p>
          <a:p>
            <a:pPr lvl="1">
              <a:buClr>
                <a:srgbClr val="FF0000"/>
              </a:buClr>
              <a:defRPr/>
            </a:pPr>
            <a:r>
              <a:rPr lang="en-US" sz="2400" dirty="0">
                <a:solidFill>
                  <a:srgbClr val="FF0000"/>
                </a:solidFill>
              </a:rPr>
              <a:t>Costco, CVS, </a:t>
            </a:r>
            <a:r>
              <a:rPr lang="en-US" sz="2400" dirty="0">
                <a:solidFill>
                  <a:srgbClr val="FF0000"/>
                </a:solidFill>
              </a:rPr>
              <a:t>Safeway/Vons, </a:t>
            </a:r>
            <a:r>
              <a:rPr lang="en-US" sz="2400" dirty="0">
                <a:solidFill>
                  <a:srgbClr val="FF0000"/>
                </a:solidFill>
              </a:rPr>
              <a:t>Walgreens</a:t>
            </a:r>
          </a:p>
          <a:p>
            <a:pPr lvl="1">
              <a:buClr>
                <a:srgbClr val="FF0000"/>
              </a:buClr>
              <a:defRPr/>
            </a:pPr>
            <a:r>
              <a:rPr lang="en-US" sz="2400" dirty="0">
                <a:solidFill>
                  <a:srgbClr val="FF0000"/>
                </a:solidFill>
              </a:rPr>
              <a:t>Mail order:  </a:t>
            </a:r>
            <a:r>
              <a:rPr lang="en-US" sz="2400" b="1" dirty="0">
                <a:solidFill>
                  <a:srgbClr val="FF0000"/>
                </a:solidFill>
              </a:rPr>
              <a:t>Express Scripts</a:t>
            </a:r>
          </a:p>
          <a:p>
            <a:pPr marL="734550" indent="-685783">
              <a:buClr>
                <a:srgbClr val="FF0000"/>
              </a:buClr>
              <a:defRPr/>
            </a:pPr>
            <a:r>
              <a:rPr lang="en-US" sz="2667" dirty="0">
                <a:solidFill>
                  <a:srgbClr val="FF0000"/>
                </a:solidFill>
              </a:rPr>
              <a:t>Some </a:t>
            </a:r>
            <a:r>
              <a:rPr lang="en-US" sz="2667" dirty="0">
                <a:solidFill>
                  <a:srgbClr val="FF0000"/>
                </a:solidFill>
              </a:rPr>
              <a:t>meds require prior authorization</a:t>
            </a:r>
          </a:p>
          <a:p>
            <a:pPr marL="734550" indent="-685783">
              <a:buClr>
                <a:srgbClr val="FF0000"/>
              </a:buClr>
              <a:defRPr/>
            </a:pPr>
            <a:r>
              <a:rPr lang="en-US" sz="2667" b="1" dirty="0">
                <a:solidFill>
                  <a:srgbClr val="FF0000"/>
                </a:solidFill>
              </a:rPr>
              <a:t>Out-of-pocket limit:  $5,100</a:t>
            </a:r>
            <a:endParaRPr lang="en-US" sz="2667" dirty="0">
              <a:solidFill>
                <a:srgbClr val="FF0000"/>
              </a:solidFill>
            </a:endParaRPr>
          </a:p>
        </p:txBody>
      </p:sp>
      <p:sp>
        <p:nvSpPr>
          <p:cNvPr id="63490" name="Slide Number Placeholder 5"/>
          <p:cNvSpPr>
            <a:spLocks noGrp="1"/>
          </p:cNvSpPr>
          <p:nvPr>
            <p:ph type="sldNum" sz="quarter" idx="12"/>
          </p:nvPr>
        </p:nvSpPr>
        <p:spPr>
          <a:xfrm>
            <a:off x="8534400" y="6273800"/>
            <a:ext cx="2844800" cy="457200"/>
          </a:xfrm>
        </p:spPr>
        <p:txBody>
          <a:bodyPr/>
          <a:lstStyle/>
          <a:p>
            <a:pPr>
              <a:defRPr/>
            </a:pPr>
            <a:fld id="{59A51E80-7D46-4C8A-B3DE-826CF10CA48C}" type="slidenum">
              <a:rPr lang="en-US">
                <a:solidFill>
                  <a:srgbClr val="FF0000"/>
                </a:solidFill>
              </a:rPr>
              <a:pPr>
                <a:defRPr/>
              </a:pPr>
              <a:t>51</a:t>
            </a:fld>
            <a:endParaRPr lang="en-US">
              <a:solidFill>
                <a:srgbClr val="FF0000"/>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008814">
            <a:off x="7466279" y="3042183"/>
            <a:ext cx="3369735" cy="1684868"/>
          </a:xfrm>
          <a:prstGeom prst="rect">
            <a:avLst/>
          </a:prstGeom>
          <a:ln>
            <a:noFill/>
          </a:ln>
          <a:effectLst>
            <a:outerShdw blurRad="292100" dist="139700" dir="2700000" algn="tl" rotWithShape="0">
              <a:srgbClr val="333333">
                <a:alpha val="65000"/>
              </a:srgbClr>
            </a:outerShdw>
          </a:effectLst>
        </p:spPr>
      </p:pic>
      <p:pic>
        <p:nvPicPr>
          <p:cNvPr id="7" name="Picture 2" descr="Image result for anthem blue cros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52988" y="1417639"/>
            <a:ext cx="4196315" cy="12192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7042713" y="5562601"/>
            <a:ext cx="4775200" cy="461729"/>
          </a:xfrm>
          <a:prstGeom prst="rect">
            <a:avLst/>
          </a:prstGeom>
          <a:noFill/>
        </p:spPr>
        <p:txBody>
          <a:bodyPr wrap="square" rtlCol="0">
            <a:spAutoFit/>
          </a:bodyPr>
          <a:lstStyle/>
          <a:p>
            <a:pPr marL="734550" indent="-685783" eaLnBrk="0" hangingPunct="0">
              <a:lnSpc>
                <a:spcPct val="90000"/>
              </a:lnSpc>
              <a:spcBef>
                <a:spcPct val="20000"/>
              </a:spcBef>
              <a:spcAft>
                <a:spcPct val="20000"/>
              </a:spcAft>
              <a:buClr>
                <a:srgbClr val="FF0000"/>
              </a:buClr>
              <a:buSzPct val="75000"/>
              <a:buFont typeface="Wingdings" pitchFamily="2" charset="2"/>
              <a:buChar char="u"/>
              <a:defRPr/>
            </a:pPr>
            <a:r>
              <a:rPr lang="en-US" sz="2667" kern="0" dirty="0">
                <a:solidFill>
                  <a:srgbClr val="FF0000"/>
                </a:solidFill>
                <a:latin typeface="Proxima Nova" panose="02000506030000020004" pitchFamily="50" charset="0"/>
              </a:rPr>
              <a:t>Select Generics:  $0</a:t>
            </a:r>
            <a:endParaRPr lang="en-US" sz="2667" kern="0" dirty="0">
              <a:solidFill>
                <a:srgbClr val="FF0000"/>
              </a:solidFill>
              <a:latin typeface="Proxima Nova" panose="02000506030000020004" pitchFamily="50" charset="0"/>
            </a:endParaRPr>
          </a:p>
        </p:txBody>
      </p:sp>
    </p:spTree>
    <p:extLst>
      <p:ext uri="{BB962C8B-B14F-4D97-AF65-F5344CB8AC3E}">
        <p14:creationId xmlns:p14="http://schemas.microsoft.com/office/powerpoint/2010/main" val="1619805351"/>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5"/>
          <p:cNvSpPr>
            <a:spLocks noGrp="1" noChangeArrowheads="1"/>
          </p:cNvSpPr>
          <p:nvPr>
            <p:ph idx="1"/>
          </p:nvPr>
        </p:nvSpPr>
        <p:spPr>
          <a:xfrm>
            <a:off x="609600" y="1905000"/>
            <a:ext cx="10972800" cy="4225925"/>
          </a:xfrm>
        </p:spPr>
        <p:txBody>
          <a:bodyPr>
            <a:normAutofit/>
          </a:bodyPr>
          <a:lstStyle/>
          <a:p>
            <a:pPr>
              <a:buClr>
                <a:srgbClr val="FF0000"/>
              </a:buClr>
            </a:pPr>
            <a:r>
              <a:rPr lang="en-US" dirty="0">
                <a:solidFill>
                  <a:srgbClr val="FF0000"/>
                </a:solidFill>
              </a:rPr>
              <a:t>Behavioral health </a:t>
            </a:r>
            <a:r>
              <a:rPr lang="en-US" dirty="0" smtClean="0">
                <a:solidFill>
                  <a:srgbClr val="FF0000"/>
                </a:solidFill>
              </a:rPr>
              <a:t>coverage </a:t>
            </a:r>
            <a:r>
              <a:rPr lang="en-US" dirty="0">
                <a:solidFill>
                  <a:srgbClr val="FF0000"/>
                </a:solidFill>
              </a:rPr>
              <a:t>not “carved out</a:t>
            </a:r>
            <a:r>
              <a:rPr lang="en-US" dirty="0" smtClean="0">
                <a:solidFill>
                  <a:srgbClr val="FF0000"/>
                </a:solidFill>
              </a:rPr>
              <a:t>”</a:t>
            </a:r>
            <a:endParaRPr lang="en-US" dirty="0">
              <a:solidFill>
                <a:srgbClr val="FF0000"/>
              </a:solidFill>
            </a:endParaRPr>
          </a:p>
          <a:p>
            <a:pPr>
              <a:buClr>
                <a:srgbClr val="FF0000"/>
              </a:buClr>
            </a:pPr>
            <a:r>
              <a:rPr lang="en-US" dirty="0" smtClean="0">
                <a:solidFill>
                  <a:srgbClr val="FF0000"/>
                </a:solidFill>
              </a:rPr>
              <a:t>Use Medicare providers</a:t>
            </a:r>
            <a:r>
              <a:rPr lang="en-US" dirty="0">
                <a:solidFill>
                  <a:srgbClr val="FF0000"/>
                </a:solidFill>
              </a:rPr>
              <a:t> </a:t>
            </a:r>
            <a:r>
              <a:rPr lang="en-US" dirty="0" smtClean="0">
                <a:solidFill>
                  <a:srgbClr val="FF0000"/>
                </a:solidFill>
              </a:rPr>
              <a:t>for better coverage</a:t>
            </a:r>
          </a:p>
          <a:p>
            <a:pPr lvl="1">
              <a:buClr>
                <a:srgbClr val="FF0000"/>
              </a:buClr>
            </a:pPr>
            <a:r>
              <a:rPr lang="en-US" dirty="0" smtClean="0">
                <a:solidFill>
                  <a:srgbClr val="FF0000"/>
                </a:solidFill>
              </a:rPr>
              <a:t>Or, use non-Medicare providers (pay 20%)</a:t>
            </a:r>
          </a:p>
        </p:txBody>
      </p:sp>
      <p:sp>
        <p:nvSpPr>
          <p:cNvPr id="18434" name="Slide Number Placeholder 5"/>
          <p:cNvSpPr>
            <a:spLocks noGrp="1"/>
          </p:cNvSpPr>
          <p:nvPr>
            <p:ph type="sldNum" sz="quarter" idx="12"/>
          </p:nvPr>
        </p:nvSpPr>
        <p:spPr/>
        <p:txBody>
          <a:bodyPr/>
          <a:lstStyle/>
          <a:p>
            <a:pPr>
              <a:defRPr/>
            </a:pPr>
            <a:fld id="{03C371D6-533F-4EB7-BE2B-012F46276555}" type="slidenum">
              <a:rPr lang="en-US">
                <a:solidFill>
                  <a:srgbClr val="FF0000"/>
                </a:solidFill>
              </a:rPr>
              <a:pPr>
                <a:defRPr/>
              </a:pPr>
              <a:t>52</a:t>
            </a:fld>
            <a:endParaRPr lang="en-US">
              <a:solidFill>
                <a:srgbClr val="FF0000"/>
              </a:solidFill>
            </a:endParaRPr>
          </a:p>
        </p:txBody>
      </p:sp>
      <p:sp>
        <p:nvSpPr>
          <p:cNvPr id="9" name="Rectangle 4"/>
          <p:cNvSpPr>
            <a:spLocks noGrp="1" noChangeArrowheads="1"/>
          </p:cNvSpPr>
          <p:nvPr>
            <p:ph type="title"/>
          </p:nvPr>
        </p:nvSpPr>
        <p:spPr>
          <a:xfrm>
            <a:off x="1789044" y="-99072"/>
            <a:ext cx="12192000" cy="1143000"/>
          </a:xfrm>
        </p:spPr>
        <p:txBody>
          <a:bodyPr>
            <a:normAutofit/>
          </a:bodyPr>
          <a:lstStyle/>
          <a:p>
            <a:pPr eaLnBrk="1" hangingPunct="1">
              <a:defRPr/>
            </a:pPr>
            <a:r>
              <a:rPr lang="en-US" dirty="0" smtClean="0"/>
              <a:t>UC </a:t>
            </a:r>
            <a:r>
              <a:rPr lang="en-US" dirty="0"/>
              <a:t>Medicare PPO mental </a:t>
            </a:r>
            <a:r>
              <a:rPr lang="en-US" dirty="0" smtClean="0"/>
              <a:t>health</a:t>
            </a:r>
            <a:endParaRPr lang="en-US" dirty="0"/>
          </a:p>
        </p:txBody>
      </p:sp>
    </p:spTree>
    <p:extLst>
      <p:ext uri="{BB962C8B-B14F-4D97-AF65-F5344CB8AC3E}">
        <p14:creationId xmlns:p14="http://schemas.microsoft.com/office/powerpoint/2010/main" val="1901690991"/>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ChangeArrowheads="1"/>
          </p:cNvSpPr>
          <p:nvPr>
            <p:ph type="title"/>
          </p:nvPr>
        </p:nvSpPr>
        <p:spPr>
          <a:xfrm>
            <a:off x="2115047" y="-114975"/>
            <a:ext cx="12192000" cy="1143000"/>
          </a:xfrm>
        </p:spPr>
        <p:txBody>
          <a:bodyPr/>
          <a:lstStyle/>
          <a:p>
            <a:pPr eaLnBrk="1" hangingPunct="1"/>
            <a:r>
              <a:rPr lang="en-US" sz="4267" dirty="0" smtClean="0"/>
              <a:t>Advantages </a:t>
            </a:r>
            <a:r>
              <a:rPr lang="en-US" sz="4267" dirty="0"/>
              <a:t>of UC Medicare </a:t>
            </a:r>
            <a:r>
              <a:rPr lang="en-US" sz="4267" dirty="0"/>
              <a:t>PPO </a:t>
            </a:r>
            <a:endParaRPr lang="en-US" sz="4267" dirty="0"/>
          </a:p>
        </p:txBody>
      </p:sp>
      <p:sp>
        <p:nvSpPr>
          <p:cNvPr id="45060" name="Rectangle 3"/>
          <p:cNvSpPr>
            <a:spLocks noGrp="1" noChangeArrowheads="1"/>
          </p:cNvSpPr>
          <p:nvPr>
            <p:ph idx="1"/>
          </p:nvPr>
        </p:nvSpPr>
        <p:spPr>
          <a:xfrm>
            <a:off x="609600" y="1600200"/>
            <a:ext cx="10972800" cy="4876800"/>
          </a:xfrm>
        </p:spPr>
        <p:txBody>
          <a:bodyPr>
            <a:normAutofit fontScale="92500" lnSpcReduction="20000"/>
          </a:bodyPr>
          <a:lstStyle/>
          <a:p>
            <a:pPr eaLnBrk="1" hangingPunct="1">
              <a:lnSpc>
                <a:spcPct val="110000"/>
              </a:lnSpc>
              <a:buClr>
                <a:srgbClr val="FF0000"/>
              </a:buClr>
            </a:pPr>
            <a:r>
              <a:rPr lang="en-US" sz="3733" dirty="0">
                <a:solidFill>
                  <a:srgbClr val="FF0000"/>
                </a:solidFill>
              </a:rPr>
              <a:t>Use any Medicare </a:t>
            </a:r>
            <a:r>
              <a:rPr lang="en-US" sz="3733" dirty="0">
                <a:solidFill>
                  <a:srgbClr val="FF0000"/>
                </a:solidFill>
              </a:rPr>
              <a:t>provider for Medicare-covered services</a:t>
            </a:r>
          </a:p>
          <a:p>
            <a:pPr eaLnBrk="1" hangingPunct="1">
              <a:lnSpc>
                <a:spcPct val="110000"/>
              </a:lnSpc>
              <a:buClr>
                <a:srgbClr val="FF0000"/>
              </a:buClr>
            </a:pPr>
            <a:r>
              <a:rPr lang="en-US" sz="3733" dirty="0">
                <a:solidFill>
                  <a:srgbClr val="FF0000"/>
                </a:solidFill>
              </a:rPr>
              <a:t>Use any licensed provider for behavioral health services</a:t>
            </a:r>
          </a:p>
          <a:p>
            <a:pPr eaLnBrk="1" hangingPunct="1">
              <a:lnSpc>
                <a:spcPct val="110000"/>
              </a:lnSpc>
              <a:buClr>
                <a:srgbClr val="FF0000"/>
              </a:buClr>
            </a:pPr>
            <a:r>
              <a:rPr lang="en-US" sz="3733" dirty="0">
                <a:solidFill>
                  <a:srgbClr val="FF0000"/>
                </a:solidFill>
              </a:rPr>
              <a:t>Low, 4% coinsurance</a:t>
            </a:r>
            <a:endParaRPr lang="en-US" sz="3733" dirty="0">
              <a:solidFill>
                <a:srgbClr val="FF0000"/>
              </a:solidFill>
            </a:endParaRPr>
          </a:p>
          <a:p>
            <a:pPr eaLnBrk="1" hangingPunct="1">
              <a:lnSpc>
                <a:spcPct val="110000"/>
              </a:lnSpc>
              <a:buClr>
                <a:srgbClr val="FF0000"/>
              </a:buClr>
            </a:pPr>
            <a:r>
              <a:rPr lang="en-US" sz="3733" dirty="0">
                <a:solidFill>
                  <a:srgbClr val="FF0000"/>
                </a:solidFill>
              </a:rPr>
              <a:t>Comprehensive, world-wide coverage</a:t>
            </a:r>
          </a:p>
          <a:p>
            <a:pPr eaLnBrk="1" hangingPunct="1">
              <a:lnSpc>
                <a:spcPct val="110000"/>
              </a:lnSpc>
              <a:buClr>
                <a:srgbClr val="FF0000"/>
              </a:buClr>
            </a:pPr>
            <a:r>
              <a:rPr lang="en-US" sz="3733" dirty="0">
                <a:solidFill>
                  <a:srgbClr val="FF0000"/>
                </a:solidFill>
              </a:rPr>
              <a:t>Acupuncture coverage</a:t>
            </a:r>
          </a:p>
          <a:p>
            <a:pPr eaLnBrk="1" hangingPunct="1">
              <a:lnSpc>
                <a:spcPct val="110000"/>
              </a:lnSpc>
              <a:buClr>
                <a:srgbClr val="FF0000"/>
              </a:buClr>
            </a:pPr>
            <a:r>
              <a:rPr lang="en-US" sz="3733" dirty="0">
                <a:solidFill>
                  <a:srgbClr val="FF0000"/>
                </a:solidFill>
              </a:rPr>
              <a:t>Hearing </a:t>
            </a:r>
            <a:r>
              <a:rPr lang="en-US" sz="3733" dirty="0">
                <a:solidFill>
                  <a:srgbClr val="FF0000"/>
                </a:solidFill>
              </a:rPr>
              <a:t>aid </a:t>
            </a:r>
            <a:r>
              <a:rPr lang="en-US" sz="3733" dirty="0">
                <a:solidFill>
                  <a:srgbClr val="FF0000"/>
                </a:solidFill>
              </a:rPr>
              <a:t>coverage at 80%</a:t>
            </a:r>
            <a:endParaRPr lang="en-US" sz="3733" dirty="0">
              <a:solidFill>
                <a:srgbClr val="FF0000"/>
              </a:solidFill>
            </a:endParaRPr>
          </a:p>
        </p:txBody>
      </p:sp>
      <p:sp>
        <p:nvSpPr>
          <p:cNvPr id="450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eorgia" pitchFamily="18" charset="0"/>
                <a:cs typeface="Arial" pitchFamily="34" charset="0"/>
              </a:defRPr>
            </a:lvl1pPr>
            <a:lvl2pPr marL="990575" indent="-380990" eaLnBrk="0" hangingPunct="0">
              <a:defRPr>
                <a:solidFill>
                  <a:schemeClr val="tx1"/>
                </a:solidFill>
                <a:latin typeface="Georgia" pitchFamily="18" charset="0"/>
                <a:cs typeface="Arial" pitchFamily="34" charset="0"/>
              </a:defRPr>
            </a:lvl2pPr>
            <a:lvl3pPr marL="1523962" indent="-304792" eaLnBrk="0" hangingPunct="0">
              <a:defRPr>
                <a:solidFill>
                  <a:schemeClr val="tx1"/>
                </a:solidFill>
                <a:latin typeface="Georgia" pitchFamily="18" charset="0"/>
                <a:cs typeface="Arial" pitchFamily="34" charset="0"/>
              </a:defRPr>
            </a:lvl3pPr>
            <a:lvl4pPr marL="2133547" indent="-304792" eaLnBrk="0" hangingPunct="0">
              <a:defRPr>
                <a:solidFill>
                  <a:schemeClr val="tx1"/>
                </a:solidFill>
                <a:latin typeface="Georgia" pitchFamily="18" charset="0"/>
                <a:cs typeface="Arial" pitchFamily="34" charset="0"/>
              </a:defRPr>
            </a:lvl4pPr>
            <a:lvl5pPr marL="2743131" indent="-304792" eaLnBrk="0" hangingPunct="0">
              <a:defRPr>
                <a:solidFill>
                  <a:schemeClr val="tx1"/>
                </a:solidFill>
                <a:latin typeface="Georgia" pitchFamily="18" charset="0"/>
                <a:cs typeface="Arial" pitchFamily="34" charset="0"/>
              </a:defRPr>
            </a:lvl5pPr>
            <a:lvl6pPr marL="3352716" indent="-304792" eaLnBrk="0" fontAlgn="base" hangingPunct="0">
              <a:spcBef>
                <a:spcPct val="0"/>
              </a:spcBef>
              <a:spcAft>
                <a:spcPct val="0"/>
              </a:spcAft>
              <a:defRPr>
                <a:solidFill>
                  <a:schemeClr val="tx1"/>
                </a:solidFill>
                <a:latin typeface="Georgia" pitchFamily="18" charset="0"/>
                <a:cs typeface="Arial" pitchFamily="34" charset="0"/>
              </a:defRPr>
            </a:lvl6pPr>
            <a:lvl7pPr marL="3962301" indent="-304792" eaLnBrk="0" fontAlgn="base" hangingPunct="0">
              <a:spcBef>
                <a:spcPct val="0"/>
              </a:spcBef>
              <a:spcAft>
                <a:spcPct val="0"/>
              </a:spcAft>
              <a:defRPr>
                <a:solidFill>
                  <a:schemeClr val="tx1"/>
                </a:solidFill>
                <a:latin typeface="Georgia" pitchFamily="18" charset="0"/>
                <a:cs typeface="Arial" pitchFamily="34" charset="0"/>
              </a:defRPr>
            </a:lvl7pPr>
            <a:lvl8pPr marL="4571886" indent="-304792" eaLnBrk="0" fontAlgn="base" hangingPunct="0">
              <a:spcBef>
                <a:spcPct val="0"/>
              </a:spcBef>
              <a:spcAft>
                <a:spcPct val="0"/>
              </a:spcAft>
              <a:defRPr>
                <a:solidFill>
                  <a:schemeClr val="tx1"/>
                </a:solidFill>
                <a:latin typeface="Georgia" pitchFamily="18" charset="0"/>
                <a:cs typeface="Arial" pitchFamily="34" charset="0"/>
              </a:defRPr>
            </a:lvl8pPr>
            <a:lvl9pPr marL="5181470" indent="-304792"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28D7E77E-7CED-4B91-B9E8-61CDE5E96ACC}" type="slidenum">
              <a:rPr lang="en-US" smtClean="0">
                <a:latin typeface="Calibri" pitchFamily="34" charset="0"/>
                <a:cs typeface="Calibri" pitchFamily="34" charset="0"/>
              </a:rPr>
              <a:pPr eaLnBrk="1" hangingPunct="1"/>
              <a:t>53</a:t>
            </a:fld>
            <a:endParaRPr lang="en-US" dirty="0" smtClean="0">
              <a:latin typeface="Calibri" pitchFamily="34" charset="0"/>
              <a:cs typeface="Calibri" pitchFamily="34" charset="0"/>
            </a:endParaRPr>
          </a:p>
        </p:txBody>
      </p:sp>
    </p:spTree>
    <p:extLst>
      <p:ext uri="{BB962C8B-B14F-4D97-AF65-F5344CB8AC3E}">
        <p14:creationId xmlns:p14="http://schemas.microsoft.com/office/powerpoint/2010/main" val="2405580378"/>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5"/>
          <p:cNvSpPr>
            <a:spLocks noGrp="1" noChangeArrowheads="1"/>
          </p:cNvSpPr>
          <p:nvPr>
            <p:ph idx="1"/>
          </p:nvPr>
        </p:nvSpPr>
        <p:spPr/>
        <p:txBody>
          <a:bodyPr>
            <a:normAutofit/>
          </a:bodyPr>
          <a:lstStyle/>
          <a:p>
            <a:pPr>
              <a:lnSpc>
                <a:spcPct val="120000"/>
              </a:lnSpc>
              <a:buClr>
                <a:srgbClr val="FF0000"/>
              </a:buClr>
            </a:pPr>
            <a:r>
              <a:rPr lang="en-US" dirty="0" smtClean="0">
                <a:solidFill>
                  <a:srgbClr val="FF0000"/>
                </a:solidFill>
              </a:rPr>
              <a:t>Acupuncture visits limited to 24 visits per year</a:t>
            </a:r>
          </a:p>
          <a:p>
            <a:pPr>
              <a:lnSpc>
                <a:spcPct val="120000"/>
              </a:lnSpc>
              <a:buClr>
                <a:srgbClr val="FF0000"/>
              </a:buClr>
            </a:pPr>
            <a:r>
              <a:rPr lang="en-US" dirty="0" smtClean="0">
                <a:solidFill>
                  <a:srgbClr val="FF0000"/>
                </a:solidFill>
              </a:rPr>
              <a:t>Must use Medicare providers for non-behavioral health services</a:t>
            </a:r>
          </a:p>
          <a:p>
            <a:pPr>
              <a:lnSpc>
                <a:spcPct val="120000"/>
              </a:lnSpc>
              <a:buClr>
                <a:srgbClr val="FF0000"/>
              </a:buClr>
            </a:pPr>
            <a:r>
              <a:rPr lang="en-US" dirty="0" smtClean="0">
                <a:solidFill>
                  <a:srgbClr val="FF0000"/>
                </a:solidFill>
              </a:rPr>
              <a:t>$5,100 R</a:t>
            </a:r>
            <a:r>
              <a:rPr lang="en-US" baseline="-25000" dirty="0" smtClean="0">
                <a:solidFill>
                  <a:srgbClr val="FF0000"/>
                </a:solidFill>
              </a:rPr>
              <a:t>x</a:t>
            </a:r>
            <a:r>
              <a:rPr lang="en-US" dirty="0" smtClean="0">
                <a:solidFill>
                  <a:srgbClr val="FF0000"/>
                </a:solidFill>
              </a:rPr>
              <a:t> out-of-pocket max too high to help</a:t>
            </a:r>
          </a:p>
          <a:p>
            <a:pPr>
              <a:lnSpc>
                <a:spcPct val="120000"/>
              </a:lnSpc>
              <a:buClr>
                <a:srgbClr val="FF0000"/>
              </a:buClr>
            </a:pPr>
            <a:r>
              <a:rPr lang="en-US" dirty="0" smtClean="0">
                <a:solidFill>
                  <a:srgbClr val="FF0000"/>
                </a:solidFill>
              </a:rPr>
              <a:t>Local Sutter primary care physicians (not specialists) not accepting new Medicare patients</a:t>
            </a:r>
            <a:endParaRPr lang="en-US" dirty="0">
              <a:solidFill>
                <a:srgbClr val="FF0000"/>
              </a:solidFill>
            </a:endParaRPr>
          </a:p>
          <a:p>
            <a:pPr>
              <a:buClr>
                <a:srgbClr val="FF0000"/>
              </a:buClr>
            </a:pPr>
            <a:endParaRPr lang="en-US" dirty="0" smtClean="0">
              <a:solidFill>
                <a:srgbClr val="FF0000"/>
              </a:solidFill>
            </a:endParaRPr>
          </a:p>
        </p:txBody>
      </p:sp>
      <p:sp>
        <p:nvSpPr>
          <p:cNvPr id="62466" name="Slide Number Placeholder 5"/>
          <p:cNvSpPr>
            <a:spLocks noGrp="1"/>
          </p:cNvSpPr>
          <p:nvPr>
            <p:ph type="sldNum" sz="quarter" idx="12"/>
          </p:nvPr>
        </p:nvSpPr>
        <p:spPr/>
        <p:txBody>
          <a:bodyPr/>
          <a:lstStyle/>
          <a:p>
            <a:fld id="{6DD5EA95-D966-4438-877E-7E22D884BA23}" type="slidenum">
              <a:rPr lang="en-US" smtClean="0"/>
              <a:pPr/>
              <a:t>54</a:t>
            </a:fld>
            <a:endParaRPr lang="en-US" dirty="0"/>
          </a:p>
        </p:txBody>
      </p:sp>
      <p:sp>
        <p:nvSpPr>
          <p:cNvPr id="7" name="Rectangle 5"/>
          <p:cNvSpPr txBox="1">
            <a:spLocks noChangeArrowheads="1"/>
          </p:cNvSpPr>
          <p:nvPr/>
        </p:nvSpPr>
        <p:spPr>
          <a:xfrm>
            <a:off x="631370" y="-178586"/>
            <a:ext cx="12192000" cy="1143000"/>
          </a:xfrm>
          <a:prstGeom prst="rect">
            <a:avLst/>
          </a:prstGeom>
        </p:spPr>
        <p:txBody>
          <a:bodyPr vert="horz" lIns="60960" rIns="60960" anchor="ctr">
            <a:noAutofit/>
          </a:bodyPr>
          <a:lstStyle>
            <a:lvl1pPr algn="l" rtl="0" eaLnBrk="1" latinLnBrk="0" hangingPunct="1">
              <a:spcBef>
                <a:spcPct val="0"/>
              </a:spcBef>
              <a:buNone/>
              <a:defRPr kumimoji="0" sz="4600" b="1" i="1" kern="1200">
                <a:solidFill>
                  <a:schemeClr val="tx1"/>
                </a:solidFill>
                <a:effectLst/>
                <a:latin typeface="Calibri" pitchFamily="34" charset="0"/>
                <a:ea typeface="+mj-ea"/>
                <a:cs typeface="Calibri" pitchFamily="34" charset="0"/>
              </a:defRPr>
            </a:lvl1pPr>
          </a:lstStyle>
          <a:p>
            <a:pPr algn="ctr">
              <a:defRPr/>
            </a:pPr>
            <a:r>
              <a:rPr lang="en-US" sz="5067" b="0" i="0" dirty="0" smtClean="0">
                <a:solidFill>
                  <a:schemeClr val="bg1"/>
                </a:solidFill>
                <a:latin typeface="Verdana" panose="020B0604030504040204" pitchFamily="34" charset="0"/>
                <a:ea typeface="Verdana" panose="020B0604030504040204" pitchFamily="34" charset="0"/>
                <a:cs typeface="Verdana" panose="020B0604030504040204" pitchFamily="34" charset="0"/>
              </a:rPr>
              <a:t>Limits </a:t>
            </a:r>
            <a:r>
              <a:rPr lang="en-US" sz="5067" b="0" i="0" dirty="0">
                <a:solidFill>
                  <a:schemeClr val="bg1"/>
                </a:solidFill>
                <a:latin typeface="Verdana" panose="020B0604030504040204" pitchFamily="34" charset="0"/>
                <a:ea typeface="Verdana" panose="020B0604030504040204" pitchFamily="34" charset="0"/>
                <a:cs typeface="Verdana" panose="020B0604030504040204" pitchFamily="34" charset="0"/>
              </a:rPr>
              <a:t>of </a:t>
            </a:r>
            <a:r>
              <a:rPr lang="en-US" sz="5333" b="0" i="0" dirty="0">
                <a:solidFill>
                  <a:schemeClr val="bg1"/>
                </a:solidFill>
                <a:latin typeface="Verdana" panose="020B0604030504040204" pitchFamily="34" charset="0"/>
                <a:ea typeface="Verdana" panose="020B0604030504040204" pitchFamily="34" charset="0"/>
                <a:cs typeface="Verdana" panose="020B0604030504040204" pitchFamily="34" charset="0"/>
              </a:rPr>
              <a:t>UC Medicare </a:t>
            </a:r>
            <a:r>
              <a:rPr lang="en-US" sz="5333" b="0" i="0" dirty="0">
                <a:solidFill>
                  <a:schemeClr val="bg1"/>
                </a:solidFill>
                <a:latin typeface="Verdana" panose="020B0604030504040204" pitchFamily="34" charset="0"/>
                <a:ea typeface="Verdana" panose="020B0604030504040204" pitchFamily="34" charset="0"/>
                <a:cs typeface="Verdana" panose="020B0604030504040204" pitchFamily="34" charset="0"/>
              </a:rPr>
              <a:t>PPO </a:t>
            </a:r>
            <a:endParaRPr lang="en-US" sz="5067" b="0" i="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835991020"/>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2"/>
          <p:cNvSpPr>
            <a:spLocks noGrp="1" noChangeArrowheads="1"/>
          </p:cNvSpPr>
          <p:nvPr>
            <p:ph type="title"/>
          </p:nvPr>
        </p:nvSpPr>
        <p:spPr>
          <a:xfrm>
            <a:off x="2201754" y="56945"/>
            <a:ext cx="10515600" cy="729212"/>
          </a:xfrm>
        </p:spPr>
        <p:txBody>
          <a:bodyPr/>
          <a:lstStyle/>
          <a:p>
            <a:pPr eaLnBrk="1" hangingPunct="1"/>
            <a:r>
              <a:rPr lang="en-US" dirty="0" smtClean="0"/>
              <a:t>About </a:t>
            </a:r>
            <a:r>
              <a:rPr lang="en-US" dirty="0" smtClean="0"/>
              <a:t>UC High </a:t>
            </a:r>
            <a:r>
              <a:rPr lang="en-US" dirty="0" smtClean="0"/>
              <a:t>Option</a:t>
            </a:r>
            <a:endParaRPr lang="en-US" dirty="0" smtClean="0"/>
          </a:p>
        </p:txBody>
      </p:sp>
      <p:sp>
        <p:nvSpPr>
          <p:cNvPr id="66564" name="Rectangle 3"/>
          <p:cNvSpPr>
            <a:spLocks noGrp="1" noChangeArrowheads="1"/>
          </p:cNvSpPr>
          <p:nvPr>
            <p:ph idx="1"/>
          </p:nvPr>
        </p:nvSpPr>
        <p:spPr>
          <a:xfrm>
            <a:off x="609600" y="2819400"/>
            <a:ext cx="10972800" cy="3657600"/>
          </a:xfrm>
        </p:spPr>
        <p:txBody>
          <a:bodyPr>
            <a:normAutofit lnSpcReduction="10000"/>
          </a:bodyPr>
          <a:lstStyle/>
          <a:p>
            <a:pPr eaLnBrk="1" hangingPunct="1">
              <a:buClr>
                <a:srgbClr val="FF0000"/>
              </a:buClr>
            </a:pPr>
            <a:r>
              <a:rPr lang="en-US" sz="3467" dirty="0">
                <a:solidFill>
                  <a:srgbClr val="FF0000"/>
                </a:solidFill>
              </a:rPr>
              <a:t>For most services, plan pays 100% of balance after Medicare; you pay nothing</a:t>
            </a:r>
          </a:p>
          <a:p>
            <a:pPr eaLnBrk="1" hangingPunct="1">
              <a:buClr>
                <a:srgbClr val="FF0000"/>
              </a:buClr>
            </a:pPr>
            <a:r>
              <a:rPr lang="en-US" sz="3467" dirty="0">
                <a:solidFill>
                  <a:srgbClr val="FF0000"/>
                </a:solidFill>
              </a:rPr>
              <a:t>$50 annual deductible, 20% coinsurance applies only to services not covered by Medicare</a:t>
            </a:r>
          </a:p>
          <a:p>
            <a:pPr lvl="1" eaLnBrk="1" hangingPunct="1">
              <a:buClr>
                <a:srgbClr val="FF0000"/>
              </a:buClr>
            </a:pPr>
            <a:r>
              <a:rPr lang="en-US" sz="3200" dirty="0">
                <a:solidFill>
                  <a:srgbClr val="FF0000"/>
                </a:solidFill>
                <a:sym typeface="ZapfDingbats BT"/>
              </a:rPr>
              <a:t>Example:  Acupuncture</a:t>
            </a:r>
          </a:p>
          <a:p>
            <a:pPr eaLnBrk="1" hangingPunct="1">
              <a:buClr>
                <a:srgbClr val="FF0000"/>
              </a:buClr>
            </a:pPr>
            <a:r>
              <a:rPr lang="en-US" sz="3733" dirty="0">
                <a:solidFill>
                  <a:srgbClr val="FF0000"/>
                </a:solidFill>
              </a:rPr>
              <a:t>New for 2019:  </a:t>
            </a:r>
            <a:r>
              <a:rPr lang="en-US" sz="3733" b="1" dirty="0">
                <a:solidFill>
                  <a:srgbClr val="FF0000"/>
                </a:solidFill>
              </a:rPr>
              <a:t>LiveHealth Online</a:t>
            </a:r>
            <a:r>
              <a:rPr lang="en-US" sz="3733" dirty="0">
                <a:solidFill>
                  <a:srgbClr val="FF0000"/>
                </a:solidFill>
              </a:rPr>
              <a:t>:  $</a:t>
            </a:r>
            <a:r>
              <a:rPr lang="en-US" sz="3733" dirty="0">
                <a:solidFill>
                  <a:srgbClr val="FF0000"/>
                </a:solidFill>
              </a:rPr>
              <a:t>20</a:t>
            </a:r>
            <a:endParaRPr lang="en-US" sz="3733" dirty="0">
              <a:solidFill>
                <a:srgbClr val="FF0000"/>
              </a:solidFill>
            </a:endParaRPr>
          </a:p>
        </p:txBody>
      </p:sp>
      <p:sp>
        <p:nvSpPr>
          <p:cNvPr id="665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eorgia" pitchFamily="18" charset="0"/>
                <a:cs typeface="Arial" pitchFamily="34" charset="0"/>
              </a:defRPr>
            </a:lvl1pPr>
            <a:lvl2pPr marL="990575" indent="-380990" eaLnBrk="0" hangingPunct="0">
              <a:defRPr>
                <a:solidFill>
                  <a:schemeClr val="tx1"/>
                </a:solidFill>
                <a:latin typeface="Georgia" pitchFamily="18" charset="0"/>
                <a:cs typeface="Arial" pitchFamily="34" charset="0"/>
              </a:defRPr>
            </a:lvl2pPr>
            <a:lvl3pPr marL="1523962" indent="-304792" eaLnBrk="0" hangingPunct="0">
              <a:defRPr>
                <a:solidFill>
                  <a:schemeClr val="tx1"/>
                </a:solidFill>
                <a:latin typeface="Georgia" pitchFamily="18" charset="0"/>
                <a:cs typeface="Arial" pitchFamily="34" charset="0"/>
              </a:defRPr>
            </a:lvl3pPr>
            <a:lvl4pPr marL="2133547" indent="-304792" eaLnBrk="0" hangingPunct="0">
              <a:defRPr>
                <a:solidFill>
                  <a:schemeClr val="tx1"/>
                </a:solidFill>
                <a:latin typeface="Georgia" pitchFamily="18" charset="0"/>
                <a:cs typeface="Arial" pitchFamily="34" charset="0"/>
              </a:defRPr>
            </a:lvl4pPr>
            <a:lvl5pPr marL="2743131" indent="-304792" eaLnBrk="0" hangingPunct="0">
              <a:defRPr>
                <a:solidFill>
                  <a:schemeClr val="tx1"/>
                </a:solidFill>
                <a:latin typeface="Georgia" pitchFamily="18" charset="0"/>
                <a:cs typeface="Arial" pitchFamily="34" charset="0"/>
              </a:defRPr>
            </a:lvl5pPr>
            <a:lvl6pPr marL="3352716" indent="-304792" eaLnBrk="0" fontAlgn="base" hangingPunct="0">
              <a:spcBef>
                <a:spcPct val="0"/>
              </a:spcBef>
              <a:spcAft>
                <a:spcPct val="0"/>
              </a:spcAft>
              <a:defRPr>
                <a:solidFill>
                  <a:schemeClr val="tx1"/>
                </a:solidFill>
                <a:latin typeface="Georgia" pitchFamily="18" charset="0"/>
                <a:cs typeface="Arial" pitchFamily="34" charset="0"/>
              </a:defRPr>
            </a:lvl6pPr>
            <a:lvl7pPr marL="3962301" indent="-304792" eaLnBrk="0" fontAlgn="base" hangingPunct="0">
              <a:spcBef>
                <a:spcPct val="0"/>
              </a:spcBef>
              <a:spcAft>
                <a:spcPct val="0"/>
              </a:spcAft>
              <a:defRPr>
                <a:solidFill>
                  <a:schemeClr val="tx1"/>
                </a:solidFill>
                <a:latin typeface="Georgia" pitchFamily="18" charset="0"/>
                <a:cs typeface="Arial" pitchFamily="34" charset="0"/>
              </a:defRPr>
            </a:lvl7pPr>
            <a:lvl8pPr marL="4571886" indent="-304792" eaLnBrk="0" fontAlgn="base" hangingPunct="0">
              <a:spcBef>
                <a:spcPct val="0"/>
              </a:spcBef>
              <a:spcAft>
                <a:spcPct val="0"/>
              </a:spcAft>
              <a:defRPr>
                <a:solidFill>
                  <a:schemeClr val="tx1"/>
                </a:solidFill>
                <a:latin typeface="Georgia" pitchFamily="18" charset="0"/>
                <a:cs typeface="Arial" pitchFamily="34" charset="0"/>
              </a:defRPr>
            </a:lvl8pPr>
            <a:lvl9pPr marL="5181470" indent="-304792"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E8326678-FD93-43AA-A129-73E84E4E9C72}" type="slidenum">
              <a:rPr lang="en-US" smtClean="0">
                <a:latin typeface="Calibri" pitchFamily="34" charset="0"/>
                <a:cs typeface="Calibri" pitchFamily="34" charset="0"/>
              </a:rPr>
              <a:pPr eaLnBrk="1" hangingPunct="1"/>
              <a:t>55</a:t>
            </a:fld>
            <a:endParaRPr lang="en-US" smtClean="0">
              <a:latin typeface="Calibri" pitchFamily="34" charset="0"/>
              <a:cs typeface="Calibri" pitchFamily="34" charset="0"/>
            </a:endParaRPr>
          </a:p>
        </p:txBody>
      </p:sp>
      <p:pic>
        <p:nvPicPr>
          <p:cNvPr id="7" name="Picture 2" descr="Image result for anthem blue cross"/>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65601" y="1413521"/>
            <a:ext cx="3860799" cy="1121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6294989"/>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5"/>
          <p:cNvSpPr>
            <a:spLocks noGrp="1"/>
          </p:cNvSpPr>
          <p:nvPr>
            <p:ph type="sldNum" sz="quarter" idx="12"/>
          </p:nvPr>
        </p:nvSpPr>
        <p:spPr>
          <a:xfrm>
            <a:off x="8737600" y="6248400"/>
            <a:ext cx="28448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eorgia" pitchFamily="18" charset="0"/>
                <a:cs typeface="Arial" pitchFamily="34" charset="0"/>
              </a:defRPr>
            </a:lvl1pPr>
            <a:lvl2pPr marL="990575" indent="-380990" eaLnBrk="0" hangingPunct="0">
              <a:defRPr>
                <a:solidFill>
                  <a:schemeClr val="tx1"/>
                </a:solidFill>
                <a:latin typeface="Georgia" pitchFamily="18" charset="0"/>
                <a:cs typeface="Arial" pitchFamily="34" charset="0"/>
              </a:defRPr>
            </a:lvl2pPr>
            <a:lvl3pPr marL="1523962" indent="-304792" eaLnBrk="0" hangingPunct="0">
              <a:defRPr>
                <a:solidFill>
                  <a:schemeClr val="tx1"/>
                </a:solidFill>
                <a:latin typeface="Georgia" pitchFamily="18" charset="0"/>
                <a:cs typeface="Arial" pitchFamily="34" charset="0"/>
              </a:defRPr>
            </a:lvl3pPr>
            <a:lvl4pPr marL="2133547" indent="-304792" eaLnBrk="0" hangingPunct="0">
              <a:defRPr>
                <a:solidFill>
                  <a:schemeClr val="tx1"/>
                </a:solidFill>
                <a:latin typeface="Georgia" pitchFamily="18" charset="0"/>
                <a:cs typeface="Arial" pitchFamily="34" charset="0"/>
              </a:defRPr>
            </a:lvl4pPr>
            <a:lvl5pPr marL="2743131" indent="-304792" eaLnBrk="0" hangingPunct="0">
              <a:defRPr>
                <a:solidFill>
                  <a:schemeClr val="tx1"/>
                </a:solidFill>
                <a:latin typeface="Georgia" pitchFamily="18" charset="0"/>
                <a:cs typeface="Arial" pitchFamily="34" charset="0"/>
              </a:defRPr>
            </a:lvl5pPr>
            <a:lvl6pPr marL="3352716" indent="-304792" eaLnBrk="0" fontAlgn="base" hangingPunct="0">
              <a:spcBef>
                <a:spcPct val="0"/>
              </a:spcBef>
              <a:spcAft>
                <a:spcPct val="0"/>
              </a:spcAft>
              <a:defRPr>
                <a:solidFill>
                  <a:schemeClr val="tx1"/>
                </a:solidFill>
                <a:latin typeface="Georgia" pitchFamily="18" charset="0"/>
                <a:cs typeface="Arial" pitchFamily="34" charset="0"/>
              </a:defRPr>
            </a:lvl6pPr>
            <a:lvl7pPr marL="3962301" indent="-304792" eaLnBrk="0" fontAlgn="base" hangingPunct="0">
              <a:spcBef>
                <a:spcPct val="0"/>
              </a:spcBef>
              <a:spcAft>
                <a:spcPct val="0"/>
              </a:spcAft>
              <a:defRPr>
                <a:solidFill>
                  <a:schemeClr val="tx1"/>
                </a:solidFill>
                <a:latin typeface="Georgia" pitchFamily="18" charset="0"/>
                <a:cs typeface="Arial" pitchFamily="34" charset="0"/>
              </a:defRPr>
            </a:lvl7pPr>
            <a:lvl8pPr marL="4571886" indent="-304792" eaLnBrk="0" fontAlgn="base" hangingPunct="0">
              <a:spcBef>
                <a:spcPct val="0"/>
              </a:spcBef>
              <a:spcAft>
                <a:spcPct val="0"/>
              </a:spcAft>
              <a:defRPr>
                <a:solidFill>
                  <a:schemeClr val="tx1"/>
                </a:solidFill>
                <a:latin typeface="Georgia" pitchFamily="18" charset="0"/>
                <a:cs typeface="Arial" pitchFamily="34" charset="0"/>
              </a:defRPr>
            </a:lvl8pPr>
            <a:lvl9pPr marL="5181470" indent="-304792"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AA65BEED-46BF-471F-A074-7C19FA807555}" type="slidenum">
              <a:rPr lang="en-US" smtClean="0">
                <a:latin typeface="Calibri" pitchFamily="34" charset="0"/>
                <a:cs typeface="Calibri" pitchFamily="34" charset="0"/>
              </a:rPr>
              <a:pPr eaLnBrk="1" hangingPunct="1"/>
              <a:t>56</a:t>
            </a:fld>
            <a:endParaRPr lang="en-US" dirty="0" smtClean="0">
              <a:latin typeface="Calibri" pitchFamily="34" charset="0"/>
              <a:cs typeface="Calibri" pitchFamily="34" charset="0"/>
            </a:endParaRPr>
          </a:p>
        </p:txBody>
      </p:sp>
      <p:sp>
        <p:nvSpPr>
          <p:cNvPr id="67587" name="Rectangle 2"/>
          <p:cNvSpPr>
            <a:spLocks noGrp="1" noChangeArrowheads="1"/>
          </p:cNvSpPr>
          <p:nvPr>
            <p:ph type="title"/>
          </p:nvPr>
        </p:nvSpPr>
        <p:spPr>
          <a:xfrm>
            <a:off x="2176007" y="-245257"/>
            <a:ext cx="10972800" cy="1384300"/>
          </a:xfrm>
        </p:spPr>
        <p:txBody>
          <a:bodyPr>
            <a:normAutofit/>
          </a:bodyPr>
          <a:lstStyle/>
          <a:p>
            <a:pPr eaLnBrk="1" hangingPunct="1"/>
            <a:r>
              <a:rPr lang="en-US" sz="4000" dirty="0" smtClean="0"/>
              <a:t>UC </a:t>
            </a:r>
            <a:r>
              <a:rPr lang="en-US" sz="4000" dirty="0" smtClean="0"/>
              <a:t>High Option </a:t>
            </a:r>
            <a:r>
              <a:rPr lang="en-US" sz="4000" dirty="0" smtClean="0"/>
              <a:t>coverage</a:t>
            </a:r>
            <a:endParaRPr lang="en-US" sz="4000" dirty="0" smtClean="0"/>
          </a:p>
        </p:txBody>
      </p:sp>
      <p:graphicFrame>
        <p:nvGraphicFramePr>
          <p:cNvPr id="88116" name="Group 52"/>
          <p:cNvGraphicFramePr>
            <a:graphicFrameLocks noGrp="1"/>
          </p:cNvGraphicFramePr>
          <p:nvPr>
            <p:ph type="tbl" idx="1"/>
            <p:extLst/>
          </p:nvPr>
        </p:nvGraphicFramePr>
        <p:xfrm>
          <a:off x="711200" y="3733799"/>
          <a:ext cx="6807200" cy="2778125"/>
        </p:xfrm>
        <a:graphic>
          <a:graphicData uri="http://schemas.openxmlformats.org/drawingml/2006/table">
            <a:tbl>
              <a:tblPr>
                <a:tableStyleId>{5940675A-B579-460E-94D1-54222C63F5DA}</a:tableStyleId>
              </a:tblPr>
              <a:tblGrid>
                <a:gridCol w="3946203"/>
                <a:gridCol w="2860997"/>
              </a:tblGrid>
              <a:tr h="693632">
                <a:tc>
                  <a:txBody>
                    <a:bodyPr/>
                    <a:lstStyle/>
                    <a:p>
                      <a:pPr marL="0" marR="0" lvl="0" indent="0" algn="ctr" defTabSz="914400" rtl="0" eaLnBrk="1" fontAlgn="base" latinLnBrk="0" hangingPunct="1">
                        <a:lnSpc>
                          <a:spcPct val="80000"/>
                        </a:lnSpc>
                        <a:spcBef>
                          <a:spcPct val="0"/>
                        </a:spcBef>
                        <a:spcAft>
                          <a:spcPct val="20000"/>
                        </a:spcAft>
                        <a:buClr>
                          <a:schemeClr val="accent1"/>
                        </a:buClr>
                        <a:buSzTx/>
                        <a:buFont typeface="Wingdings" pitchFamily="2" charset="2"/>
                        <a:buNone/>
                        <a:tabLst/>
                        <a:defRPr/>
                      </a:pPr>
                      <a:r>
                        <a:rPr kumimoji="0" lang="en-US" sz="2400" b="1" i="1" u="none" strike="noStrike" cap="none" normalizeH="0" baseline="0" dirty="0" smtClean="0">
                          <a:ln>
                            <a:noFill/>
                          </a:ln>
                          <a:solidFill>
                            <a:srgbClr val="FF0000"/>
                          </a:solidFill>
                          <a:effectLst/>
                          <a:latin typeface="Proxima Nova" panose="02000506030000020004" pitchFamily="50" charset="0"/>
                        </a:rPr>
                        <a:t>Self only coverage</a:t>
                      </a:r>
                      <a:endParaRPr kumimoji="0" lang="en-US" sz="2400" b="1" i="1" u="none" strike="noStrike" cap="none" normalizeH="0" baseline="0" dirty="0" smtClean="0">
                        <a:ln>
                          <a:noFill/>
                        </a:ln>
                        <a:solidFill>
                          <a:srgbClr val="FF0000"/>
                        </a:solidFill>
                        <a:effectLst/>
                        <a:latin typeface="Proxima Nova" panose="02000506030000020004" pitchFamily="50" charset="0"/>
                        <a:cs typeface="Calibri" pitchFamily="34" charset="0"/>
                      </a:endParaRPr>
                    </a:p>
                  </a:txBody>
                  <a:tcPr marL="121920" marR="121920" marT="45707" marB="45707"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tcPr>
                </a:tc>
                <a:tc>
                  <a:txBody>
                    <a:bodyPr/>
                    <a:lstStyle/>
                    <a:p>
                      <a:pPr marL="0" marR="0" lvl="0" indent="0" algn="ctr" defTabSz="914400" rtl="0" eaLnBrk="1" fontAlgn="base" latinLnBrk="0" hangingPunct="1">
                        <a:lnSpc>
                          <a:spcPct val="80000"/>
                        </a:lnSpc>
                        <a:spcBef>
                          <a:spcPct val="0"/>
                        </a:spcBef>
                        <a:spcAft>
                          <a:spcPct val="20000"/>
                        </a:spcAft>
                        <a:buClr>
                          <a:schemeClr val="accent1"/>
                        </a:buClr>
                        <a:buSzTx/>
                        <a:buFont typeface="Wingdings" pitchFamily="2" charset="2"/>
                        <a:buNone/>
                        <a:tabLst/>
                      </a:pPr>
                      <a:r>
                        <a:rPr kumimoji="0" lang="en-US" sz="2400" b="1" u="none" strike="noStrike" cap="none" normalizeH="0" baseline="0" dirty="0" smtClean="0">
                          <a:ln>
                            <a:noFill/>
                          </a:ln>
                          <a:solidFill>
                            <a:srgbClr val="FF0000"/>
                          </a:solidFill>
                          <a:effectLst/>
                          <a:latin typeface="Proxima Nova" panose="02000506030000020004" pitchFamily="50" charset="0"/>
                        </a:rPr>
                        <a:t>Not covered by Medicare*</a:t>
                      </a:r>
                      <a:endParaRPr kumimoji="0" lang="en-US" sz="2400" b="1" i="0" u="none" strike="noStrike" cap="none" normalizeH="0" baseline="0" dirty="0" smtClean="0">
                        <a:ln>
                          <a:noFill/>
                        </a:ln>
                        <a:solidFill>
                          <a:srgbClr val="FF0000"/>
                        </a:solidFill>
                        <a:effectLst/>
                        <a:latin typeface="Proxima Nova" panose="02000506030000020004" pitchFamily="50" charset="0"/>
                        <a:cs typeface="Calibri" pitchFamily="34" charset="0"/>
                      </a:endParaRPr>
                    </a:p>
                  </a:txBody>
                  <a:tcPr marL="121920" marR="121920" marT="45707" marB="45707"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tcPr>
                </a:tc>
              </a:tr>
              <a:tr h="665719">
                <a:tc>
                  <a:txBody>
                    <a:bodyPr/>
                    <a:lstStyle/>
                    <a:p>
                      <a:pPr marL="0" marR="0" lvl="0" indent="0" algn="l" defTabSz="914400" rtl="0" eaLnBrk="1" fontAlgn="base" latinLnBrk="0" hangingPunct="1">
                        <a:lnSpc>
                          <a:spcPct val="80000"/>
                        </a:lnSpc>
                        <a:spcBef>
                          <a:spcPct val="0"/>
                        </a:spcBef>
                        <a:spcAft>
                          <a:spcPct val="20000"/>
                        </a:spcAft>
                        <a:buClr>
                          <a:schemeClr val="accent1"/>
                        </a:buClr>
                        <a:buSzTx/>
                        <a:buFont typeface="Wingdings" pitchFamily="2" charset="2"/>
                        <a:buNone/>
                        <a:tabLst/>
                      </a:pPr>
                      <a:r>
                        <a:rPr kumimoji="0" lang="en-US" sz="2400" b="1" u="none" strike="noStrike" cap="none" normalizeH="0" baseline="0" dirty="0" smtClean="0">
                          <a:ln>
                            <a:noFill/>
                          </a:ln>
                          <a:solidFill>
                            <a:srgbClr val="FF0000"/>
                          </a:solidFill>
                          <a:effectLst/>
                          <a:latin typeface="Proxima Nova" panose="02000506030000020004" pitchFamily="50" charset="0"/>
                        </a:rPr>
                        <a:t>1:  Deductible</a:t>
                      </a:r>
                      <a:endParaRPr kumimoji="0" lang="en-US" sz="2400" b="1" i="0" u="none" strike="noStrike" cap="none" normalizeH="0" baseline="0" dirty="0" smtClean="0">
                        <a:ln>
                          <a:noFill/>
                        </a:ln>
                        <a:solidFill>
                          <a:srgbClr val="FF0000"/>
                        </a:solidFill>
                        <a:effectLst/>
                        <a:latin typeface="Proxima Nova" panose="02000506030000020004" pitchFamily="50" charset="0"/>
                        <a:cs typeface="Calibri" pitchFamily="34" charset="0"/>
                      </a:endParaRPr>
                    </a:p>
                  </a:txBody>
                  <a:tcPr marL="121920" marR="121920" marT="45707" marB="45707"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tcPr>
                </a:tc>
                <a:tc>
                  <a:txBody>
                    <a:bodyPr/>
                    <a:lstStyle/>
                    <a:p>
                      <a:pPr marL="0" marR="0" lvl="0" indent="0" algn="ctr" defTabSz="914400" rtl="0" eaLnBrk="1" fontAlgn="base" latinLnBrk="0" hangingPunct="1">
                        <a:lnSpc>
                          <a:spcPct val="80000"/>
                        </a:lnSpc>
                        <a:spcBef>
                          <a:spcPct val="0"/>
                        </a:spcBef>
                        <a:spcAft>
                          <a:spcPct val="20000"/>
                        </a:spcAft>
                        <a:buClr>
                          <a:schemeClr val="accent1"/>
                        </a:buClr>
                        <a:buSzTx/>
                        <a:buFont typeface="Wingdings" pitchFamily="2" charset="2"/>
                        <a:buNone/>
                        <a:tabLst/>
                      </a:pPr>
                      <a:r>
                        <a:rPr kumimoji="0" lang="en-US" sz="2400" u="none" strike="noStrike" cap="none" normalizeH="0" baseline="0" dirty="0" smtClean="0">
                          <a:ln>
                            <a:noFill/>
                          </a:ln>
                          <a:solidFill>
                            <a:srgbClr val="FF0000"/>
                          </a:solidFill>
                          <a:effectLst/>
                          <a:latin typeface="Proxima Nova" panose="02000506030000020004" pitchFamily="50" charset="0"/>
                        </a:rPr>
                        <a:t>$50</a:t>
                      </a:r>
                      <a:endParaRPr kumimoji="0" lang="en-US" sz="2400" b="0" i="0" u="none" strike="noStrike" cap="none" normalizeH="0" baseline="0" dirty="0" smtClean="0">
                        <a:ln>
                          <a:noFill/>
                        </a:ln>
                        <a:solidFill>
                          <a:srgbClr val="FF0000"/>
                        </a:solidFill>
                        <a:effectLst/>
                        <a:latin typeface="Proxima Nova" panose="02000506030000020004" pitchFamily="50" charset="0"/>
                        <a:cs typeface="Calibri" pitchFamily="34" charset="0"/>
                      </a:endParaRPr>
                    </a:p>
                  </a:txBody>
                  <a:tcPr marL="121920" marR="121920" marT="45707" marB="45707"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tcPr>
                </a:tc>
              </a:tr>
              <a:tr h="662927">
                <a:tc>
                  <a:txBody>
                    <a:bodyPr/>
                    <a:lstStyle/>
                    <a:p>
                      <a:pPr marL="0" marR="0" lvl="0" indent="0" algn="l" defTabSz="914400" rtl="0" eaLnBrk="1" fontAlgn="base" latinLnBrk="0" hangingPunct="1">
                        <a:lnSpc>
                          <a:spcPct val="80000"/>
                        </a:lnSpc>
                        <a:spcBef>
                          <a:spcPct val="0"/>
                        </a:spcBef>
                        <a:spcAft>
                          <a:spcPct val="20000"/>
                        </a:spcAft>
                        <a:buClr>
                          <a:schemeClr val="accent1"/>
                        </a:buClr>
                        <a:buSzTx/>
                        <a:buFont typeface="Wingdings" pitchFamily="2" charset="2"/>
                        <a:buNone/>
                        <a:tabLst/>
                      </a:pPr>
                      <a:r>
                        <a:rPr kumimoji="0" lang="en-US" sz="2400" b="1" u="none" strike="noStrike" cap="none" normalizeH="0" baseline="0" dirty="0" smtClean="0">
                          <a:ln>
                            <a:noFill/>
                          </a:ln>
                          <a:solidFill>
                            <a:srgbClr val="FF0000"/>
                          </a:solidFill>
                          <a:effectLst/>
                          <a:latin typeface="Proxima Nova" panose="02000506030000020004" pitchFamily="50" charset="0"/>
                        </a:rPr>
                        <a:t>2:  Coinsurance</a:t>
                      </a:r>
                      <a:endParaRPr kumimoji="0" lang="en-US" sz="2400" b="1" i="0" u="none" strike="noStrike" cap="none" normalizeH="0" baseline="0" dirty="0" smtClean="0">
                        <a:ln>
                          <a:noFill/>
                        </a:ln>
                        <a:solidFill>
                          <a:srgbClr val="FF0000"/>
                        </a:solidFill>
                        <a:effectLst/>
                        <a:latin typeface="Proxima Nova" panose="02000506030000020004" pitchFamily="50" charset="0"/>
                        <a:cs typeface="Calibri" pitchFamily="34" charset="0"/>
                      </a:endParaRPr>
                    </a:p>
                  </a:txBody>
                  <a:tcPr marL="121920" marR="121920" marT="45707" marB="45707"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tcPr>
                </a:tc>
                <a:tc>
                  <a:txBody>
                    <a:bodyPr/>
                    <a:lstStyle/>
                    <a:p>
                      <a:pPr marL="0" marR="0" lvl="0" indent="0" algn="ctr" defTabSz="914400" rtl="0" eaLnBrk="1" fontAlgn="base" latinLnBrk="0" hangingPunct="1">
                        <a:lnSpc>
                          <a:spcPct val="80000"/>
                        </a:lnSpc>
                        <a:spcBef>
                          <a:spcPct val="0"/>
                        </a:spcBef>
                        <a:spcAft>
                          <a:spcPct val="20000"/>
                        </a:spcAft>
                        <a:buClr>
                          <a:schemeClr val="accent1"/>
                        </a:buClr>
                        <a:buSzTx/>
                        <a:buFont typeface="Wingdings" pitchFamily="2" charset="2"/>
                        <a:buNone/>
                        <a:tabLst/>
                      </a:pPr>
                      <a:r>
                        <a:rPr kumimoji="0" lang="en-US" sz="2400" u="none" strike="noStrike" cap="none" normalizeH="0" baseline="0" dirty="0" smtClean="0">
                          <a:ln>
                            <a:noFill/>
                          </a:ln>
                          <a:solidFill>
                            <a:srgbClr val="FF0000"/>
                          </a:solidFill>
                          <a:effectLst/>
                          <a:latin typeface="Proxima Nova" panose="02000506030000020004" pitchFamily="50" charset="0"/>
                        </a:rPr>
                        <a:t>20%</a:t>
                      </a:r>
                      <a:endParaRPr kumimoji="0" lang="en-US" sz="2400" b="1" i="0" u="none" strike="noStrike" cap="none" normalizeH="0" baseline="0" dirty="0" smtClean="0">
                        <a:ln>
                          <a:noFill/>
                        </a:ln>
                        <a:solidFill>
                          <a:srgbClr val="FF0000"/>
                        </a:solidFill>
                        <a:effectLst/>
                        <a:latin typeface="Proxima Nova" panose="02000506030000020004" pitchFamily="50" charset="0"/>
                        <a:cs typeface="Calibri" pitchFamily="34" charset="0"/>
                      </a:endParaRPr>
                    </a:p>
                  </a:txBody>
                  <a:tcPr marL="121920" marR="121920" marT="45707" marB="45707"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tcPr>
                </a:tc>
              </a:tr>
              <a:tr h="755847">
                <a:tc>
                  <a:txBody>
                    <a:bodyPr/>
                    <a:lstStyle/>
                    <a:p>
                      <a:pPr marL="0" marR="0" lvl="0" indent="0" algn="l" defTabSz="914400" rtl="0" eaLnBrk="1" fontAlgn="base" latinLnBrk="0" hangingPunct="1">
                        <a:lnSpc>
                          <a:spcPct val="80000"/>
                        </a:lnSpc>
                        <a:spcBef>
                          <a:spcPct val="0"/>
                        </a:spcBef>
                        <a:spcAft>
                          <a:spcPct val="20000"/>
                        </a:spcAft>
                        <a:buClr>
                          <a:schemeClr val="accent1"/>
                        </a:buClr>
                        <a:buSzTx/>
                        <a:buFont typeface="Wingdings" pitchFamily="2" charset="2"/>
                        <a:buNone/>
                        <a:tabLst/>
                      </a:pPr>
                      <a:r>
                        <a:rPr kumimoji="0" lang="en-US" sz="2400" b="1" u="none" strike="noStrike" cap="none" normalizeH="0" baseline="0" dirty="0" smtClean="0">
                          <a:ln>
                            <a:noFill/>
                          </a:ln>
                          <a:solidFill>
                            <a:srgbClr val="FF0000"/>
                          </a:solidFill>
                          <a:effectLst/>
                          <a:latin typeface="Proxima Nova" panose="02000506030000020004" pitchFamily="50" charset="0"/>
                        </a:rPr>
                        <a:t>3:  Out-of-Pocket Limit</a:t>
                      </a:r>
                      <a:endParaRPr kumimoji="0" lang="en-US" sz="2400" b="1" i="0" u="none" strike="noStrike" cap="none" normalizeH="0" baseline="0" dirty="0" smtClean="0">
                        <a:ln>
                          <a:noFill/>
                        </a:ln>
                        <a:solidFill>
                          <a:srgbClr val="FF0000"/>
                        </a:solidFill>
                        <a:effectLst/>
                        <a:latin typeface="Proxima Nova" panose="02000506030000020004" pitchFamily="50" charset="0"/>
                        <a:cs typeface="Calibri" pitchFamily="34" charset="0"/>
                      </a:endParaRPr>
                    </a:p>
                  </a:txBody>
                  <a:tcPr marL="121920" marR="121920" marT="45707" marB="45707"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tcPr>
                </a:tc>
                <a:tc>
                  <a:txBody>
                    <a:bodyPr/>
                    <a:lstStyle/>
                    <a:p>
                      <a:pPr marL="0" marR="0" lvl="0" indent="0" algn="ctr" defTabSz="914400" rtl="0" eaLnBrk="1" fontAlgn="base" latinLnBrk="0" hangingPunct="1">
                        <a:lnSpc>
                          <a:spcPct val="80000"/>
                        </a:lnSpc>
                        <a:spcBef>
                          <a:spcPct val="0"/>
                        </a:spcBef>
                        <a:spcAft>
                          <a:spcPct val="20000"/>
                        </a:spcAft>
                        <a:buClr>
                          <a:schemeClr val="accent1"/>
                        </a:buClr>
                        <a:buSzTx/>
                        <a:buFont typeface="Wingdings" pitchFamily="2" charset="2"/>
                        <a:buNone/>
                        <a:tabLst/>
                      </a:pPr>
                      <a:r>
                        <a:rPr kumimoji="0" lang="en-US" sz="2400" u="none" strike="noStrike" cap="none" normalizeH="0" baseline="0" dirty="0" smtClean="0">
                          <a:ln>
                            <a:noFill/>
                          </a:ln>
                          <a:solidFill>
                            <a:srgbClr val="FF0000"/>
                          </a:solidFill>
                          <a:effectLst/>
                          <a:latin typeface="Proxima Nova" panose="02000506030000020004" pitchFamily="50" charset="0"/>
                        </a:rPr>
                        <a:t>$1,050</a:t>
                      </a:r>
                      <a:endParaRPr kumimoji="0" lang="en-US" sz="2400" b="0" i="0" u="none" strike="noStrike" cap="none" normalizeH="0" baseline="0" dirty="0" smtClean="0">
                        <a:ln>
                          <a:noFill/>
                        </a:ln>
                        <a:solidFill>
                          <a:srgbClr val="FF0000"/>
                        </a:solidFill>
                        <a:effectLst/>
                        <a:latin typeface="Proxima Nova" panose="02000506030000020004" pitchFamily="50" charset="0"/>
                        <a:cs typeface="Calibri" pitchFamily="34" charset="0"/>
                      </a:endParaRPr>
                    </a:p>
                  </a:txBody>
                  <a:tcPr marL="121920" marR="121920" marT="45707" marB="45707" anchor="ctr" horzOverflow="overflow">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tcPr>
                </a:tc>
              </a:tr>
            </a:tbl>
          </a:graphicData>
        </a:graphic>
      </p:graphicFrame>
      <p:sp>
        <p:nvSpPr>
          <p:cNvPr id="67611" name="TextBox 5"/>
          <p:cNvSpPr txBox="1">
            <a:spLocks noChangeArrowheads="1"/>
          </p:cNvSpPr>
          <p:nvPr/>
        </p:nvSpPr>
        <p:spPr bwMode="auto">
          <a:xfrm>
            <a:off x="7823200" y="3752215"/>
            <a:ext cx="3759200" cy="1938992"/>
          </a:xfrm>
          <a:prstGeom prst="rect">
            <a:avLst/>
          </a:prstGeom>
          <a:noFill/>
          <a:ln w="25400">
            <a:solidFill>
              <a:srgbClr val="FF0000"/>
            </a:solidFill>
            <a:prstDash val="sysDash"/>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marL="285750" indent="-285750" eaLnBrk="0" hangingPunct="0">
              <a:defRPr>
                <a:solidFill>
                  <a:schemeClr val="tx1"/>
                </a:solidFill>
                <a:latin typeface="Georgia" pitchFamily="18" charset="0"/>
                <a:cs typeface="Arial" pitchFamily="34" charset="0"/>
              </a:defRPr>
            </a:lvl1pPr>
            <a:lvl2pPr marL="742950" indent="-285750" eaLnBrk="0" hangingPunct="0">
              <a:defRPr>
                <a:solidFill>
                  <a:schemeClr val="tx1"/>
                </a:solidFill>
                <a:latin typeface="Georgia" pitchFamily="18" charset="0"/>
                <a:cs typeface="Arial" pitchFamily="34" charset="0"/>
              </a:defRPr>
            </a:lvl2pPr>
            <a:lvl3pPr marL="1143000" indent="-228600" eaLnBrk="0" hangingPunct="0">
              <a:defRPr>
                <a:solidFill>
                  <a:schemeClr val="tx1"/>
                </a:solidFill>
                <a:latin typeface="Georgia" pitchFamily="18" charset="0"/>
                <a:cs typeface="Arial" pitchFamily="34" charset="0"/>
              </a:defRPr>
            </a:lvl3pPr>
            <a:lvl4pPr marL="1600200" indent="-228600" eaLnBrk="0" hangingPunct="0">
              <a:defRPr>
                <a:solidFill>
                  <a:schemeClr val="tx1"/>
                </a:solidFill>
                <a:latin typeface="Georgia" pitchFamily="18" charset="0"/>
                <a:cs typeface="Arial" pitchFamily="34" charset="0"/>
              </a:defRPr>
            </a:lvl4pPr>
            <a:lvl5pPr marL="2057400" indent="-228600" eaLnBrk="0" hangingPunct="0">
              <a:defRPr>
                <a:solidFill>
                  <a:schemeClr val="tx1"/>
                </a:solidFill>
                <a:latin typeface="Georgia" pitchFamily="18" charset="0"/>
                <a:cs typeface="Arial" pitchFamily="34" charset="0"/>
              </a:defRPr>
            </a:lvl5pPr>
            <a:lvl6pPr marL="2514600" indent="-228600"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eaLnBrk="0" fontAlgn="base" hangingPunct="0">
              <a:spcBef>
                <a:spcPct val="0"/>
              </a:spcBef>
              <a:spcAft>
                <a:spcPct val="0"/>
              </a:spcAft>
              <a:defRPr>
                <a:solidFill>
                  <a:schemeClr val="tx1"/>
                </a:solidFill>
                <a:latin typeface="Georgia" pitchFamily="18" charset="0"/>
                <a:cs typeface="Arial" pitchFamily="34" charset="0"/>
              </a:defRPr>
            </a:lvl9pPr>
          </a:lstStyle>
          <a:p>
            <a:pPr marL="0" indent="0" eaLnBrk="1" hangingPunct="1"/>
            <a:r>
              <a:rPr lang="en-US" sz="2400" dirty="0">
                <a:solidFill>
                  <a:srgbClr val="FF0000"/>
                </a:solidFill>
                <a:latin typeface="Proxima Nova" panose="02000506030000020004" pitchFamily="50" charset="0"/>
                <a:cs typeface="Calibri" pitchFamily="34" charset="0"/>
              </a:rPr>
              <a:t>Examples:</a:t>
            </a:r>
          </a:p>
          <a:p>
            <a:pPr eaLnBrk="1" hangingPunct="1">
              <a:buFont typeface="Georgia" pitchFamily="18" charset="0"/>
              <a:buChar char="*"/>
            </a:pPr>
            <a:r>
              <a:rPr lang="en-US" sz="2400" i="1" dirty="0">
                <a:solidFill>
                  <a:srgbClr val="FF0000"/>
                </a:solidFill>
                <a:latin typeface="Proxima Nova" panose="02000506030000020004" pitchFamily="50" charset="0"/>
                <a:cs typeface="Calibri" pitchFamily="34" charset="0"/>
              </a:rPr>
              <a:t>Acupuncture</a:t>
            </a:r>
          </a:p>
          <a:p>
            <a:pPr eaLnBrk="1" hangingPunct="1">
              <a:buFont typeface="Georgia" pitchFamily="18" charset="0"/>
              <a:buChar char="*"/>
            </a:pPr>
            <a:r>
              <a:rPr lang="en-US" sz="2400" i="1" dirty="0">
                <a:solidFill>
                  <a:srgbClr val="FF0000"/>
                </a:solidFill>
                <a:latin typeface="Proxima Nova" panose="02000506030000020004" pitchFamily="50" charset="0"/>
                <a:cs typeface="Calibri" pitchFamily="34" charset="0"/>
              </a:rPr>
              <a:t>Hearing aids</a:t>
            </a:r>
          </a:p>
          <a:p>
            <a:pPr eaLnBrk="1" hangingPunct="1">
              <a:buFont typeface="Georgia" pitchFamily="18" charset="0"/>
              <a:buChar char="*"/>
            </a:pPr>
            <a:r>
              <a:rPr lang="en-US" sz="2400" i="1" dirty="0">
                <a:solidFill>
                  <a:srgbClr val="FF0000"/>
                </a:solidFill>
                <a:latin typeface="Proxima Nova" panose="02000506030000020004" pitchFamily="50" charset="0"/>
                <a:cs typeface="Calibri" pitchFamily="34" charset="0"/>
              </a:rPr>
              <a:t>MFTs</a:t>
            </a:r>
            <a:endParaRPr lang="en-US" sz="2400" i="1" dirty="0">
              <a:solidFill>
                <a:srgbClr val="FF0000"/>
              </a:solidFill>
              <a:latin typeface="Proxima Nova" panose="02000506030000020004" pitchFamily="50" charset="0"/>
              <a:cs typeface="Calibri" pitchFamily="34" charset="0"/>
            </a:endParaRPr>
          </a:p>
          <a:p>
            <a:pPr eaLnBrk="1" hangingPunct="1">
              <a:buFont typeface="Georgia" pitchFamily="18" charset="0"/>
              <a:buChar char="*"/>
            </a:pPr>
            <a:r>
              <a:rPr lang="en-US" sz="2400" i="1" dirty="0">
                <a:solidFill>
                  <a:srgbClr val="FF0000"/>
                </a:solidFill>
                <a:latin typeface="Proxima Nova" panose="02000506030000020004" pitchFamily="50" charset="0"/>
                <a:cs typeface="Calibri" pitchFamily="34" charset="0"/>
              </a:rPr>
              <a:t>Services </a:t>
            </a:r>
            <a:r>
              <a:rPr lang="en-US" sz="2400" i="1" dirty="0">
                <a:solidFill>
                  <a:srgbClr val="FF0000"/>
                </a:solidFill>
                <a:latin typeface="Proxima Nova" panose="02000506030000020004" pitchFamily="50" charset="0"/>
                <a:cs typeface="Calibri" pitchFamily="34" charset="0"/>
              </a:rPr>
              <a:t>outside U.S.A.</a:t>
            </a:r>
          </a:p>
        </p:txBody>
      </p:sp>
      <p:sp>
        <p:nvSpPr>
          <p:cNvPr id="8" name="Rectangle 3"/>
          <p:cNvSpPr>
            <a:spLocks noChangeArrowheads="1"/>
          </p:cNvSpPr>
          <p:nvPr/>
        </p:nvSpPr>
        <p:spPr bwMode="auto">
          <a:xfrm>
            <a:off x="711200" y="1417639"/>
            <a:ext cx="10871200" cy="2151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p>
            <a:pPr marL="609585" indent="-609585">
              <a:lnSpc>
                <a:spcPct val="120000"/>
              </a:lnSpc>
              <a:spcAft>
                <a:spcPts val="800"/>
              </a:spcAft>
              <a:buClr>
                <a:srgbClr val="FF0000"/>
              </a:buClr>
              <a:buFont typeface="Wingdings" pitchFamily="2" charset="2"/>
              <a:buChar char="u"/>
            </a:pPr>
            <a:r>
              <a:rPr lang="en-US" sz="2400" dirty="0">
                <a:solidFill>
                  <a:srgbClr val="FF0000"/>
                </a:solidFill>
                <a:latin typeface="Proxima Nova" panose="02000506030000020004" pitchFamily="50" charset="0"/>
                <a:cs typeface="Calibri" pitchFamily="34" charset="0"/>
              </a:rPr>
              <a:t>Medicare primary, </a:t>
            </a:r>
            <a:r>
              <a:rPr lang="en-US" sz="2400" dirty="0">
                <a:solidFill>
                  <a:srgbClr val="FF0000"/>
                </a:solidFill>
                <a:latin typeface="Proxima Nova" panose="02000506030000020004" pitchFamily="50" charset="0"/>
                <a:cs typeface="Calibri" pitchFamily="34" charset="0"/>
              </a:rPr>
              <a:t>High Option secondary</a:t>
            </a:r>
            <a:endParaRPr lang="en-US" sz="2400" dirty="0">
              <a:solidFill>
                <a:srgbClr val="FF0000"/>
              </a:solidFill>
              <a:latin typeface="Proxima Nova" panose="02000506030000020004" pitchFamily="50" charset="0"/>
              <a:cs typeface="Calibri" pitchFamily="34" charset="0"/>
            </a:endParaRPr>
          </a:p>
          <a:p>
            <a:pPr marL="609585" indent="-609585">
              <a:lnSpc>
                <a:spcPct val="120000"/>
              </a:lnSpc>
              <a:spcAft>
                <a:spcPts val="800"/>
              </a:spcAft>
              <a:buClr>
                <a:srgbClr val="FF0000"/>
              </a:buClr>
              <a:buFont typeface="Wingdings" pitchFamily="2" charset="2"/>
              <a:buChar char="u"/>
            </a:pPr>
            <a:r>
              <a:rPr lang="en-US" sz="2400" dirty="0">
                <a:solidFill>
                  <a:srgbClr val="FF0000"/>
                </a:solidFill>
                <a:latin typeface="Proxima Nova" panose="02000506030000020004" pitchFamily="50" charset="0"/>
                <a:cs typeface="Calibri" pitchFamily="34" charset="0"/>
              </a:rPr>
              <a:t>Caution:  </a:t>
            </a:r>
            <a:r>
              <a:rPr lang="en-US" sz="2400" u="sng" dirty="0">
                <a:solidFill>
                  <a:srgbClr val="FF0000"/>
                </a:solidFill>
                <a:latin typeface="Proxima Nova" panose="02000506030000020004" pitchFamily="50" charset="0"/>
                <a:cs typeface="Calibri" pitchFamily="34" charset="0"/>
              </a:rPr>
              <a:t>must use Medicare </a:t>
            </a:r>
            <a:r>
              <a:rPr lang="en-US" sz="2400" u="sng" dirty="0">
                <a:solidFill>
                  <a:srgbClr val="FF0000"/>
                </a:solidFill>
                <a:latin typeface="Proxima Nova" panose="02000506030000020004" pitchFamily="50" charset="0"/>
                <a:cs typeface="Calibri" pitchFamily="34" charset="0"/>
              </a:rPr>
              <a:t>providers</a:t>
            </a:r>
            <a:r>
              <a:rPr lang="en-US" sz="2400" dirty="0">
                <a:solidFill>
                  <a:srgbClr val="FF0000"/>
                </a:solidFill>
                <a:latin typeface="Proxima Nova" panose="02000506030000020004" pitchFamily="50" charset="0"/>
                <a:cs typeface="Calibri" pitchFamily="34" charset="0"/>
              </a:rPr>
              <a:t> unless not covered by Medicare </a:t>
            </a:r>
            <a:r>
              <a:rPr lang="en-US" sz="2400" b="1" dirty="0">
                <a:solidFill>
                  <a:srgbClr val="FF0000"/>
                </a:solidFill>
                <a:latin typeface="Proxima Nova" panose="02000506030000020004" pitchFamily="50" charset="0"/>
                <a:cs typeface="Calibri" pitchFamily="34" charset="0"/>
              </a:rPr>
              <a:t>(exception</a:t>
            </a:r>
            <a:r>
              <a:rPr lang="en-US" sz="2400" b="1" dirty="0">
                <a:solidFill>
                  <a:srgbClr val="FF0000"/>
                </a:solidFill>
                <a:latin typeface="Proxima Nova" panose="02000506030000020004" pitchFamily="50" charset="0"/>
                <a:cs typeface="Calibri" pitchFamily="34" charset="0"/>
              </a:rPr>
              <a:t>:  mental health providers)</a:t>
            </a:r>
            <a:endParaRPr lang="en-US" sz="2400" b="1" dirty="0">
              <a:solidFill>
                <a:srgbClr val="FF0000"/>
              </a:solidFill>
              <a:latin typeface="Proxima Nova" panose="02000506030000020004" pitchFamily="50" charset="0"/>
              <a:cs typeface="Calibri" pitchFamily="34" charset="0"/>
            </a:endParaRPr>
          </a:p>
          <a:p>
            <a:pPr marL="609585" indent="-609585">
              <a:lnSpc>
                <a:spcPct val="120000"/>
              </a:lnSpc>
              <a:spcAft>
                <a:spcPts val="800"/>
              </a:spcAft>
              <a:buClr>
                <a:srgbClr val="FF0000"/>
              </a:buClr>
              <a:buFont typeface="Wingdings" pitchFamily="2" charset="2"/>
              <a:buChar char="u"/>
            </a:pPr>
            <a:r>
              <a:rPr lang="en-US" sz="2400" dirty="0">
                <a:solidFill>
                  <a:srgbClr val="FF0000"/>
                </a:solidFill>
                <a:latin typeface="Proxima Nova" panose="02000506030000020004" pitchFamily="50" charset="0"/>
                <a:cs typeface="Calibri" pitchFamily="34" charset="0"/>
              </a:rPr>
              <a:t>Deductible only applies if not covered by Medicare (but covered by plan)</a:t>
            </a:r>
            <a:endParaRPr lang="en-US" sz="2400" dirty="0">
              <a:solidFill>
                <a:srgbClr val="FF0000"/>
              </a:solidFill>
              <a:latin typeface="Proxima Nova" panose="02000506030000020004" pitchFamily="50" charset="0"/>
              <a:cs typeface="Calibri" pitchFamily="34" charset="0"/>
            </a:endParaRPr>
          </a:p>
        </p:txBody>
      </p:sp>
      <p:pic>
        <p:nvPicPr>
          <p:cNvPr id="9" name="Picture 2" descr="Image result for blue cros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60000" y="3791740"/>
            <a:ext cx="1331120" cy="133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9827408"/>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2"/>
          <p:cNvSpPr>
            <a:spLocks noGrp="1" noChangeArrowheads="1"/>
          </p:cNvSpPr>
          <p:nvPr>
            <p:ph type="title"/>
          </p:nvPr>
        </p:nvSpPr>
        <p:spPr/>
        <p:txBody>
          <a:bodyPr>
            <a:normAutofit fontScale="90000"/>
          </a:bodyPr>
          <a:lstStyle/>
          <a:p>
            <a:pPr eaLnBrk="1" hangingPunct="1"/>
            <a:r>
              <a:rPr lang="en-US" sz="4800" dirty="0" smtClean="0"/>
              <a:t>UC </a:t>
            </a:r>
            <a:r>
              <a:rPr lang="en-US" sz="4800" dirty="0"/>
              <a:t>High Option behavioral </a:t>
            </a:r>
            <a:r>
              <a:rPr lang="en-US" sz="4800" dirty="0" smtClean="0"/>
              <a:t>health</a:t>
            </a:r>
            <a:endParaRPr lang="en-US" sz="4800" dirty="0"/>
          </a:p>
        </p:txBody>
      </p:sp>
      <p:sp>
        <p:nvSpPr>
          <p:cNvPr id="70660" name="Rectangle 3"/>
          <p:cNvSpPr>
            <a:spLocks noGrp="1" noChangeArrowheads="1"/>
          </p:cNvSpPr>
          <p:nvPr>
            <p:ph idx="1"/>
          </p:nvPr>
        </p:nvSpPr>
        <p:spPr/>
        <p:txBody>
          <a:bodyPr>
            <a:normAutofit/>
          </a:bodyPr>
          <a:lstStyle/>
          <a:p>
            <a:pPr>
              <a:buClr>
                <a:srgbClr val="FF0000"/>
              </a:buClr>
            </a:pPr>
            <a:r>
              <a:rPr lang="en-US" dirty="0">
                <a:solidFill>
                  <a:srgbClr val="FF0000"/>
                </a:solidFill>
              </a:rPr>
              <a:t>Behavioral health </a:t>
            </a:r>
            <a:r>
              <a:rPr lang="en-US" dirty="0" smtClean="0">
                <a:solidFill>
                  <a:srgbClr val="FF0000"/>
                </a:solidFill>
              </a:rPr>
              <a:t>coverage </a:t>
            </a:r>
            <a:r>
              <a:rPr lang="en-US" dirty="0">
                <a:solidFill>
                  <a:srgbClr val="FF0000"/>
                </a:solidFill>
              </a:rPr>
              <a:t>not “carved out”</a:t>
            </a:r>
          </a:p>
          <a:p>
            <a:pPr eaLnBrk="1" hangingPunct="1">
              <a:buClr>
                <a:srgbClr val="FF0000"/>
              </a:buClr>
            </a:pPr>
            <a:r>
              <a:rPr lang="en-US" dirty="0" smtClean="0">
                <a:solidFill>
                  <a:srgbClr val="FF0000"/>
                </a:solidFill>
              </a:rPr>
              <a:t>No coinsurance for services covered by Medicare</a:t>
            </a:r>
          </a:p>
          <a:p>
            <a:pPr lvl="1">
              <a:buClr>
                <a:srgbClr val="FF0000"/>
              </a:buClr>
            </a:pPr>
            <a:r>
              <a:rPr lang="en-US" dirty="0">
                <a:solidFill>
                  <a:srgbClr val="FF0000"/>
                </a:solidFill>
              </a:rPr>
              <a:t>Use Medicare providers for better coverage</a:t>
            </a:r>
          </a:p>
          <a:p>
            <a:pPr lvl="1">
              <a:buClr>
                <a:srgbClr val="FF0000"/>
              </a:buClr>
            </a:pPr>
            <a:r>
              <a:rPr lang="en-US" dirty="0">
                <a:solidFill>
                  <a:srgbClr val="FF0000"/>
                </a:solidFill>
              </a:rPr>
              <a:t>Or, use non-Medicare </a:t>
            </a:r>
            <a:r>
              <a:rPr lang="en-US" dirty="0" smtClean="0">
                <a:solidFill>
                  <a:srgbClr val="FF0000"/>
                </a:solidFill>
              </a:rPr>
              <a:t>providers (pay 20%)</a:t>
            </a:r>
            <a:endParaRPr lang="en-US" dirty="0">
              <a:solidFill>
                <a:srgbClr val="FF0000"/>
              </a:solidFill>
            </a:endParaRPr>
          </a:p>
        </p:txBody>
      </p:sp>
      <p:sp>
        <p:nvSpPr>
          <p:cNvPr id="706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eorgia" pitchFamily="18" charset="0"/>
                <a:cs typeface="Arial" pitchFamily="34" charset="0"/>
              </a:defRPr>
            </a:lvl1pPr>
            <a:lvl2pPr marL="990575" indent="-380990" eaLnBrk="0" hangingPunct="0">
              <a:defRPr>
                <a:solidFill>
                  <a:schemeClr val="tx1"/>
                </a:solidFill>
                <a:latin typeface="Georgia" pitchFamily="18" charset="0"/>
                <a:cs typeface="Arial" pitchFamily="34" charset="0"/>
              </a:defRPr>
            </a:lvl2pPr>
            <a:lvl3pPr marL="1523962" indent="-304792" eaLnBrk="0" hangingPunct="0">
              <a:defRPr>
                <a:solidFill>
                  <a:schemeClr val="tx1"/>
                </a:solidFill>
                <a:latin typeface="Georgia" pitchFamily="18" charset="0"/>
                <a:cs typeface="Arial" pitchFamily="34" charset="0"/>
              </a:defRPr>
            </a:lvl3pPr>
            <a:lvl4pPr marL="2133547" indent="-304792" eaLnBrk="0" hangingPunct="0">
              <a:defRPr>
                <a:solidFill>
                  <a:schemeClr val="tx1"/>
                </a:solidFill>
                <a:latin typeface="Georgia" pitchFamily="18" charset="0"/>
                <a:cs typeface="Arial" pitchFamily="34" charset="0"/>
              </a:defRPr>
            </a:lvl4pPr>
            <a:lvl5pPr marL="2743131" indent="-304792" eaLnBrk="0" hangingPunct="0">
              <a:defRPr>
                <a:solidFill>
                  <a:schemeClr val="tx1"/>
                </a:solidFill>
                <a:latin typeface="Georgia" pitchFamily="18" charset="0"/>
                <a:cs typeface="Arial" pitchFamily="34" charset="0"/>
              </a:defRPr>
            </a:lvl5pPr>
            <a:lvl6pPr marL="3352716" indent="-304792" eaLnBrk="0" fontAlgn="base" hangingPunct="0">
              <a:spcBef>
                <a:spcPct val="0"/>
              </a:spcBef>
              <a:spcAft>
                <a:spcPct val="0"/>
              </a:spcAft>
              <a:defRPr>
                <a:solidFill>
                  <a:schemeClr val="tx1"/>
                </a:solidFill>
                <a:latin typeface="Georgia" pitchFamily="18" charset="0"/>
                <a:cs typeface="Arial" pitchFamily="34" charset="0"/>
              </a:defRPr>
            </a:lvl6pPr>
            <a:lvl7pPr marL="3962301" indent="-304792" eaLnBrk="0" fontAlgn="base" hangingPunct="0">
              <a:spcBef>
                <a:spcPct val="0"/>
              </a:spcBef>
              <a:spcAft>
                <a:spcPct val="0"/>
              </a:spcAft>
              <a:defRPr>
                <a:solidFill>
                  <a:schemeClr val="tx1"/>
                </a:solidFill>
                <a:latin typeface="Georgia" pitchFamily="18" charset="0"/>
                <a:cs typeface="Arial" pitchFamily="34" charset="0"/>
              </a:defRPr>
            </a:lvl7pPr>
            <a:lvl8pPr marL="4571886" indent="-304792" eaLnBrk="0" fontAlgn="base" hangingPunct="0">
              <a:spcBef>
                <a:spcPct val="0"/>
              </a:spcBef>
              <a:spcAft>
                <a:spcPct val="0"/>
              </a:spcAft>
              <a:defRPr>
                <a:solidFill>
                  <a:schemeClr val="tx1"/>
                </a:solidFill>
                <a:latin typeface="Georgia" pitchFamily="18" charset="0"/>
                <a:cs typeface="Arial" pitchFamily="34" charset="0"/>
              </a:defRPr>
            </a:lvl8pPr>
            <a:lvl9pPr marL="5181470" indent="-304792"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6268495B-0612-49A5-92E8-C403D07083BF}" type="slidenum">
              <a:rPr lang="en-US" smtClean="0">
                <a:latin typeface="Calibri" pitchFamily="34" charset="0"/>
                <a:cs typeface="Calibri" pitchFamily="34" charset="0"/>
              </a:rPr>
              <a:pPr eaLnBrk="1" hangingPunct="1"/>
              <a:t>57</a:t>
            </a:fld>
            <a:endParaRPr lang="en-US" smtClean="0">
              <a:latin typeface="Calibri" pitchFamily="34" charset="0"/>
              <a:cs typeface="Calibri" pitchFamily="34" charset="0"/>
            </a:endParaRPr>
          </a:p>
        </p:txBody>
      </p:sp>
    </p:spTree>
    <p:extLst>
      <p:ext uri="{BB962C8B-B14F-4D97-AF65-F5344CB8AC3E}">
        <p14:creationId xmlns:p14="http://schemas.microsoft.com/office/powerpoint/2010/main" val="2090077318"/>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9" name="Picture 3" descr="C:\Users\szsolbac\AppData\Local\Microsoft\Windows\Temporary Internet Files\Content.IE5\JL71XES2\MP900398845[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24800" y="2966775"/>
            <a:ext cx="3472989" cy="2480707"/>
          </a:xfrm>
          <a:prstGeom prst="rect">
            <a:avLst/>
          </a:prstGeom>
          <a:noFill/>
          <a:extLst>
            <a:ext uri="{909E8E84-426E-40DD-AFC4-6F175D3DCCD1}">
              <a14:hiddenFill xmlns:a14="http://schemas.microsoft.com/office/drawing/2010/main">
                <a:solidFill>
                  <a:srgbClr val="FFFFFF"/>
                </a:solidFill>
              </a14:hiddenFill>
            </a:ext>
          </a:extLst>
        </p:spPr>
      </p:pic>
      <p:sp>
        <p:nvSpPr>
          <p:cNvPr id="72708" name="Rectangle 4"/>
          <p:cNvSpPr>
            <a:spLocks noGrp="1" noChangeArrowheads="1"/>
          </p:cNvSpPr>
          <p:nvPr>
            <p:ph type="title"/>
          </p:nvPr>
        </p:nvSpPr>
        <p:spPr/>
        <p:txBody>
          <a:bodyPr>
            <a:normAutofit/>
          </a:bodyPr>
          <a:lstStyle/>
          <a:p>
            <a:pPr eaLnBrk="1" hangingPunct="1">
              <a:defRPr/>
            </a:pPr>
            <a:r>
              <a:rPr lang="en-US" dirty="0" smtClean="0"/>
              <a:t>UC </a:t>
            </a:r>
            <a:r>
              <a:rPr lang="en-US" dirty="0"/>
              <a:t>High </a:t>
            </a:r>
            <a:r>
              <a:rPr lang="en-US" dirty="0" smtClean="0"/>
              <a:t>Option </a:t>
            </a:r>
            <a:r>
              <a:rPr lang="en-US" dirty="0" smtClean="0"/>
              <a:t>R</a:t>
            </a:r>
            <a:r>
              <a:rPr lang="en-US" baseline="-25000" dirty="0" smtClean="0"/>
              <a:t>x</a:t>
            </a:r>
            <a:endParaRPr lang="en-US" dirty="0"/>
          </a:p>
        </p:txBody>
      </p:sp>
      <p:sp>
        <p:nvSpPr>
          <p:cNvPr id="64516" name="Rectangle 5"/>
          <p:cNvSpPr>
            <a:spLocks noGrp="1" noChangeArrowheads="1"/>
          </p:cNvSpPr>
          <p:nvPr>
            <p:ph idx="1"/>
          </p:nvPr>
        </p:nvSpPr>
        <p:spPr>
          <a:xfrm>
            <a:off x="395333" y="1417639"/>
            <a:ext cx="6604000" cy="5105400"/>
          </a:xfrm>
        </p:spPr>
        <p:txBody>
          <a:bodyPr>
            <a:noAutofit/>
          </a:bodyPr>
          <a:lstStyle/>
          <a:p>
            <a:pPr marL="734550" indent="-685783">
              <a:lnSpc>
                <a:spcPct val="120000"/>
              </a:lnSpc>
              <a:buClr>
                <a:srgbClr val="FF0000"/>
              </a:buClr>
              <a:buFont typeface="+mj-lt"/>
              <a:buAutoNum type="arabicPeriod"/>
              <a:defRPr/>
            </a:pPr>
            <a:r>
              <a:rPr lang="en-US" sz="2000" b="1" dirty="0">
                <a:solidFill>
                  <a:srgbClr val="FF0000"/>
                </a:solidFill>
              </a:rPr>
              <a:t>Generic:  </a:t>
            </a:r>
            <a:r>
              <a:rPr lang="en-US" sz="2000" b="1" dirty="0">
                <a:solidFill>
                  <a:srgbClr val="FF0000"/>
                </a:solidFill>
              </a:rPr>
              <a:t>$10</a:t>
            </a:r>
            <a:r>
              <a:rPr lang="en-US" sz="2000" dirty="0">
                <a:solidFill>
                  <a:srgbClr val="FF0000"/>
                </a:solidFill>
              </a:rPr>
              <a:t>/30-day </a:t>
            </a:r>
            <a:r>
              <a:rPr lang="en-US" sz="2000" dirty="0">
                <a:solidFill>
                  <a:srgbClr val="FF0000"/>
                </a:solidFill>
              </a:rPr>
              <a:t>supply</a:t>
            </a:r>
          </a:p>
          <a:p>
            <a:pPr marL="734550" indent="-685783">
              <a:lnSpc>
                <a:spcPct val="120000"/>
              </a:lnSpc>
              <a:buClr>
                <a:srgbClr val="FF0000"/>
              </a:buClr>
              <a:buFont typeface="+mj-lt"/>
              <a:buAutoNum type="arabicPeriod"/>
              <a:defRPr/>
            </a:pPr>
            <a:r>
              <a:rPr lang="en-US" sz="2000" b="1" dirty="0">
                <a:solidFill>
                  <a:srgbClr val="FF0000"/>
                </a:solidFill>
              </a:rPr>
              <a:t>Brand name:  </a:t>
            </a:r>
            <a:r>
              <a:rPr lang="en-US" sz="2000" b="1" dirty="0">
                <a:solidFill>
                  <a:srgbClr val="FF0000"/>
                </a:solidFill>
              </a:rPr>
              <a:t>$30</a:t>
            </a:r>
            <a:r>
              <a:rPr lang="en-US" sz="2000" dirty="0">
                <a:solidFill>
                  <a:srgbClr val="FF0000"/>
                </a:solidFill>
              </a:rPr>
              <a:t>/30-day </a:t>
            </a:r>
            <a:r>
              <a:rPr lang="en-US" sz="2000" dirty="0">
                <a:solidFill>
                  <a:srgbClr val="FF0000"/>
                </a:solidFill>
              </a:rPr>
              <a:t>supply</a:t>
            </a:r>
          </a:p>
          <a:p>
            <a:pPr marL="734550" indent="-685783">
              <a:lnSpc>
                <a:spcPct val="120000"/>
              </a:lnSpc>
              <a:buClr>
                <a:srgbClr val="FF0000"/>
              </a:buClr>
              <a:buFont typeface="+mj-lt"/>
              <a:buAutoNum type="arabicPeriod"/>
              <a:defRPr/>
            </a:pPr>
            <a:r>
              <a:rPr lang="en-US" sz="2000" b="1" dirty="0">
                <a:solidFill>
                  <a:srgbClr val="FF0000"/>
                </a:solidFill>
              </a:rPr>
              <a:t>Non-formulary:  $</a:t>
            </a:r>
            <a:r>
              <a:rPr lang="en-US" sz="2000" b="1" dirty="0">
                <a:solidFill>
                  <a:srgbClr val="FF0000"/>
                </a:solidFill>
              </a:rPr>
              <a:t>45</a:t>
            </a:r>
            <a:r>
              <a:rPr lang="en-US" sz="2000" dirty="0">
                <a:solidFill>
                  <a:srgbClr val="FF0000"/>
                </a:solidFill>
              </a:rPr>
              <a:t>/30-day supply</a:t>
            </a:r>
          </a:p>
          <a:p>
            <a:pPr>
              <a:lnSpc>
                <a:spcPct val="120000"/>
              </a:lnSpc>
              <a:buClr>
                <a:srgbClr val="FF0000"/>
              </a:buClr>
              <a:defRPr/>
            </a:pPr>
            <a:r>
              <a:rPr lang="en-US" sz="2000" dirty="0">
                <a:solidFill>
                  <a:srgbClr val="FF0000"/>
                </a:solidFill>
              </a:rPr>
              <a:t>90-day supplies available for 2 copays:</a:t>
            </a:r>
          </a:p>
          <a:p>
            <a:pPr lvl="1">
              <a:lnSpc>
                <a:spcPct val="120000"/>
              </a:lnSpc>
              <a:buClr>
                <a:srgbClr val="FF0000"/>
              </a:buClr>
              <a:defRPr/>
            </a:pPr>
            <a:r>
              <a:rPr lang="en-US" dirty="0">
                <a:solidFill>
                  <a:srgbClr val="FF0000"/>
                </a:solidFill>
              </a:rPr>
              <a:t>UC pharmacies, Costco</a:t>
            </a:r>
            <a:r>
              <a:rPr lang="en-US" dirty="0">
                <a:solidFill>
                  <a:srgbClr val="FF0000"/>
                </a:solidFill>
              </a:rPr>
              <a:t>, CVS, </a:t>
            </a:r>
            <a:r>
              <a:rPr lang="en-US" dirty="0">
                <a:solidFill>
                  <a:srgbClr val="FF0000"/>
                </a:solidFill>
              </a:rPr>
              <a:t>Safeway/Vons, </a:t>
            </a:r>
            <a:r>
              <a:rPr lang="en-US" dirty="0">
                <a:solidFill>
                  <a:srgbClr val="FF0000"/>
                </a:solidFill>
              </a:rPr>
              <a:t>Walgreens</a:t>
            </a:r>
          </a:p>
          <a:p>
            <a:pPr lvl="1">
              <a:lnSpc>
                <a:spcPct val="120000"/>
              </a:lnSpc>
              <a:buClr>
                <a:srgbClr val="FF0000"/>
              </a:buClr>
              <a:defRPr/>
            </a:pPr>
            <a:r>
              <a:rPr lang="en-US" dirty="0">
                <a:solidFill>
                  <a:srgbClr val="FF0000"/>
                </a:solidFill>
              </a:rPr>
              <a:t>Mail order:  </a:t>
            </a:r>
            <a:r>
              <a:rPr lang="en-US" b="1" dirty="0">
                <a:solidFill>
                  <a:srgbClr val="FF0000"/>
                </a:solidFill>
              </a:rPr>
              <a:t>Express Scripts</a:t>
            </a:r>
          </a:p>
          <a:p>
            <a:pPr marL="734550" indent="-685783">
              <a:lnSpc>
                <a:spcPct val="120000"/>
              </a:lnSpc>
              <a:buClr>
                <a:srgbClr val="FF0000"/>
              </a:buClr>
              <a:defRPr/>
            </a:pPr>
            <a:r>
              <a:rPr lang="en-US" sz="2000" dirty="0">
                <a:solidFill>
                  <a:srgbClr val="FF0000"/>
                </a:solidFill>
              </a:rPr>
              <a:t>Some </a:t>
            </a:r>
            <a:r>
              <a:rPr lang="en-US" sz="2000" dirty="0">
                <a:solidFill>
                  <a:srgbClr val="FF0000"/>
                </a:solidFill>
              </a:rPr>
              <a:t>meds require prior authorization</a:t>
            </a:r>
          </a:p>
          <a:p>
            <a:pPr marL="734550" indent="-685783">
              <a:lnSpc>
                <a:spcPct val="120000"/>
              </a:lnSpc>
              <a:buClr>
                <a:srgbClr val="FF0000"/>
              </a:buClr>
              <a:defRPr/>
            </a:pPr>
            <a:r>
              <a:rPr lang="en-US" sz="2000" b="1" dirty="0">
                <a:solidFill>
                  <a:srgbClr val="FF0000"/>
                </a:solidFill>
              </a:rPr>
              <a:t>Out-of-pocket limit:  $1,000</a:t>
            </a:r>
            <a:endParaRPr lang="en-US" sz="2000" dirty="0">
              <a:solidFill>
                <a:srgbClr val="FF0000"/>
              </a:solidFill>
            </a:endParaRPr>
          </a:p>
        </p:txBody>
      </p:sp>
      <p:sp>
        <p:nvSpPr>
          <p:cNvPr id="63490" name="Slide Number Placeholder 5"/>
          <p:cNvSpPr>
            <a:spLocks noGrp="1"/>
          </p:cNvSpPr>
          <p:nvPr>
            <p:ph type="sldNum" sz="quarter" idx="12"/>
          </p:nvPr>
        </p:nvSpPr>
        <p:spPr/>
        <p:txBody>
          <a:bodyPr/>
          <a:lstStyle/>
          <a:p>
            <a:pPr>
              <a:defRPr/>
            </a:pPr>
            <a:fld id="{59A51E80-7D46-4C8A-B3DE-826CF10CA48C}" type="slidenum">
              <a:rPr lang="en-US">
                <a:solidFill>
                  <a:srgbClr val="FF0000"/>
                </a:solidFill>
              </a:rPr>
              <a:pPr>
                <a:defRPr/>
              </a:pPr>
              <a:t>58</a:t>
            </a:fld>
            <a:endParaRPr lang="en-US">
              <a:solidFill>
                <a:srgbClr val="FF0000"/>
              </a:solidFill>
            </a:endParaRPr>
          </a:p>
        </p:txBody>
      </p:sp>
      <p:pic>
        <p:nvPicPr>
          <p:cNvPr id="8" name="Picture 2" descr="Image result for anthem blue cros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52988" y="1417639"/>
            <a:ext cx="4196315" cy="121920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341678" y="5775341"/>
            <a:ext cx="4775200" cy="461729"/>
          </a:xfrm>
          <a:prstGeom prst="rect">
            <a:avLst/>
          </a:prstGeom>
          <a:noFill/>
        </p:spPr>
        <p:txBody>
          <a:bodyPr wrap="square" rtlCol="0">
            <a:spAutoFit/>
          </a:bodyPr>
          <a:lstStyle/>
          <a:p>
            <a:pPr marL="734550" indent="-685783" eaLnBrk="0" hangingPunct="0">
              <a:lnSpc>
                <a:spcPct val="90000"/>
              </a:lnSpc>
              <a:spcBef>
                <a:spcPct val="20000"/>
              </a:spcBef>
              <a:spcAft>
                <a:spcPct val="20000"/>
              </a:spcAft>
              <a:buClr>
                <a:srgbClr val="FF0000"/>
              </a:buClr>
              <a:buSzPct val="75000"/>
              <a:buFont typeface="Wingdings" pitchFamily="2" charset="2"/>
              <a:buChar char="u"/>
              <a:defRPr/>
            </a:pPr>
            <a:r>
              <a:rPr lang="en-US" sz="2667" kern="0" dirty="0">
                <a:solidFill>
                  <a:srgbClr val="FF0000"/>
                </a:solidFill>
                <a:latin typeface="Proxima Nova" panose="02000506030000020004" pitchFamily="50" charset="0"/>
              </a:rPr>
              <a:t>Select Generics:  $0</a:t>
            </a:r>
            <a:endParaRPr lang="en-US" sz="2667" kern="0" dirty="0">
              <a:solidFill>
                <a:srgbClr val="FF0000"/>
              </a:solidFill>
              <a:latin typeface="Proxima Nova" panose="02000506030000020004" pitchFamily="50" charset="0"/>
            </a:endParaRPr>
          </a:p>
        </p:txBody>
      </p:sp>
    </p:spTree>
    <p:extLst>
      <p:ext uri="{BB962C8B-B14F-4D97-AF65-F5344CB8AC3E}">
        <p14:creationId xmlns:p14="http://schemas.microsoft.com/office/powerpoint/2010/main" val="48621450"/>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2"/>
          <p:cNvSpPr>
            <a:spLocks noGrp="1" noChangeArrowheads="1"/>
          </p:cNvSpPr>
          <p:nvPr>
            <p:ph type="title"/>
          </p:nvPr>
        </p:nvSpPr>
        <p:spPr/>
        <p:txBody>
          <a:bodyPr>
            <a:normAutofit fontScale="90000"/>
          </a:bodyPr>
          <a:lstStyle/>
          <a:p>
            <a:pPr eaLnBrk="1" hangingPunct="1"/>
            <a:r>
              <a:rPr lang="en-US" sz="4800" dirty="0" smtClean="0"/>
              <a:t>Advantages </a:t>
            </a:r>
            <a:r>
              <a:rPr lang="en-US" sz="4800" dirty="0"/>
              <a:t>of UC High </a:t>
            </a:r>
            <a:r>
              <a:rPr lang="en-US" sz="4800" dirty="0" smtClean="0"/>
              <a:t>Option</a:t>
            </a:r>
            <a:endParaRPr lang="en-US" sz="4800" dirty="0"/>
          </a:p>
        </p:txBody>
      </p:sp>
      <p:sp>
        <p:nvSpPr>
          <p:cNvPr id="68612" name="Rectangle 3"/>
          <p:cNvSpPr>
            <a:spLocks noGrp="1" noChangeArrowheads="1"/>
          </p:cNvSpPr>
          <p:nvPr>
            <p:ph idx="1"/>
          </p:nvPr>
        </p:nvSpPr>
        <p:spPr>
          <a:xfrm>
            <a:off x="609600" y="1600200"/>
            <a:ext cx="10972800" cy="4876800"/>
          </a:xfrm>
        </p:spPr>
        <p:txBody>
          <a:bodyPr>
            <a:normAutofit/>
          </a:bodyPr>
          <a:lstStyle/>
          <a:p>
            <a:pPr eaLnBrk="1" hangingPunct="1">
              <a:lnSpc>
                <a:spcPct val="120000"/>
              </a:lnSpc>
              <a:buClr>
                <a:srgbClr val="FF0000"/>
              </a:buClr>
            </a:pPr>
            <a:r>
              <a:rPr lang="en-US" dirty="0" smtClean="0">
                <a:solidFill>
                  <a:srgbClr val="FF0000"/>
                </a:solidFill>
              </a:rPr>
              <a:t>Pay </a:t>
            </a:r>
            <a:r>
              <a:rPr lang="en-US" u="sng" dirty="0" smtClean="0">
                <a:solidFill>
                  <a:srgbClr val="FF0000"/>
                </a:solidFill>
              </a:rPr>
              <a:t>nothing</a:t>
            </a:r>
            <a:r>
              <a:rPr lang="en-US" dirty="0" smtClean="0">
                <a:solidFill>
                  <a:srgbClr val="FF0000"/>
                </a:solidFill>
              </a:rPr>
              <a:t> for most services</a:t>
            </a:r>
          </a:p>
          <a:p>
            <a:pPr eaLnBrk="1" hangingPunct="1">
              <a:lnSpc>
                <a:spcPct val="120000"/>
              </a:lnSpc>
              <a:buClr>
                <a:srgbClr val="FF0000"/>
              </a:buClr>
            </a:pPr>
            <a:r>
              <a:rPr lang="en-US" dirty="0" smtClean="0">
                <a:solidFill>
                  <a:srgbClr val="FF0000"/>
                </a:solidFill>
              </a:rPr>
              <a:t>Use any Medicare provider</a:t>
            </a:r>
          </a:p>
          <a:p>
            <a:pPr eaLnBrk="1" hangingPunct="1">
              <a:lnSpc>
                <a:spcPct val="120000"/>
              </a:lnSpc>
              <a:buClr>
                <a:srgbClr val="FF0000"/>
              </a:buClr>
            </a:pPr>
            <a:r>
              <a:rPr lang="en-US" dirty="0">
                <a:solidFill>
                  <a:srgbClr val="FF0000"/>
                </a:solidFill>
              </a:rPr>
              <a:t>Use any licensed provider for behavioral health </a:t>
            </a:r>
            <a:r>
              <a:rPr lang="en-US" dirty="0" smtClean="0">
                <a:solidFill>
                  <a:srgbClr val="FF0000"/>
                </a:solidFill>
              </a:rPr>
              <a:t>services</a:t>
            </a:r>
          </a:p>
          <a:p>
            <a:pPr eaLnBrk="1" hangingPunct="1">
              <a:lnSpc>
                <a:spcPct val="120000"/>
              </a:lnSpc>
              <a:buClr>
                <a:srgbClr val="FF0000"/>
              </a:buClr>
            </a:pPr>
            <a:r>
              <a:rPr lang="en-US" dirty="0" smtClean="0">
                <a:solidFill>
                  <a:srgbClr val="FF0000"/>
                </a:solidFill>
              </a:rPr>
              <a:t>Hearing </a:t>
            </a:r>
            <a:r>
              <a:rPr lang="en-US" dirty="0">
                <a:solidFill>
                  <a:srgbClr val="FF0000"/>
                </a:solidFill>
              </a:rPr>
              <a:t>aid coverage at 80%</a:t>
            </a:r>
          </a:p>
          <a:p>
            <a:pPr eaLnBrk="1" hangingPunct="1">
              <a:lnSpc>
                <a:spcPct val="120000"/>
              </a:lnSpc>
              <a:buClr>
                <a:srgbClr val="FF0000"/>
              </a:buClr>
            </a:pPr>
            <a:r>
              <a:rPr lang="en-US" dirty="0" smtClean="0">
                <a:solidFill>
                  <a:srgbClr val="FF0000"/>
                </a:solidFill>
              </a:rPr>
              <a:t>Acupuncture coverage</a:t>
            </a:r>
          </a:p>
          <a:p>
            <a:pPr eaLnBrk="1" hangingPunct="1">
              <a:lnSpc>
                <a:spcPct val="120000"/>
              </a:lnSpc>
              <a:buClr>
                <a:srgbClr val="FF0000"/>
              </a:buClr>
            </a:pPr>
            <a:r>
              <a:rPr lang="en-US" dirty="0" smtClean="0">
                <a:solidFill>
                  <a:srgbClr val="FF0000"/>
                </a:solidFill>
              </a:rPr>
              <a:t>Lowest R</a:t>
            </a:r>
            <a:r>
              <a:rPr lang="en-US" baseline="-25000" dirty="0" smtClean="0">
                <a:solidFill>
                  <a:srgbClr val="FF0000"/>
                </a:solidFill>
              </a:rPr>
              <a:t>x</a:t>
            </a:r>
            <a:r>
              <a:rPr lang="en-US" dirty="0" smtClean="0">
                <a:solidFill>
                  <a:srgbClr val="FF0000"/>
                </a:solidFill>
              </a:rPr>
              <a:t> out-of-pocket limit ($1,000)</a:t>
            </a:r>
          </a:p>
        </p:txBody>
      </p:sp>
      <p:sp>
        <p:nvSpPr>
          <p:cNvPr id="686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eorgia" pitchFamily="18" charset="0"/>
                <a:cs typeface="Arial" pitchFamily="34" charset="0"/>
              </a:defRPr>
            </a:lvl1pPr>
            <a:lvl2pPr marL="990575" indent="-380990" eaLnBrk="0" hangingPunct="0">
              <a:defRPr>
                <a:solidFill>
                  <a:schemeClr val="tx1"/>
                </a:solidFill>
                <a:latin typeface="Georgia" pitchFamily="18" charset="0"/>
                <a:cs typeface="Arial" pitchFamily="34" charset="0"/>
              </a:defRPr>
            </a:lvl2pPr>
            <a:lvl3pPr marL="1523962" indent="-304792" eaLnBrk="0" hangingPunct="0">
              <a:defRPr>
                <a:solidFill>
                  <a:schemeClr val="tx1"/>
                </a:solidFill>
                <a:latin typeface="Georgia" pitchFamily="18" charset="0"/>
                <a:cs typeface="Arial" pitchFamily="34" charset="0"/>
              </a:defRPr>
            </a:lvl3pPr>
            <a:lvl4pPr marL="2133547" indent="-304792" eaLnBrk="0" hangingPunct="0">
              <a:defRPr>
                <a:solidFill>
                  <a:schemeClr val="tx1"/>
                </a:solidFill>
                <a:latin typeface="Georgia" pitchFamily="18" charset="0"/>
                <a:cs typeface="Arial" pitchFamily="34" charset="0"/>
              </a:defRPr>
            </a:lvl4pPr>
            <a:lvl5pPr marL="2743131" indent="-304792" eaLnBrk="0" hangingPunct="0">
              <a:defRPr>
                <a:solidFill>
                  <a:schemeClr val="tx1"/>
                </a:solidFill>
                <a:latin typeface="Georgia" pitchFamily="18" charset="0"/>
                <a:cs typeface="Arial" pitchFamily="34" charset="0"/>
              </a:defRPr>
            </a:lvl5pPr>
            <a:lvl6pPr marL="3352716" indent="-304792" eaLnBrk="0" fontAlgn="base" hangingPunct="0">
              <a:spcBef>
                <a:spcPct val="0"/>
              </a:spcBef>
              <a:spcAft>
                <a:spcPct val="0"/>
              </a:spcAft>
              <a:defRPr>
                <a:solidFill>
                  <a:schemeClr val="tx1"/>
                </a:solidFill>
                <a:latin typeface="Georgia" pitchFamily="18" charset="0"/>
                <a:cs typeface="Arial" pitchFamily="34" charset="0"/>
              </a:defRPr>
            </a:lvl6pPr>
            <a:lvl7pPr marL="3962301" indent="-304792" eaLnBrk="0" fontAlgn="base" hangingPunct="0">
              <a:spcBef>
                <a:spcPct val="0"/>
              </a:spcBef>
              <a:spcAft>
                <a:spcPct val="0"/>
              </a:spcAft>
              <a:defRPr>
                <a:solidFill>
                  <a:schemeClr val="tx1"/>
                </a:solidFill>
                <a:latin typeface="Georgia" pitchFamily="18" charset="0"/>
                <a:cs typeface="Arial" pitchFamily="34" charset="0"/>
              </a:defRPr>
            </a:lvl7pPr>
            <a:lvl8pPr marL="4571886" indent="-304792" eaLnBrk="0" fontAlgn="base" hangingPunct="0">
              <a:spcBef>
                <a:spcPct val="0"/>
              </a:spcBef>
              <a:spcAft>
                <a:spcPct val="0"/>
              </a:spcAft>
              <a:defRPr>
                <a:solidFill>
                  <a:schemeClr val="tx1"/>
                </a:solidFill>
                <a:latin typeface="Georgia" pitchFamily="18" charset="0"/>
                <a:cs typeface="Arial" pitchFamily="34" charset="0"/>
              </a:defRPr>
            </a:lvl8pPr>
            <a:lvl9pPr marL="5181470" indent="-304792"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9F9A9889-4984-493E-9712-895F403A5534}" type="slidenum">
              <a:rPr lang="en-US" smtClean="0">
                <a:latin typeface="Calibri" pitchFamily="34" charset="0"/>
                <a:cs typeface="Calibri" pitchFamily="34" charset="0"/>
              </a:rPr>
              <a:pPr eaLnBrk="1" hangingPunct="1"/>
              <a:t>59</a:t>
            </a:fld>
            <a:endParaRPr lang="en-US" smtClean="0">
              <a:latin typeface="Calibri" pitchFamily="34" charset="0"/>
              <a:cs typeface="Calibri" pitchFamily="34" charset="0"/>
            </a:endParaRPr>
          </a:p>
        </p:txBody>
      </p:sp>
    </p:spTree>
    <p:extLst>
      <p:ext uri="{BB962C8B-B14F-4D97-AF65-F5344CB8AC3E}">
        <p14:creationId xmlns:p14="http://schemas.microsoft.com/office/powerpoint/2010/main" val="1820175879"/>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7297065-12DB-4451-8B30-EBF38A6018EA}" type="slidenum">
              <a:rPr lang="en-US" smtClean="0"/>
              <a:t>6</a:t>
            </a:fld>
            <a:endParaRPr lang="en-US"/>
          </a:p>
        </p:txBody>
      </p:sp>
      <p:sp>
        <p:nvSpPr>
          <p:cNvPr id="3" name="Title 2"/>
          <p:cNvSpPr>
            <a:spLocks noGrp="1"/>
          </p:cNvSpPr>
          <p:nvPr>
            <p:ph type="title"/>
          </p:nvPr>
        </p:nvSpPr>
        <p:spPr>
          <a:xfrm>
            <a:off x="2209706" y="351144"/>
            <a:ext cx="10515600" cy="729212"/>
          </a:xfrm>
        </p:spPr>
        <p:txBody>
          <a:bodyPr>
            <a:normAutofit fontScale="90000"/>
          </a:bodyPr>
          <a:lstStyle/>
          <a:p>
            <a:r>
              <a:rPr lang="en-US" dirty="0">
                <a:cs typeface="Arial"/>
              </a:rPr>
              <a:t>Initial Enrollment Period (IEP)</a:t>
            </a:r>
            <a:r>
              <a:rPr lang="en-US" dirty="0">
                <a:solidFill>
                  <a:srgbClr val="0F7FC5"/>
                </a:solidFill>
                <a:cs typeface="Arial"/>
              </a:rPr>
              <a:t/>
            </a:r>
            <a:br>
              <a:rPr lang="en-US" dirty="0">
                <a:solidFill>
                  <a:srgbClr val="0F7FC5"/>
                </a:solidFill>
                <a:cs typeface="Arial"/>
              </a:rPr>
            </a:br>
            <a:endParaRPr lang="en-US" dirty="0"/>
          </a:p>
        </p:txBody>
      </p:sp>
      <p:sp>
        <p:nvSpPr>
          <p:cNvPr id="4" name="Content Placeholder 3"/>
          <p:cNvSpPr>
            <a:spLocks noGrp="1"/>
          </p:cNvSpPr>
          <p:nvPr>
            <p:ph idx="1"/>
          </p:nvPr>
        </p:nvSpPr>
        <p:spPr/>
        <p:txBody>
          <a:bodyPr>
            <a:normAutofit lnSpcReduction="10000"/>
          </a:bodyPr>
          <a:lstStyle/>
          <a:p>
            <a:pPr marL="287338" lvl="1" indent="-285750"/>
            <a:r>
              <a:rPr lang="en-US" dirty="0">
                <a:solidFill>
                  <a:srgbClr val="1B3D6D"/>
                </a:solidFill>
                <a:cs typeface="Arial"/>
              </a:rPr>
              <a:t>Eligibility – at age 65; after 24 months approved Social Security disability; End Stage Renal Disease (ESRD), Amyotrophic Lateral Sclerosis (ALS)</a:t>
            </a:r>
          </a:p>
          <a:p>
            <a:pPr marL="287338" lvl="1" indent="-285750"/>
            <a:endParaRPr lang="en-US" dirty="0">
              <a:solidFill>
                <a:srgbClr val="1B3D6D"/>
              </a:solidFill>
              <a:cs typeface="Arial"/>
            </a:endParaRPr>
          </a:p>
          <a:p>
            <a:pPr marL="744538" lvl="2" indent="-285750"/>
            <a:r>
              <a:rPr lang="en-US" dirty="0">
                <a:solidFill>
                  <a:srgbClr val="1B3D6D"/>
                </a:solidFill>
                <a:cs typeface="Arial"/>
              </a:rPr>
              <a:t>Federal Insurance Contributions Act (FICA) – paid 40 quarters</a:t>
            </a:r>
          </a:p>
          <a:p>
            <a:pPr marL="744538" lvl="2" indent="-285750"/>
            <a:r>
              <a:rPr lang="en-US" dirty="0">
                <a:solidFill>
                  <a:srgbClr val="1B3D6D"/>
                </a:solidFill>
                <a:cs typeface="Arial"/>
              </a:rPr>
              <a:t>Receiving </a:t>
            </a:r>
            <a:r>
              <a:rPr lang="en-US" dirty="0">
                <a:solidFill>
                  <a:srgbClr val="1B3D6D"/>
                </a:solidFill>
              </a:rPr>
              <a:t>Social Security, Railroad Retirement Board (RRB) benefits, or Civil Service benefits</a:t>
            </a:r>
            <a:endParaRPr lang="en-US" dirty="0">
              <a:solidFill>
                <a:srgbClr val="1B3D6D"/>
              </a:solidFill>
              <a:cs typeface="Arial"/>
            </a:endParaRPr>
          </a:p>
          <a:p>
            <a:pPr marL="744538" lvl="2" indent="-285750"/>
            <a:endParaRPr lang="en-US" dirty="0">
              <a:solidFill>
                <a:srgbClr val="1B3D6D"/>
              </a:solidFill>
              <a:cs typeface="Arial"/>
            </a:endParaRPr>
          </a:p>
          <a:p>
            <a:pPr marL="287338" lvl="1" indent="-285750"/>
            <a:r>
              <a:rPr lang="en-US" dirty="0">
                <a:solidFill>
                  <a:srgbClr val="1B3D6D"/>
                </a:solidFill>
                <a:cs typeface="Arial"/>
              </a:rPr>
              <a:t>Enrollment Timing – Part A and Part B – 7 month period (starts 3 months before 65); Part D – 2 month period</a:t>
            </a:r>
          </a:p>
          <a:p>
            <a:pPr marL="287338" lvl="1" indent="-285750"/>
            <a:endParaRPr lang="en-US" dirty="0">
              <a:solidFill>
                <a:srgbClr val="1B3D6D"/>
              </a:solidFill>
              <a:cs typeface="Arial"/>
            </a:endParaRPr>
          </a:p>
          <a:p>
            <a:pPr marL="287338" lvl="1" indent="-285750"/>
            <a:r>
              <a:rPr lang="en-US" dirty="0">
                <a:solidFill>
                  <a:srgbClr val="1B3D6D"/>
                </a:solidFill>
                <a:cs typeface="Arial"/>
              </a:rPr>
              <a:t>Enrollment Process – Part A  and Part B automatic if receiving retirement income</a:t>
            </a:r>
          </a:p>
          <a:p>
            <a:pPr marL="287338" lvl="1" indent="-285750"/>
            <a:endParaRPr lang="en-US" dirty="0">
              <a:solidFill>
                <a:srgbClr val="1B3D6D"/>
              </a:solidFill>
              <a:cs typeface="Arial"/>
            </a:endParaRPr>
          </a:p>
          <a:p>
            <a:pPr marL="287338" lvl="1" indent="-285750"/>
            <a:r>
              <a:rPr lang="en-US" dirty="0">
                <a:solidFill>
                  <a:srgbClr val="1B3D6D"/>
                </a:solidFill>
                <a:cs typeface="Arial"/>
              </a:rPr>
              <a:t>Medicare Card sent to enrollee (red, white, &amp; blue card)</a:t>
            </a:r>
          </a:p>
          <a:p>
            <a:pPr marL="287338" lvl="1" indent="-285750"/>
            <a:endParaRPr lang="en-US" dirty="0">
              <a:solidFill>
                <a:srgbClr val="1B3D6D"/>
              </a:solidFill>
              <a:cs typeface="Arial"/>
            </a:endParaRPr>
          </a:p>
          <a:p>
            <a:pPr marL="287338" lvl="1" indent="-285750"/>
            <a:r>
              <a:rPr lang="en-US" dirty="0">
                <a:solidFill>
                  <a:srgbClr val="1B3D6D"/>
                </a:solidFill>
                <a:cs typeface="Arial"/>
              </a:rPr>
              <a:t>To delay automatic enrollment – return card and follow instructions with card</a:t>
            </a:r>
          </a:p>
          <a:p>
            <a:endParaRPr lang="en-US" dirty="0"/>
          </a:p>
        </p:txBody>
      </p:sp>
    </p:spTree>
    <p:extLst>
      <p:ext uri="{BB962C8B-B14F-4D97-AF65-F5344CB8AC3E}">
        <p14:creationId xmlns:p14="http://schemas.microsoft.com/office/powerpoint/2010/main" val="17427222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2"/>
          <p:cNvSpPr>
            <a:spLocks noGrp="1" noChangeArrowheads="1"/>
          </p:cNvSpPr>
          <p:nvPr>
            <p:ph type="title"/>
          </p:nvPr>
        </p:nvSpPr>
        <p:spPr/>
        <p:txBody>
          <a:bodyPr/>
          <a:lstStyle/>
          <a:p>
            <a:pPr eaLnBrk="1" hangingPunct="1"/>
            <a:r>
              <a:rPr lang="en-US" dirty="0" smtClean="0"/>
              <a:t>Limits </a:t>
            </a:r>
            <a:r>
              <a:rPr lang="en-US" dirty="0" smtClean="0"/>
              <a:t>of UC High </a:t>
            </a:r>
            <a:r>
              <a:rPr lang="en-US" dirty="0" smtClean="0"/>
              <a:t>Option</a:t>
            </a:r>
            <a:endParaRPr lang="en-US" dirty="0" smtClean="0"/>
          </a:p>
        </p:txBody>
      </p:sp>
      <p:sp>
        <p:nvSpPr>
          <p:cNvPr id="69636" name="Rectangle 3"/>
          <p:cNvSpPr>
            <a:spLocks noGrp="1" noChangeArrowheads="1"/>
          </p:cNvSpPr>
          <p:nvPr>
            <p:ph idx="1"/>
          </p:nvPr>
        </p:nvSpPr>
        <p:spPr>
          <a:xfrm>
            <a:off x="609600" y="1600200"/>
            <a:ext cx="10972800" cy="4648200"/>
          </a:xfrm>
        </p:spPr>
        <p:txBody>
          <a:bodyPr>
            <a:normAutofit/>
          </a:bodyPr>
          <a:lstStyle/>
          <a:p>
            <a:pPr eaLnBrk="1" hangingPunct="1">
              <a:lnSpc>
                <a:spcPct val="120000"/>
              </a:lnSpc>
              <a:buClr>
                <a:srgbClr val="FF0000"/>
              </a:buClr>
            </a:pPr>
            <a:r>
              <a:rPr lang="en-US" dirty="0" smtClean="0">
                <a:solidFill>
                  <a:srgbClr val="FF0000"/>
                </a:solidFill>
              </a:rPr>
              <a:t>Highest monthly premium</a:t>
            </a:r>
          </a:p>
          <a:p>
            <a:pPr>
              <a:lnSpc>
                <a:spcPct val="120000"/>
              </a:lnSpc>
              <a:buClr>
                <a:srgbClr val="FF0000"/>
              </a:buClr>
            </a:pPr>
            <a:r>
              <a:rPr lang="en-US" dirty="0">
                <a:solidFill>
                  <a:srgbClr val="FF0000"/>
                </a:solidFill>
              </a:rPr>
              <a:t>Must use Medicare providers for non-behavioral health services</a:t>
            </a:r>
          </a:p>
          <a:p>
            <a:pPr eaLnBrk="1" hangingPunct="1">
              <a:lnSpc>
                <a:spcPct val="120000"/>
              </a:lnSpc>
              <a:buClr>
                <a:srgbClr val="FF0000"/>
              </a:buClr>
            </a:pPr>
            <a:r>
              <a:rPr lang="en-US" dirty="0" smtClean="0">
                <a:solidFill>
                  <a:srgbClr val="FF0000"/>
                </a:solidFill>
              </a:rPr>
              <a:t>24-visit annual limit on acupuncture</a:t>
            </a:r>
          </a:p>
          <a:p>
            <a:pPr eaLnBrk="1" hangingPunct="1">
              <a:lnSpc>
                <a:spcPct val="120000"/>
              </a:lnSpc>
              <a:buClr>
                <a:srgbClr val="FF0000"/>
              </a:buClr>
            </a:pPr>
            <a:r>
              <a:rPr lang="en-US" dirty="0">
                <a:solidFill>
                  <a:srgbClr val="FF0000"/>
                </a:solidFill>
              </a:rPr>
              <a:t>Local Sutter primary care physicians (not specialists) not accepting new Medicare </a:t>
            </a:r>
            <a:r>
              <a:rPr lang="en-US" dirty="0" smtClean="0">
                <a:solidFill>
                  <a:srgbClr val="FF0000"/>
                </a:solidFill>
              </a:rPr>
              <a:t>patients</a:t>
            </a:r>
            <a:endParaRPr lang="en-US" dirty="0">
              <a:solidFill>
                <a:srgbClr val="FF0000"/>
              </a:solidFill>
            </a:endParaRPr>
          </a:p>
        </p:txBody>
      </p:sp>
      <p:sp>
        <p:nvSpPr>
          <p:cNvPr id="696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eorgia" pitchFamily="18" charset="0"/>
                <a:cs typeface="Arial" pitchFamily="34" charset="0"/>
              </a:defRPr>
            </a:lvl1pPr>
            <a:lvl2pPr marL="990575" indent="-380990" eaLnBrk="0" hangingPunct="0">
              <a:defRPr>
                <a:solidFill>
                  <a:schemeClr val="tx1"/>
                </a:solidFill>
                <a:latin typeface="Georgia" pitchFamily="18" charset="0"/>
                <a:cs typeface="Arial" pitchFamily="34" charset="0"/>
              </a:defRPr>
            </a:lvl2pPr>
            <a:lvl3pPr marL="1523962" indent="-304792" eaLnBrk="0" hangingPunct="0">
              <a:defRPr>
                <a:solidFill>
                  <a:schemeClr val="tx1"/>
                </a:solidFill>
                <a:latin typeface="Georgia" pitchFamily="18" charset="0"/>
                <a:cs typeface="Arial" pitchFamily="34" charset="0"/>
              </a:defRPr>
            </a:lvl3pPr>
            <a:lvl4pPr marL="2133547" indent="-304792" eaLnBrk="0" hangingPunct="0">
              <a:defRPr>
                <a:solidFill>
                  <a:schemeClr val="tx1"/>
                </a:solidFill>
                <a:latin typeface="Georgia" pitchFamily="18" charset="0"/>
                <a:cs typeface="Arial" pitchFamily="34" charset="0"/>
              </a:defRPr>
            </a:lvl4pPr>
            <a:lvl5pPr marL="2743131" indent="-304792" eaLnBrk="0" hangingPunct="0">
              <a:defRPr>
                <a:solidFill>
                  <a:schemeClr val="tx1"/>
                </a:solidFill>
                <a:latin typeface="Georgia" pitchFamily="18" charset="0"/>
                <a:cs typeface="Arial" pitchFamily="34" charset="0"/>
              </a:defRPr>
            </a:lvl5pPr>
            <a:lvl6pPr marL="3352716" indent="-304792" eaLnBrk="0" fontAlgn="base" hangingPunct="0">
              <a:spcBef>
                <a:spcPct val="0"/>
              </a:spcBef>
              <a:spcAft>
                <a:spcPct val="0"/>
              </a:spcAft>
              <a:defRPr>
                <a:solidFill>
                  <a:schemeClr val="tx1"/>
                </a:solidFill>
                <a:latin typeface="Georgia" pitchFamily="18" charset="0"/>
                <a:cs typeface="Arial" pitchFamily="34" charset="0"/>
              </a:defRPr>
            </a:lvl6pPr>
            <a:lvl7pPr marL="3962301" indent="-304792" eaLnBrk="0" fontAlgn="base" hangingPunct="0">
              <a:spcBef>
                <a:spcPct val="0"/>
              </a:spcBef>
              <a:spcAft>
                <a:spcPct val="0"/>
              </a:spcAft>
              <a:defRPr>
                <a:solidFill>
                  <a:schemeClr val="tx1"/>
                </a:solidFill>
                <a:latin typeface="Georgia" pitchFamily="18" charset="0"/>
                <a:cs typeface="Arial" pitchFamily="34" charset="0"/>
              </a:defRPr>
            </a:lvl7pPr>
            <a:lvl8pPr marL="4571886" indent="-304792" eaLnBrk="0" fontAlgn="base" hangingPunct="0">
              <a:spcBef>
                <a:spcPct val="0"/>
              </a:spcBef>
              <a:spcAft>
                <a:spcPct val="0"/>
              </a:spcAft>
              <a:defRPr>
                <a:solidFill>
                  <a:schemeClr val="tx1"/>
                </a:solidFill>
                <a:latin typeface="Georgia" pitchFamily="18" charset="0"/>
                <a:cs typeface="Arial" pitchFamily="34" charset="0"/>
              </a:defRPr>
            </a:lvl8pPr>
            <a:lvl9pPr marL="5181470" indent="-304792"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fld id="{F3BFC8BC-192B-4D96-9CF5-91DE753DEDB5}" type="slidenum">
              <a:rPr lang="en-US" smtClean="0">
                <a:latin typeface="Calibri" pitchFamily="34" charset="0"/>
                <a:cs typeface="Calibri" pitchFamily="34" charset="0"/>
              </a:rPr>
              <a:pPr eaLnBrk="1" hangingPunct="1"/>
              <a:t>60</a:t>
            </a:fld>
            <a:endParaRPr lang="en-US" smtClean="0">
              <a:latin typeface="Calibri" pitchFamily="34" charset="0"/>
              <a:cs typeface="Calibri" pitchFamily="34" charset="0"/>
            </a:endParaRPr>
          </a:p>
        </p:txBody>
      </p:sp>
    </p:spTree>
    <p:extLst>
      <p:ext uri="{BB962C8B-B14F-4D97-AF65-F5344CB8AC3E}">
        <p14:creationId xmlns:p14="http://schemas.microsoft.com/office/powerpoint/2010/main" val="292123623"/>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“Mixed Medicare” families</a:t>
            </a:r>
            <a:endParaRPr lang="en-US" dirty="0"/>
          </a:p>
        </p:txBody>
      </p:sp>
      <p:sp>
        <p:nvSpPr>
          <p:cNvPr id="4" name="Footer Placeholder 3"/>
          <p:cNvSpPr>
            <a:spLocks noGrp="1"/>
          </p:cNvSpPr>
          <p:nvPr>
            <p:ph type="ftr" sz="quarter" idx="4294967295"/>
          </p:nvPr>
        </p:nvSpPr>
        <p:spPr>
          <a:xfrm>
            <a:off x="4648200" y="6245225"/>
            <a:ext cx="2895600" cy="476250"/>
          </a:xfrm>
          <a:prstGeom prst="rect">
            <a:avLst/>
          </a:prstGeom>
        </p:spPr>
        <p:txBody>
          <a:bodyPr/>
          <a:lstStyle/>
          <a:p>
            <a:pPr>
              <a:defRPr/>
            </a:pPr>
            <a:r>
              <a:rPr lang="en-US" smtClean="0"/>
              <a:t>Health Insurance After You Retire</a:t>
            </a:r>
            <a:endParaRPr lang="en-US"/>
          </a:p>
        </p:txBody>
      </p:sp>
      <p:sp>
        <p:nvSpPr>
          <p:cNvPr id="5" name="Slide Number Placeholder 4"/>
          <p:cNvSpPr>
            <a:spLocks noGrp="1"/>
          </p:cNvSpPr>
          <p:nvPr>
            <p:ph type="sldNum" sz="quarter" idx="12"/>
          </p:nvPr>
        </p:nvSpPr>
        <p:spPr/>
        <p:txBody>
          <a:bodyPr/>
          <a:lstStyle/>
          <a:p>
            <a:pPr>
              <a:defRPr/>
            </a:pPr>
            <a:fld id="{86857C4A-DED5-49F4-A0EC-179D6BE3BF32}" type="slidenum">
              <a:rPr lang="en-US" smtClean="0"/>
              <a:pPr>
                <a:defRPr/>
              </a:pPr>
              <a:t>61</a:t>
            </a:fld>
            <a:endParaRPr lang="en-US" dirty="0"/>
          </a:p>
        </p:txBody>
      </p:sp>
      <p:graphicFrame>
        <p:nvGraphicFramePr>
          <p:cNvPr id="7" name="Content Placeholder 8"/>
          <p:cNvGraphicFramePr>
            <a:graphicFrameLocks noGrp="1"/>
          </p:cNvGraphicFramePr>
          <p:nvPr>
            <p:ph idx="1"/>
            <p:extLst>
              <p:ext uri="{D42A27DB-BD31-4B8C-83A1-F6EECF244321}">
                <p14:modId xmlns:p14="http://schemas.microsoft.com/office/powerpoint/2010/main" val="1795584261"/>
              </p:ext>
            </p:extLst>
          </p:nvPr>
        </p:nvGraphicFramePr>
        <p:xfrm>
          <a:off x="1714500" y="2178160"/>
          <a:ext cx="8763000" cy="2316480"/>
        </p:xfrm>
        <a:graphic>
          <a:graphicData uri="http://schemas.openxmlformats.org/drawingml/2006/table">
            <a:tbl>
              <a:tblPr firstRow="1" bandRow="1">
                <a:tableStyleId>{5940675A-B579-460E-94D1-54222C63F5DA}</a:tableStyleId>
              </a:tblPr>
              <a:tblGrid>
                <a:gridCol w="4381500"/>
                <a:gridCol w="4381500"/>
              </a:tblGrid>
              <a:tr h="370840">
                <a:tc>
                  <a:txBody>
                    <a:bodyPr/>
                    <a:lstStyle/>
                    <a:p>
                      <a:pPr algn="ctr"/>
                      <a:r>
                        <a:rPr lang="en-US" sz="2200" b="1" i="0" u="none" dirty="0" smtClean="0">
                          <a:solidFill>
                            <a:srgbClr val="002060"/>
                          </a:solidFill>
                          <a:latin typeface="Proxima Nova" panose="02000506030000020004" pitchFamily="50" charset="0"/>
                        </a:rPr>
                        <a:t>Non-Medicare </a:t>
                      </a:r>
                      <a:r>
                        <a:rPr lang="en-US" sz="2200" b="1" i="0" dirty="0" smtClean="0">
                          <a:solidFill>
                            <a:srgbClr val="002060"/>
                          </a:solidFill>
                          <a:latin typeface="Proxima Nova" panose="02000506030000020004" pitchFamily="50" charset="0"/>
                        </a:rPr>
                        <a:t>family members</a:t>
                      </a:r>
                      <a:endParaRPr lang="en-US" sz="2200" b="1" i="0" dirty="0">
                        <a:solidFill>
                          <a:srgbClr val="002060"/>
                        </a:solidFill>
                        <a:latin typeface="Proxima Nova" panose="02000506030000020004" pitchFamily="50" charset="0"/>
                      </a:endParaRPr>
                    </a:p>
                  </a:txBody>
                  <a:tcPr>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tcPr>
                </a:tc>
                <a:tc>
                  <a:txBody>
                    <a:bodyPr/>
                    <a:lstStyle/>
                    <a:p>
                      <a:pPr algn="ctr"/>
                      <a:r>
                        <a:rPr lang="en-US" sz="2200" b="1" i="0" baseline="0" dirty="0" smtClean="0">
                          <a:solidFill>
                            <a:srgbClr val="FF0000"/>
                          </a:solidFill>
                          <a:latin typeface="Proxima Nova" panose="02000506030000020004" pitchFamily="50" charset="0"/>
                        </a:rPr>
                        <a:t>Family members with Medicare</a:t>
                      </a:r>
                      <a:endParaRPr lang="en-US" sz="2200" b="1" i="0" dirty="0">
                        <a:solidFill>
                          <a:srgbClr val="FF0000"/>
                        </a:solidFill>
                        <a:latin typeface="Proxima Nova" panose="02000506030000020004" pitchFamily="50" charset="0"/>
                      </a:endParaRPr>
                    </a:p>
                  </a:txBody>
                  <a:tcPr>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tcPr>
                </a:tc>
              </a:tr>
              <a:tr h="370840">
                <a:tc>
                  <a:txBody>
                    <a:bodyPr/>
                    <a:lstStyle/>
                    <a:p>
                      <a:pPr algn="r"/>
                      <a:r>
                        <a:rPr lang="en-US" sz="2000" dirty="0" smtClean="0">
                          <a:solidFill>
                            <a:srgbClr val="002060"/>
                          </a:solidFill>
                          <a:latin typeface="Proxima Nova" panose="02000506030000020004" pitchFamily="50" charset="0"/>
                        </a:rPr>
                        <a:t>Core Medical</a:t>
                      </a:r>
                      <a:endParaRPr lang="en-US" sz="2000" b="1" dirty="0">
                        <a:solidFill>
                          <a:srgbClr val="002060"/>
                        </a:solidFill>
                        <a:latin typeface="Proxima Nova" panose="02000506030000020004" pitchFamily="50" charset="0"/>
                      </a:endParaRPr>
                    </a:p>
                  </a:txBody>
                  <a:tcPr>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tcPr>
                </a:tc>
                <a:tc>
                  <a:txBody>
                    <a:bodyPr/>
                    <a:lstStyle/>
                    <a:p>
                      <a:r>
                        <a:rPr lang="en-US" sz="2000" dirty="0" smtClean="0">
                          <a:solidFill>
                            <a:srgbClr val="FF0000"/>
                          </a:solidFill>
                          <a:latin typeface="Proxima Nova" panose="02000506030000020004" pitchFamily="50" charset="0"/>
                        </a:rPr>
                        <a:t>UC </a:t>
                      </a:r>
                      <a:r>
                        <a:rPr lang="en-US" sz="2000" baseline="0" dirty="0" smtClean="0">
                          <a:solidFill>
                            <a:srgbClr val="FF0000"/>
                          </a:solidFill>
                          <a:latin typeface="Proxima Nova" panose="02000506030000020004" pitchFamily="50" charset="0"/>
                        </a:rPr>
                        <a:t>Medicare PPO</a:t>
                      </a:r>
                      <a:endParaRPr lang="en-US" sz="2000" b="1" dirty="0">
                        <a:solidFill>
                          <a:srgbClr val="FF0000"/>
                        </a:solidFill>
                        <a:latin typeface="Proxima Nova" panose="02000506030000020004" pitchFamily="50" charset="0"/>
                      </a:endParaRPr>
                    </a:p>
                  </a:txBody>
                  <a:tcPr>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tcPr>
                </a:tc>
              </a:tr>
              <a:tr h="37084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000" dirty="0" smtClean="0">
                          <a:solidFill>
                            <a:srgbClr val="002060"/>
                          </a:solidFill>
                          <a:latin typeface="Proxima Nova" panose="02000506030000020004" pitchFamily="50" charset="0"/>
                        </a:rPr>
                        <a:t>Kaiser Permanente</a:t>
                      </a:r>
                      <a:endParaRPr lang="en-US" sz="2000" b="1" dirty="0" smtClean="0">
                        <a:solidFill>
                          <a:srgbClr val="002060"/>
                        </a:solidFill>
                        <a:latin typeface="Proxima Nova" panose="02000506030000020004" pitchFamily="50" charset="0"/>
                      </a:endParaRPr>
                    </a:p>
                  </a:txBody>
                  <a:tcPr>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solidFill>
                            <a:srgbClr val="FF0000"/>
                          </a:solidFill>
                          <a:latin typeface="Proxima Nova" panose="02000506030000020004" pitchFamily="50" charset="0"/>
                        </a:rPr>
                        <a:t>Kaiser Permanente Senior</a:t>
                      </a:r>
                      <a:r>
                        <a:rPr lang="en-US" sz="2000" baseline="0" dirty="0" smtClean="0">
                          <a:solidFill>
                            <a:srgbClr val="FF0000"/>
                          </a:solidFill>
                          <a:latin typeface="Proxima Nova" panose="02000506030000020004" pitchFamily="50" charset="0"/>
                        </a:rPr>
                        <a:t> A</a:t>
                      </a:r>
                      <a:r>
                        <a:rPr lang="en-US" sz="2000" dirty="0" smtClean="0">
                          <a:solidFill>
                            <a:srgbClr val="FF0000"/>
                          </a:solidFill>
                          <a:latin typeface="Proxima Nova" panose="02000506030000020004" pitchFamily="50" charset="0"/>
                        </a:rPr>
                        <a:t>dvantage</a:t>
                      </a:r>
                      <a:endParaRPr lang="en-US" sz="2000" b="1" dirty="0" smtClean="0">
                        <a:solidFill>
                          <a:srgbClr val="FF0000"/>
                        </a:solidFill>
                        <a:latin typeface="Proxima Nova" panose="02000506030000020004" pitchFamily="50" charset="0"/>
                      </a:endParaRPr>
                    </a:p>
                  </a:txBody>
                  <a:tcPr>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tcPr>
                </a:tc>
              </a:tr>
              <a:tr h="37084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000" dirty="0" smtClean="0">
                          <a:solidFill>
                            <a:srgbClr val="002060"/>
                          </a:solidFill>
                          <a:latin typeface="Proxima Nova" panose="02000506030000020004" pitchFamily="50" charset="0"/>
                        </a:rPr>
                        <a:t>UC </a:t>
                      </a:r>
                      <a:r>
                        <a:rPr lang="en-US" sz="2000" baseline="0" dirty="0" smtClean="0">
                          <a:solidFill>
                            <a:srgbClr val="002060"/>
                          </a:solidFill>
                          <a:latin typeface="Proxima Nova" panose="02000506030000020004" pitchFamily="50" charset="0"/>
                        </a:rPr>
                        <a:t>Blue &amp; Gold HMO (Health Net)</a:t>
                      </a:r>
                      <a:endParaRPr lang="en-US" sz="2000" b="1" dirty="0" smtClean="0">
                        <a:solidFill>
                          <a:srgbClr val="002060"/>
                        </a:solidFill>
                        <a:latin typeface="Proxima Nova" panose="02000506030000020004" pitchFamily="50" charset="0"/>
                      </a:endParaRPr>
                    </a:p>
                  </a:txBody>
                  <a:tcPr>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solidFill>
                            <a:srgbClr val="FF0000"/>
                          </a:solidFill>
                          <a:latin typeface="Proxima Nova" panose="02000506030000020004" pitchFamily="50" charset="0"/>
                        </a:rPr>
                        <a:t>Health Net Seniority Plus</a:t>
                      </a:r>
                      <a:endParaRPr lang="en-US" sz="2000" b="1" dirty="0" smtClean="0">
                        <a:solidFill>
                          <a:srgbClr val="FF0000"/>
                        </a:solidFill>
                        <a:latin typeface="Proxima Nova" panose="02000506030000020004" pitchFamily="50" charset="0"/>
                      </a:endParaRPr>
                    </a:p>
                  </a:txBody>
                  <a:tcPr>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tcPr>
                </a:tc>
              </a:tr>
              <a:tr h="370840">
                <a:tc>
                  <a:txBody>
                    <a:bodyPr/>
                    <a:lstStyle/>
                    <a:p>
                      <a:pPr algn="r"/>
                      <a:r>
                        <a:rPr lang="en-US" sz="2000" dirty="0" smtClean="0">
                          <a:solidFill>
                            <a:srgbClr val="002060"/>
                          </a:solidFill>
                          <a:latin typeface="Proxima Nova" panose="02000506030000020004" pitchFamily="50" charset="0"/>
                        </a:rPr>
                        <a:t>UC Care</a:t>
                      </a:r>
                      <a:endParaRPr lang="en-US" sz="2000" b="1" dirty="0">
                        <a:solidFill>
                          <a:srgbClr val="002060"/>
                        </a:solidFill>
                        <a:latin typeface="Proxima Nova" panose="02000506030000020004" pitchFamily="50" charset="0"/>
                      </a:endParaRPr>
                    </a:p>
                  </a:txBody>
                  <a:tcPr>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tcPr>
                </a:tc>
                <a:tc>
                  <a:txBody>
                    <a:bodyPr/>
                    <a:lstStyle/>
                    <a:p>
                      <a:r>
                        <a:rPr lang="en-US" sz="2000" dirty="0" smtClean="0">
                          <a:solidFill>
                            <a:srgbClr val="FF0000"/>
                          </a:solidFill>
                          <a:latin typeface="Proxima Nova" panose="02000506030000020004" pitchFamily="50" charset="0"/>
                        </a:rPr>
                        <a:t>UC Medicare PPO</a:t>
                      </a:r>
                      <a:endParaRPr lang="en-US" sz="2000" b="1" dirty="0">
                        <a:solidFill>
                          <a:srgbClr val="FF0000"/>
                        </a:solidFill>
                        <a:latin typeface="Proxima Nova" panose="02000506030000020004" pitchFamily="50" charset="0"/>
                      </a:endParaRPr>
                    </a:p>
                  </a:txBody>
                  <a:tcPr>
                    <a:lnL w="12700" cap="flat" cmpd="sng" algn="ctr">
                      <a:solidFill>
                        <a:srgbClr val="DAAA00"/>
                      </a:solidFill>
                      <a:prstDash val="solid"/>
                      <a:round/>
                      <a:headEnd type="none" w="med" len="med"/>
                      <a:tailEnd type="none" w="med" len="med"/>
                    </a:lnL>
                    <a:lnR w="12700" cap="flat" cmpd="sng" algn="ctr">
                      <a:solidFill>
                        <a:srgbClr val="DAAA00"/>
                      </a:solidFill>
                      <a:prstDash val="solid"/>
                      <a:round/>
                      <a:headEnd type="none" w="med" len="med"/>
                      <a:tailEnd type="none" w="med" len="med"/>
                    </a:lnR>
                    <a:lnT w="12700" cap="flat" cmpd="sng" algn="ctr">
                      <a:solidFill>
                        <a:srgbClr val="DAAA00"/>
                      </a:solidFill>
                      <a:prstDash val="solid"/>
                      <a:round/>
                      <a:headEnd type="none" w="med" len="med"/>
                      <a:tailEnd type="none" w="med" len="med"/>
                    </a:lnT>
                    <a:lnB w="12700" cap="flat" cmpd="sng" algn="ctr">
                      <a:solidFill>
                        <a:srgbClr val="DAAA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764361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Medicare retirees outside CA</a:t>
            </a:r>
            <a:endParaRPr lang="en-US" dirty="0"/>
          </a:p>
        </p:txBody>
      </p:sp>
      <p:sp>
        <p:nvSpPr>
          <p:cNvPr id="3" name="Content Placeholder 2"/>
          <p:cNvSpPr>
            <a:spLocks noGrp="1"/>
          </p:cNvSpPr>
          <p:nvPr>
            <p:ph idx="1"/>
          </p:nvPr>
        </p:nvSpPr>
        <p:spPr>
          <a:xfrm>
            <a:off x="1906325" y="2824701"/>
            <a:ext cx="8229600" cy="3429000"/>
          </a:xfrm>
        </p:spPr>
        <p:txBody>
          <a:bodyPr/>
          <a:lstStyle/>
          <a:p>
            <a:r>
              <a:rPr lang="en-US" dirty="0" smtClean="0"/>
              <a:t>Local coverage through </a:t>
            </a:r>
            <a:r>
              <a:rPr lang="en-US" b="1" dirty="0" smtClean="0"/>
              <a:t>Via Benefits</a:t>
            </a:r>
          </a:p>
          <a:p>
            <a:pPr lvl="1"/>
            <a:r>
              <a:rPr lang="en-US" dirty="0"/>
              <a:t>Sells </a:t>
            </a:r>
            <a:r>
              <a:rPr lang="en-US" dirty="0" smtClean="0"/>
              <a:t>Medicare </a:t>
            </a:r>
            <a:r>
              <a:rPr lang="en-US" dirty="0"/>
              <a:t>supplement plans inside U.S.A</a:t>
            </a:r>
            <a:r>
              <a:rPr lang="en-US" dirty="0" smtClean="0"/>
              <a:t>.</a:t>
            </a:r>
          </a:p>
          <a:p>
            <a:r>
              <a:rPr lang="en-US" dirty="0"/>
              <a:t>All covered family members must have Medicare</a:t>
            </a:r>
          </a:p>
          <a:p>
            <a:r>
              <a:rPr lang="en-US" dirty="0"/>
              <a:t>Does not affect Dental/Vision/Legal </a:t>
            </a:r>
            <a:r>
              <a:rPr lang="en-US" dirty="0" smtClean="0"/>
              <a:t>coverage</a:t>
            </a:r>
          </a:p>
          <a:p>
            <a:endParaRPr lang="en-US" dirty="0"/>
          </a:p>
        </p:txBody>
      </p:sp>
      <p:sp>
        <p:nvSpPr>
          <p:cNvPr id="5" name="Slide Number Placeholder 4"/>
          <p:cNvSpPr>
            <a:spLocks noGrp="1"/>
          </p:cNvSpPr>
          <p:nvPr>
            <p:ph type="sldNum" sz="quarter" idx="12"/>
          </p:nvPr>
        </p:nvSpPr>
        <p:spPr/>
        <p:txBody>
          <a:bodyPr/>
          <a:lstStyle/>
          <a:p>
            <a:pPr>
              <a:defRPr/>
            </a:pPr>
            <a:fld id="{86857C4A-DED5-49F4-A0EC-179D6BE3BF32}" type="slidenum">
              <a:rPr lang="en-US" smtClean="0"/>
              <a:pPr>
                <a:defRPr/>
              </a:pPr>
              <a:t>62</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0742" y="1516935"/>
            <a:ext cx="5209854" cy="910460"/>
          </a:xfrm>
          <a:prstGeom prst="rect">
            <a:avLst/>
          </a:prstGeom>
        </p:spPr>
      </p:pic>
    </p:spTree>
    <p:extLst>
      <p:ext uri="{BB962C8B-B14F-4D97-AF65-F5344CB8AC3E}">
        <p14:creationId xmlns:p14="http://schemas.microsoft.com/office/powerpoint/2010/main" val="33099874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Via Benefits outside CA</a:t>
            </a:r>
            <a:endParaRPr lang="en-US" dirty="0"/>
          </a:p>
        </p:txBody>
      </p:sp>
      <p:sp>
        <p:nvSpPr>
          <p:cNvPr id="3" name="Content Placeholder 2"/>
          <p:cNvSpPr>
            <a:spLocks noGrp="1"/>
          </p:cNvSpPr>
          <p:nvPr>
            <p:ph idx="1"/>
          </p:nvPr>
        </p:nvSpPr>
        <p:spPr>
          <a:xfrm>
            <a:off x="710883" y="3065822"/>
            <a:ext cx="10515600" cy="5010573"/>
          </a:xfrm>
        </p:spPr>
        <p:txBody>
          <a:bodyPr/>
          <a:lstStyle/>
          <a:p>
            <a:r>
              <a:rPr lang="en-US" dirty="0"/>
              <a:t>UC provides premium support</a:t>
            </a:r>
          </a:p>
          <a:p>
            <a:pPr lvl="1"/>
            <a:r>
              <a:rPr lang="en-US" dirty="0"/>
              <a:t>Health Reimbursement Account (HRA)</a:t>
            </a:r>
          </a:p>
          <a:p>
            <a:pPr lvl="1"/>
            <a:r>
              <a:rPr lang="en-US" dirty="0"/>
              <a:t>$3,000 per covered person</a:t>
            </a:r>
          </a:p>
          <a:p>
            <a:pPr lvl="2"/>
            <a:r>
              <a:rPr lang="en-US" dirty="0"/>
              <a:t>Subject to graduated eligibility</a:t>
            </a:r>
          </a:p>
          <a:p>
            <a:r>
              <a:rPr lang="en-US" dirty="0"/>
              <a:t>Use HRA money to buy </a:t>
            </a:r>
            <a:r>
              <a:rPr lang="en-US" dirty="0" smtClean="0"/>
              <a:t>Medigap </a:t>
            </a:r>
            <a:r>
              <a:rPr lang="en-US" dirty="0"/>
              <a:t>or Medicare Advantage plans, pay for Medicare Parts </a:t>
            </a:r>
            <a:r>
              <a:rPr lang="en-US" dirty="0" smtClean="0"/>
              <a:t>B/D</a:t>
            </a:r>
          </a:p>
          <a:p>
            <a:r>
              <a:rPr lang="en-US" dirty="0"/>
              <a:t>Catastrophic Coverage Special Payments for R</a:t>
            </a:r>
            <a:r>
              <a:rPr lang="en-US" baseline="-25000" dirty="0"/>
              <a:t>x</a:t>
            </a:r>
          </a:p>
          <a:p>
            <a:pPr marL="0" indent="0">
              <a:buNone/>
            </a:pPr>
            <a:endParaRPr lang="en-US" dirty="0"/>
          </a:p>
        </p:txBody>
      </p:sp>
      <p:sp>
        <p:nvSpPr>
          <p:cNvPr id="5" name="Slide Number Placeholder 4"/>
          <p:cNvSpPr>
            <a:spLocks noGrp="1"/>
          </p:cNvSpPr>
          <p:nvPr>
            <p:ph type="sldNum" sz="quarter" idx="12"/>
          </p:nvPr>
        </p:nvSpPr>
        <p:spPr/>
        <p:txBody>
          <a:bodyPr/>
          <a:lstStyle/>
          <a:p>
            <a:pPr>
              <a:defRPr/>
            </a:pPr>
            <a:fld id="{86857C4A-DED5-49F4-A0EC-179D6BE3BF32}" type="slidenum">
              <a:rPr lang="en-US" smtClean="0"/>
              <a:pPr>
                <a:defRPr/>
              </a:pPr>
              <a:t>63</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2305" y="1490638"/>
            <a:ext cx="5209854" cy="910460"/>
          </a:xfrm>
          <a:prstGeom prst="rect">
            <a:avLst/>
          </a:prstGeom>
        </p:spPr>
      </p:pic>
    </p:spTree>
    <p:extLst>
      <p:ext uri="{BB962C8B-B14F-4D97-AF65-F5344CB8AC3E}">
        <p14:creationId xmlns:p14="http://schemas.microsoft.com/office/powerpoint/2010/main" val="24682872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7297065-12DB-4451-8B30-EBF38A6018EA}" type="slidenum">
              <a:rPr lang="en-US" smtClean="0"/>
              <a:t>7</a:t>
            </a:fld>
            <a:endParaRPr lang="en-US"/>
          </a:p>
        </p:txBody>
      </p:sp>
      <p:sp>
        <p:nvSpPr>
          <p:cNvPr id="3" name="Title 2"/>
          <p:cNvSpPr>
            <a:spLocks noGrp="1"/>
          </p:cNvSpPr>
          <p:nvPr>
            <p:ph type="title"/>
          </p:nvPr>
        </p:nvSpPr>
        <p:spPr>
          <a:xfrm>
            <a:off x="2328976" y="295485"/>
            <a:ext cx="10515600" cy="729212"/>
          </a:xfrm>
        </p:spPr>
        <p:txBody>
          <a:bodyPr>
            <a:normAutofit fontScale="90000"/>
          </a:bodyPr>
          <a:lstStyle/>
          <a:p>
            <a:r>
              <a:rPr lang="en-US" dirty="0">
                <a:latin typeface="Arial"/>
                <a:cs typeface="Arial"/>
              </a:rPr>
              <a:t>Special Enrollment Period (SEP)</a:t>
            </a:r>
            <a:r>
              <a:rPr lang="en-US" dirty="0">
                <a:solidFill>
                  <a:srgbClr val="0F7FC5"/>
                </a:solidFill>
                <a:latin typeface="Arial"/>
                <a:cs typeface="Arial"/>
              </a:rPr>
              <a:t/>
            </a:r>
            <a:br>
              <a:rPr lang="en-US" dirty="0">
                <a:solidFill>
                  <a:srgbClr val="0F7FC5"/>
                </a:solidFill>
                <a:latin typeface="Arial"/>
                <a:cs typeface="Arial"/>
              </a:rPr>
            </a:br>
            <a:endParaRPr lang="en-US" dirty="0"/>
          </a:p>
        </p:txBody>
      </p:sp>
      <p:sp>
        <p:nvSpPr>
          <p:cNvPr id="4" name="Content Placeholder 3"/>
          <p:cNvSpPr>
            <a:spLocks noGrp="1"/>
          </p:cNvSpPr>
          <p:nvPr>
            <p:ph idx="1"/>
          </p:nvPr>
        </p:nvSpPr>
        <p:spPr/>
        <p:txBody>
          <a:bodyPr/>
          <a:lstStyle/>
          <a:p>
            <a:pPr marL="287338" lvl="1" indent="-285750"/>
            <a:r>
              <a:rPr lang="en-US" dirty="0">
                <a:solidFill>
                  <a:srgbClr val="1B3D6D"/>
                </a:solidFill>
                <a:cs typeface="Arial"/>
              </a:rPr>
              <a:t>Eligibility – People who delayed IEP enrollment can enroll</a:t>
            </a:r>
          </a:p>
          <a:p>
            <a:pPr marL="287338" lvl="1" indent="-285750"/>
            <a:endParaRPr lang="en-US" dirty="0">
              <a:solidFill>
                <a:srgbClr val="1B3D6D"/>
              </a:solidFill>
              <a:cs typeface="Arial"/>
            </a:endParaRPr>
          </a:p>
          <a:p>
            <a:pPr marL="287338" lvl="1" indent="-285750"/>
            <a:r>
              <a:rPr lang="en-US" dirty="0">
                <a:solidFill>
                  <a:srgbClr val="1B3D6D"/>
                </a:solidFill>
                <a:cs typeface="Arial"/>
              </a:rPr>
              <a:t>Enrollment Timing – Part B – 8 month period that starts 1</a:t>
            </a:r>
            <a:r>
              <a:rPr lang="en-US" baseline="30000" dirty="0">
                <a:solidFill>
                  <a:srgbClr val="1B3D6D"/>
                </a:solidFill>
                <a:cs typeface="Arial"/>
              </a:rPr>
              <a:t>st</a:t>
            </a:r>
            <a:r>
              <a:rPr lang="en-US" dirty="0">
                <a:solidFill>
                  <a:srgbClr val="1B3D6D"/>
                </a:solidFill>
                <a:cs typeface="Arial"/>
              </a:rPr>
              <a:t> day of month after employment or coverage ends, whichever occurs earlier; Part D – 2 month period after employment or coverage ends, whichever occurs earlier</a:t>
            </a:r>
          </a:p>
          <a:p>
            <a:pPr marL="287338" lvl="1" indent="-285750"/>
            <a:endParaRPr lang="en-US" dirty="0">
              <a:solidFill>
                <a:srgbClr val="1B3D6D"/>
              </a:solidFill>
              <a:cs typeface="Arial"/>
            </a:endParaRPr>
          </a:p>
          <a:p>
            <a:pPr marL="287338" lvl="1" indent="-285750"/>
            <a:r>
              <a:rPr lang="en-US" dirty="0">
                <a:solidFill>
                  <a:srgbClr val="1B3D6D"/>
                </a:solidFill>
                <a:cs typeface="Arial"/>
              </a:rPr>
              <a:t>Enrollment Process – not automatic</a:t>
            </a:r>
          </a:p>
          <a:p>
            <a:pPr marL="287338" lvl="1" indent="-285750"/>
            <a:endParaRPr lang="en-US" dirty="0">
              <a:solidFill>
                <a:srgbClr val="1B3D6D"/>
              </a:solidFill>
              <a:cs typeface="Arial"/>
            </a:endParaRPr>
          </a:p>
          <a:p>
            <a:pPr marL="287338" lvl="1" indent="-285750"/>
            <a:r>
              <a:rPr lang="en-US" dirty="0">
                <a:solidFill>
                  <a:srgbClr val="1B3D6D"/>
                </a:solidFill>
                <a:latin typeface="Arial"/>
                <a:cs typeface="Arial"/>
              </a:rPr>
              <a:t>With large Employer Group Health Plan (EGHP) can delay – no penalty</a:t>
            </a:r>
          </a:p>
          <a:p>
            <a:pPr marL="287338" lvl="1" indent="-285750"/>
            <a:endParaRPr lang="en-US" dirty="0">
              <a:solidFill>
                <a:srgbClr val="1B3D6D"/>
              </a:solidFill>
              <a:latin typeface="Arial"/>
              <a:cs typeface="Arial"/>
            </a:endParaRPr>
          </a:p>
          <a:p>
            <a:pPr marL="283464" indent="-279400"/>
            <a:r>
              <a:rPr lang="en-US" dirty="0">
                <a:solidFill>
                  <a:srgbClr val="1B3D6D"/>
                </a:solidFill>
                <a:latin typeface="Arial"/>
                <a:cs typeface="Arial"/>
              </a:rPr>
              <a:t>Domestic Partners - Usually not eligible for SEP; late enrollment penalty may apply if don’t enroll at age 65; advised to contact Social Security 3 months before age 65</a:t>
            </a:r>
          </a:p>
          <a:p>
            <a:endParaRPr lang="en-US" dirty="0"/>
          </a:p>
        </p:txBody>
      </p:sp>
    </p:spTree>
    <p:extLst>
      <p:ext uri="{BB962C8B-B14F-4D97-AF65-F5344CB8AC3E}">
        <p14:creationId xmlns:p14="http://schemas.microsoft.com/office/powerpoint/2010/main" val="896778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7297065-12DB-4451-8B30-EBF38A6018EA}" type="slidenum">
              <a:rPr lang="en-US" smtClean="0"/>
              <a:t>8</a:t>
            </a:fld>
            <a:endParaRPr lang="en-US"/>
          </a:p>
        </p:txBody>
      </p:sp>
      <p:sp>
        <p:nvSpPr>
          <p:cNvPr id="3" name="Title 2"/>
          <p:cNvSpPr>
            <a:spLocks noGrp="1"/>
          </p:cNvSpPr>
          <p:nvPr>
            <p:ph type="title"/>
          </p:nvPr>
        </p:nvSpPr>
        <p:spPr>
          <a:xfrm>
            <a:off x="2106338" y="295484"/>
            <a:ext cx="10515600" cy="729212"/>
          </a:xfrm>
        </p:spPr>
        <p:txBody>
          <a:bodyPr>
            <a:normAutofit fontScale="90000"/>
          </a:bodyPr>
          <a:lstStyle/>
          <a:p>
            <a:r>
              <a:rPr lang="en-US" dirty="0"/>
              <a:t>General Enrollment Period (GEP)</a:t>
            </a:r>
            <a:br>
              <a:rPr lang="en-US" dirty="0"/>
            </a:br>
            <a:endParaRPr lang="en-US" dirty="0"/>
          </a:p>
        </p:txBody>
      </p:sp>
      <p:sp>
        <p:nvSpPr>
          <p:cNvPr id="4" name="Content Placeholder 3"/>
          <p:cNvSpPr>
            <a:spLocks noGrp="1"/>
          </p:cNvSpPr>
          <p:nvPr>
            <p:ph idx="1"/>
          </p:nvPr>
        </p:nvSpPr>
        <p:spPr/>
        <p:txBody>
          <a:bodyPr/>
          <a:lstStyle/>
          <a:p>
            <a:pPr lvl="1"/>
            <a:r>
              <a:rPr lang="en-US" sz="1800" dirty="0">
                <a:solidFill>
                  <a:schemeClr val="bg1">
                    <a:lumMod val="50000"/>
                  </a:schemeClr>
                </a:solidFill>
              </a:rPr>
              <a:t>Eligibility – Anyone eligible who did not enroll during IEP or SEP</a:t>
            </a:r>
          </a:p>
          <a:p>
            <a:pPr lvl="1">
              <a:buNone/>
            </a:pPr>
            <a:endParaRPr lang="en-US" sz="1800" dirty="0">
              <a:solidFill>
                <a:schemeClr val="bg1">
                  <a:lumMod val="50000"/>
                </a:schemeClr>
              </a:solidFill>
            </a:endParaRPr>
          </a:p>
          <a:p>
            <a:pPr lvl="1"/>
            <a:r>
              <a:rPr lang="en-US" sz="1800" dirty="0">
                <a:solidFill>
                  <a:schemeClr val="bg1">
                    <a:lumMod val="50000"/>
                  </a:schemeClr>
                </a:solidFill>
              </a:rPr>
              <a:t>Enrollment Timing – January 1 → March 31; coverage starts July 1 of that year</a:t>
            </a:r>
          </a:p>
          <a:p>
            <a:pPr lvl="1">
              <a:buNone/>
            </a:pPr>
            <a:endParaRPr lang="en-US" sz="1800" dirty="0">
              <a:solidFill>
                <a:schemeClr val="bg1">
                  <a:lumMod val="50000"/>
                </a:schemeClr>
              </a:solidFill>
            </a:endParaRPr>
          </a:p>
          <a:p>
            <a:pPr lvl="1"/>
            <a:r>
              <a:rPr lang="en-US" sz="1800" dirty="0">
                <a:solidFill>
                  <a:schemeClr val="bg1">
                    <a:lumMod val="50000"/>
                  </a:schemeClr>
                </a:solidFill>
              </a:rPr>
              <a:t>Enrollment Process – not automatic</a:t>
            </a:r>
          </a:p>
          <a:p>
            <a:pPr lvl="1">
              <a:buNone/>
            </a:pPr>
            <a:endParaRPr lang="en-US" sz="1800" dirty="0">
              <a:solidFill>
                <a:schemeClr val="bg1">
                  <a:lumMod val="50000"/>
                </a:schemeClr>
              </a:solidFill>
            </a:endParaRPr>
          </a:p>
          <a:p>
            <a:pPr lvl="1">
              <a:defRPr/>
            </a:pPr>
            <a:r>
              <a:rPr lang="en-US" sz="1800" dirty="0">
                <a:solidFill>
                  <a:schemeClr val="bg1">
                    <a:lumMod val="50000"/>
                  </a:schemeClr>
                </a:solidFill>
              </a:rPr>
              <a:t>Late-enrollment penalty; normally pay penalty as long as covered</a:t>
            </a:r>
          </a:p>
          <a:p>
            <a:pPr lvl="2">
              <a:defRPr/>
            </a:pPr>
            <a:r>
              <a:rPr lang="en-US" dirty="0"/>
              <a:t>Part A – none, UC requires only if </a:t>
            </a:r>
            <a:r>
              <a:rPr lang="en-US" i="1" dirty="0"/>
              <a:t>premium-free</a:t>
            </a:r>
          </a:p>
          <a:p>
            <a:pPr lvl="2">
              <a:defRPr/>
            </a:pPr>
            <a:r>
              <a:rPr lang="en-US" dirty="0"/>
              <a:t>Part B – 10% for each 12 months eligible, not enrolled </a:t>
            </a:r>
          </a:p>
          <a:p>
            <a:pPr lvl="2">
              <a:defRPr/>
            </a:pPr>
            <a:r>
              <a:rPr lang="en-US" dirty="0"/>
              <a:t>Part D – 1% for each 12 months eligible, not enrolled</a:t>
            </a:r>
          </a:p>
          <a:p>
            <a:pPr lvl="2">
              <a:buNone/>
              <a:defRPr/>
            </a:pPr>
            <a:endParaRPr lang="en-US" dirty="0"/>
          </a:p>
          <a:p>
            <a:pPr lvl="1">
              <a:defRPr/>
            </a:pPr>
            <a:r>
              <a:rPr lang="en-US" sz="1800" dirty="0">
                <a:solidFill>
                  <a:schemeClr val="bg1">
                    <a:lumMod val="50000"/>
                  </a:schemeClr>
                </a:solidFill>
              </a:rPr>
              <a:t>Most UC employees and retirees do not enroll during GEP</a:t>
            </a:r>
          </a:p>
          <a:p>
            <a:pPr lvl="2">
              <a:defRPr/>
            </a:pPr>
            <a:r>
              <a:rPr lang="en-US" dirty="0"/>
              <a:t>Most UC employees – enroll in Part A during IEP</a:t>
            </a:r>
          </a:p>
          <a:p>
            <a:pPr lvl="2">
              <a:defRPr/>
            </a:pPr>
            <a:r>
              <a:rPr lang="en-US" dirty="0"/>
              <a:t>Most UC retirees – enroll in Part B and Part D during SEP; or during IEP if they turn 65 after retirement</a:t>
            </a:r>
            <a:endParaRPr lang="en-US" dirty="0"/>
          </a:p>
          <a:p>
            <a:endParaRPr lang="en-US" dirty="0"/>
          </a:p>
        </p:txBody>
      </p:sp>
    </p:spTree>
    <p:extLst>
      <p:ext uri="{BB962C8B-B14F-4D97-AF65-F5344CB8AC3E}">
        <p14:creationId xmlns:p14="http://schemas.microsoft.com/office/powerpoint/2010/main" val="1492501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7297065-12DB-4451-8B30-EBF38A6018EA}" type="slidenum">
              <a:rPr lang="en-US" smtClean="0"/>
              <a:t>9</a:t>
            </a:fld>
            <a:endParaRPr lang="en-US"/>
          </a:p>
        </p:txBody>
      </p:sp>
      <p:sp>
        <p:nvSpPr>
          <p:cNvPr id="3" name="Title 2"/>
          <p:cNvSpPr>
            <a:spLocks noGrp="1"/>
          </p:cNvSpPr>
          <p:nvPr>
            <p:ph type="title"/>
          </p:nvPr>
        </p:nvSpPr>
        <p:spPr>
          <a:xfrm>
            <a:off x="2185852" y="287533"/>
            <a:ext cx="10515600" cy="729212"/>
          </a:xfrm>
        </p:spPr>
        <p:txBody>
          <a:bodyPr>
            <a:normAutofit fontScale="90000"/>
          </a:bodyPr>
          <a:lstStyle/>
          <a:p>
            <a:r>
              <a:rPr lang="en-US" dirty="0"/>
              <a:t>How are Medicare premiums paid</a:t>
            </a:r>
            <a:br>
              <a:rPr lang="en-US" dirty="0"/>
            </a:br>
            <a:endParaRPr lang="en-US" dirty="0"/>
          </a:p>
        </p:txBody>
      </p:sp>
      <p:sp>
        <p:nvSpPr>
          <p:cNvPr id="4" name="Content Placeholder 3"/>
          <p:cNvSpPr>
            <a:spLocks noGrp="1"/>
          </p:cNvSpPr>
          <p:nvPr>
            <p:ph idx="1"/>
          </p:nvPr>
        </p:nvSpPr>
        <p:spPr/>
        <p:txBody>
          <a:bodyPr/>
          <a:lstStyle/>
          <a:p>
            <a:pPr lvl="1">
              <a:spcAft>
                <a:spcPts val="600"/>
              </a:spcAft>
              <a:defRPr/>
            </a:pPr>
            <a:r>
              <a:rPr lang="en-US" sz="3200" dirty="0">
                <a:solidFill>
                  <a:schemeClr val="bg1">
                    <a:lumMod val="50000"/>
                  </a:schemeClr>
                </a:solidFill>
              </a:rPr>
              <a:t>Automatically withheld from </a:t>
            </a:r>
            <a:r>
              <a:rPr lang="en-US" sz="3200" dirty="0" smtClean="0">
                <a:solidFill>
                  <a:schemeClr val="bg1">
                    <a:lumMod val="50000"/>
                  </a:schemeClr>
                </a:solidFill>
              </a:rPr>
              <a:t>Social Security </a:t>
            </a:r>
            <a:r>
              <a:rPr lang="en-US" sz="3200" dirty="0">
                <a:solidFill>
                  <a:schemeClr val="bg1">
                    <a:lumMod val="50000"/>
                  </a:schemeClr>
                </a:solidFill>
              </a:rPr>
              <a:t>income </a:t>
            </a:r>
          </a:p>
          <a:p>
            <a:pPr lvl="1">
              <a:spcAft>
                <a:spcPts val="600"/>
              </a:spcAft>
              <a:defRPr/>
            </a:pPr>
            <a:r>
              <a:rPr lang="en-US" sz="3200" dirty="0">
                <a:solidFill>
                  <a:schemeClr val="bg1">
                    <a:lumMod val="50000"/>
                  </a:schemeClr>
                </a:solidFill>
              </a:rPr>
              <a:t>Direct payment to Social Security Administration – Quarterly (3 month bill)</a:t>
            </a:r>
          </a:p>
          <a:p>
            <a:pPr lvl="2">
              <a:spcAft>
                <a:spcPts val="600"/>
              </a:spcAft>
              <a:defRPr/>
            </a:pPr>
            <a:r>
              <a:rPr lang="en-US" sz="3200" i="1" dirty="0"/>
              <a:t>“Medicare Easy Pay”</a:t>
            </a:r>
            <a:r>
              <a:rPr lang="en-US" sz="3200" dirty="0"/>
              <a:t> – Deduct monthly Medicare premium from Banking Account</a:t>
            </a:r>
            <a:endParaRPr lang="en-US" sz="3200" i="1" dirty="0"/>
          </a:p>
          <a:p>
            <a:endParaRPr lang="en-US" dirty="0"/>
          </a:p>
        </p:txBody>
      </p:sp>
    </p:spTree>
    <p:extLst>
      <p:ext uri="{BB962C8B-B14F-4D97-AF65-F5344CB8AC3E}">
        <p14:creationId xmlns:p14="http://schemas.microsoft.com/office/powerpoint/2010/main" val="12579154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mokey Glass">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2780</TotalTime>
  <Words>3470</Words>
  <Application>Microsoft Office PowerPoint</Application>
  <PresentationFormat>Widescreen</PresentationFormat>
  <Paragraphs>614</Paragraphs>
  <Slides>63</Slides>
  <Notes>45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63</vt:i4>
      </vt:variant>
    </vt:vector>
  </HeadingPairs>
  <TitlesOfParts>
    <vt:vector size="72" baseType="lpstr">
      <vt:lpstr>Arial</vt:lpstr>
      <vt:lpstr>Calibri</vt:lpstr>
      <vt:lpstr>Calibri Light</vt:lpstr>
      <vt:lpstr>Georgia</vt:lpstr>
      <vt:lpstr>Proxima Nova</vt:lpstr>
      <vt:lpstr>Verdana</vt:lpstr>
      <vt:lpstr>Wingdings</vt:lpstr>
      <vt:lpstr>ZapfDingbats BT</vt:lpstr>
      <vt:lpstr>Office Theme</vt:lpstr>
      <vt:lpstr>UC Retiree Health and Medicare</vt:lpstr>
      <vt:lpstr>Objective:  Answer These Questions</vt:lpstr>
      <vt:lpstr>Medicare </vt:lpstr>
      <vt:lpstr>Medicare </vt:lpstr>
      <vt:lpstr>When can someone enroll in Medicare? </vt:lpstr>
      <vt:lpstr>Initial Enrollment Period (IEP) </vt:lpstr>
      <vt:lpstr>Special Enrollment Period (SEP) </vt:lpstr>
      <vt:lpstr>General Enrollment Period (GEP) </vt:lpstr>
      <vt:lpstr>How are Medicare premiums paid </vt:lpstr>
      <vt:lpstr>Costs of Medicare – Part B Premiums (2019) </vt:lpstr>
      <vt:lpstr>Health &amp; Welfare Benefits</vt:lpstr>
      <vt:lpstr>Health &amp; Welfare Benefits</vt:lpstr>
      <vt:lpstr>Eligibility for Retiree Health</vt:lpstr>
      <vt:lpstr>When a UC employee retires </vt:lpstr>
      <vt:lpstr>UC’s Medicare Requirements</vt:lpstr>
      <vt:lpstr>Compliance with UC Policy </vt:lpstr>
      <vt:lpstr>Health Savings Plan (HSP) and Medicare </vt:lpstr>
      <vt:lpstr>When did you join UCRP?</vt:lpstr>
      <vt:lpstr>Graduated Eligibility</vt:lpstr>
      <vt:lpstr>Example A (2019)</vt:lpstr>
      <vt:lpstr>Example B (2019)</vt:lpstr>
      <vt:lpstr>Part B Reimbursement </vt:lpstr>
      <vt:lpstr>Example C (2019)</vt:lpstr>
      <vt:lpstr>Example D (2019)</vt:lpstr>
      <vt:lpstr>Medicare Part D</vt:lpstr>
      <vt:lpstr>More on Part D</vt:lpstr>
      <vt:lpstr>Part D - Low Income Subsidy  </vt:lpstr>
      <vt:lpstr>Changing Retiree Health Plans</vt:lpstr>
      <vt:lpstr>About Retiree Health Plans</vt:lpstr>
      <vt:lpstr>Medicare &amp; HMOs</vt:lpstr>
      <vt:lpstr>Medicare Advantage Plans</vt:lpstr>
      <vt:lpstr>HMO coverage:  Copayments</vt:lpstr>
      <vt:lpstr>—HMO behavioral health—</vt:lpstr>
      <vt:lpstr>Non-Medicare HMO Rx</vt:lpstr>
      <vt:lpstr>HMO copayment maximums</vt:lpstr>
      <vt:lpstr>HMO Rx:  Medicare Part D</vt:lpstr>
      <vt:lpstr>HMO Rx:  Part D 90-day supplies</vt:lpstr>
      <vt:lpstr>Medicare HMO copay limits</vt:lpstr>
      <vt:lpstr>Kaiser Permanente Senior Advantage</vt:lpstr>
      <vt:lpstr>Kaiser Permanente Senior Advantage</vt:lpstr>
      <vt:lpstr>Kaiser Permanente vs. Senior Advantage</vt:lpstr>
      <vt:lpstr>Seniority Plus</vt:lpstr>
      <vt:lpstr>Seniority Plus</vt:lpstr>
      <vt:lpstr>Seniority Plus</vt:lpstr>
      <vt:lpstr>UC Blue &amp; Gold HMO vs. Seniority Plus</vt:lpstr>
      <vt:lpstr>UC Blue &amp; Gold HMO vs. Seniority Plus</vt:lpstr>
      <vt:lpstr>PPO Plans</vt:lpstr>
      <vt:lpstr>About UC Medicare PPO</vt:lpstr>
      <vt:lpstr>UC Medicare PPO coverage</vt:lpstr>
      <vt:lpstr>UC Medicare PPO coverage</vt:lpstr>
      <vt:lpstr>UC Medicare PPO Rx</vt:lpstr>
      <vt:lpstr>UC Medicare PPO mental health</vt:lpstr>
      <vt:lpstr>Advantages of UC Medicare PPO </vt:lpstr>
      <vt:lpstr>PowerPoint Presentation</vt:lpstr>
      <vt:lpstr>About UC High Option</vt:lpstr>
      <vt:lpstr>UC High Option coverage</vt:lpstr>
      <vt:lpstr>UC High Option behavioral health</vt:lpstr>
      <vt:lpstr>UC High Option Rx</vt:lpstr>
      <vt:lpstr>Advantages of UC High Option</vt:lpstr>
      <vt:lpstr>Limits of UC High Option</vt:lpstr>
      <vt:lpstr>“Mixed Medicare” families</vt:lpstr>
      <vt:lpstr>Medicare retirees outside CA</vt:lpstr>
      <vt:lpstr>Via Benefits outside CA</vt:lpstr>
    </vt:vector>
  </TitlesOfParts>
  <Company>UC Irvine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Katherine Hills</dc:creator>
  <cp:lastModifiedBy>Kwame Lamar White</cp:lastModifiedBy>
  <cp:revision>117</cp:revision>
  <cp:lastPrinted>2017-03-10T20:08:53Z</cp:lastPrinted>
  <dcterms:created xsi:type="dcterms:W3CDTF">2016-03-15T20:30:37Z</dcterms:created>
  <dcterms:modified xsi:type="dcterms:W3CDTF">2018-11-27T21:16:59Z</dcterms:modified>
</cp:coreProperties>
</file>